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92E40C-F100-4DC5-98F2-B0A825A68D58}"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54779-1D84-45A9-9EAA-03703E48E9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92E40C-F100-4DC5-98F2-B0A825A68D58}"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54779-1D84-45A9-9EAA-03703E48E9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92E40C-F100-4DC5-98F2-B0A825A68D58}"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54779-1D84-45A9-9EAA-03703E48E9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92E40C-F100-4DC5-98F2-B0A825A68D58}"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54779-1D84-45A9-9EAA-03703E48E9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92E40C-F100-4DC5-98F2-B0A825A68D58}"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54779-1D84-45A9-9EAA-03703E48E91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92E40C-F100-4DC5-98F2-B0A825A68D58}" type="datetimeFigureOut">
              <a:rPr lang="en-US" smtClean="0"/>
              <a:pPr/>
              <a:t>6/22/2012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54779-1D84-45A9-9EAA-03703E48E9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92E40C-F100-4DC5-98F2-B0A825A68D58}" type="datetimeFigureOut">
              <a:rPr lang="en-US" smtClean="0"/>
              <a:pPr/>
              <a:t>6/22/2012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F54779-1D84-45A9-9EAA-03703E48E9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92E40C-F100-4DC5-98F2-B0A825A68D58}" type="datetimeFigureOut">
              <a:rPr lang="en-US" smtClean="0"/>
              <a:pPr/>
              <a:t>6/22/2012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F54779-1D84-45A9-9EAA-03703E48E9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92E40C-F100-4DC5-98F2-B0A825A68D58}" type="datetimeFigureOut">
              <a:rPr lang="en-US" smtClean="0"/>
              <a:pPr/>
              <a:t>6/22/2012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F54779-1D84-45A9-9EAA-03703E48E9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92E40C-F100-4DC5-98F2-B0A825A68D58}" type="datetimeFigureOut">
              <a:rPr lang="en-US" smtClean="0"/>
              <a:pPr/>
              <a:t>6/22/2012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54779-1D84-45A9-9EAA-03703E48E9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92E40C-F100-4DC5-98F2-B0A825A68D58}" type="datetimeFigureOut">
              <a:rPr lang="en-US" smtClean="0"/>
              <a:pPr/>
              <a:t>6/22/2012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54779-1D84-45A9-9EAA-03703E48E91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92E40C-F100-4DC5-98F2-B0A825A68D58}" type="datetimeFigureOut">
              <a:rPr lang="en-US" smtClean="0"/>
              <a:pPr/>
              <a:t>6/22/2012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F54779-1D84-45A9-9EAA-03703E48E9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Speed </a:t>
            </a:r>
            <a:r>
              <a:rPr lang="en-US" b="1" dirty="0" smtClean="0"/>
              <a:t>logs </a:t>
            </a:r>
            <a:endParaRPr lang="en-US" dirty="0"/>
          </a:p>
        </p:txBody>
      </p:sp>
      <p:sp>
        <p:nvSpPr>
          <p:cNvPr id="3" name="Subtitle 2"/>
          <p:cNvSpPr>
            <a:spLocks noGrp="1"/>
          </p:cNvSpPr>
          <p:nvPr>
            <p:ph type="subTitle" idx="1"/>
          </p:nvPr>
        </p:nvSpPr>
        <p:spPr/>
        <p:txBody>
          <a:bodyPr/>
          <a:lstStyle/>
          <a:p>
            <a:endParaRPr lang="en-US"/>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Pilot log</a:t>
            </a:r>
            <a:endParaRPr lang="en-US" dirty="0"/>
          </a:p>
        </p:txBody>
      </p:sp>
      <p:sp>
        <p:nvSpPr>
          <p:cNvPr id="3" name="Content Placeholder 2"/>
          <p:cNvSpPr>
            <a:spLocks noGrp="1"/>
          </p:cNvSpPr>
          <p:nvPr>
            <p:ph idx="1"/>
          </p:nvPr>
        </p:nvSpPr>
        <p:spPr>
          <a:xfrm>
            <a:off x="1524000" y="1524000"/>
            <a:ext cx="7162800" cy="4602163"/>
          </a:xfrm>
        </p:spPr>
        <p:txBody>
          <a:bodyPr>
            <a:normAutofit lnSpcReduction="10000"/>
          </a:bodyPr>
          <a:lstStyle/>
          <a:p>
            <a:r>
              <a:rPr lang="en-US" dirty="0" smtClean="0"/>
              <a:t>1</a:t>
            </a:r>
            <a:r>
              <a:rPr lang="en-US" dirty="0"/>
              <a:t>. Two openings outside the hull of the ship, static tube that provides static pressure and impact or Pilot tube that measures dynamic pressure or the water flow of pressure (</a:t>
            </a:r>
            <a:r>
              <a:rPr lang="en-US" dirty="0" err="1"/>
              <a:t>Rodmeter</a:t>
            </a:r>
            <a:r>
              <a:rPr lang="en-US" dirty="0"/>
              <a:t>) </a:t>
            </a:r>
          </a:p>
          <a:p>
            <a:r>
              <a:rPr lang="en-US" dirty="0"/>
              <a:t>2. Controller unit (pressure differentiator) </a:t>
            </a:r>
          </a:p>
          <a:p>
            <a:r>
              <a:rPr lang="en-US" dirty="0"/>
              <a:t>3. Speed and distance transmitter </a:t>
            </a:r>
          </a:p>
          <a:p>
            <a:r>
              <a:rPr lang="en-US" dirty="0"/>
              <a:t>4. Speed and distance recorder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Operations</a:t>
            </a:r>
            <a:endParaRPr lang="en-US" dirty="0"/>
          </a:p>
        </p:txBody>
      </p:sp>
      <p:sp>
        <p:nvSpPr>
          <p:cNvPr id="3" name="Content Placeholder 2"/>
          <p:cNvSpPr>
            <a:spLocks noGrp="1"/>
          </p:cNvSpPr>
          <p:nvPr>
            <p:ph idx="1"/>
          </p:nvPr>
        </p:nvSpPr>
        <p:spPr>
          <a:xfrm>
            <a:off x="1066800" y="1600200"/>
            <a:ext cx="7620000" cy="4525963"/>
          </a:xfrm>
        </p:spPr>
        <p:txBody>
          <a:bodyPr/>
          <a:lstStyle/>
          <a:p>
            <a:r>
              <a:rPr lang="en-US" dirty="0"/>
              <a:t>Pilot tube faces forward so that when the vessel moves forward, the water causes a pressure at the tube this dynamic pressure is proportional to the speed at which the vessel moves. The pressure differentiator measures the differential pressure.</a:t>
            </a:r>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Impeller logs</a:t>
            </a:r>
            <a:r>
              <a:rPr lang="en-US" dirty="0"/>
              <a:t/>
            </a:r>
            <a:br>
              <a:rPr lang="en-US" dirty="0"/>
            </a:br>
            <a:endParaRPr lang="en-US" dirty="0"/>
          </a:p>
        </p:txBody>
      </p:sp>
      <p:sp>
        <p:nvSpPr>
          <p:cNvPr id="3" name="Content Placeholder 2"/>
          <p:cNvSpPr>
            <a:spLocks noGrp="1"/>
          </p:cNvSpPr>
          <p:nvPr>
            <p:ph idx="1"/>
          </p:nvPr>
        </p:nvSpPr>
        <p:spPr>
          <a:xfrm>
            <a:off x="990600" y="838200"/>
            <a:ext cx="7696200" cy="6019800"/>
          </a:xfrm>
        </p:spPr>
        <p:txBody>
          <a:bodyPr>
            <a:normAutofit fontScale="77500" lnSpcReduction="20000"/>
          </a:bodyPr>
          <a:lstStyle/>
          <a:p>
            <a:r>
              <a:rPr lang="en-US" dirty="0"/>
              <a:t>An impeller or small propeller that projects outside the vessel’s hull below the bottom of the boat. </a:t>
            </a:r>
            <a:endParaRPr lang="en-US" dirty="0" smtClean="0"/>
          </a:p>
          <a:p>
            <a:r>
              <a:rPr lang="en-US" dirty="0" smtClean="0"/>
              <a:t>The </a:t>
            </a:r>
            <a:r>
              <a:rPr lang="en-US" dirty="0"/>
              <a:t>movement of the vessel’s hull through the water causes the impeller to rotate</a:t>
            </a:r>
            <a:r>
              <a:rPr lang="en-US" dirty="0" smtClean="0"/>
              <a:t>.</a:t>
            </a:r>
          </a:p>
          <a:p>
            <a:r>
              <a:rPr lang="en-US" dirty="0" smtClean="0"/>
              <a:t> </a:t>
            </a:r>
            <a:r>
              <a:rPr lang="en-US" dirty="0"/>
              <a:t>The rotation of impeller produces the electric impulse that is proportional to the counts or revolutions of impeller and the is translated into distance and speed</a:t>
            </a:r>
            <a:r>
              <a:rPr lang="en-US" dirty="0" smtClean="0"/>
              <a:t>.</a:t>
            </a:r>
          </a:p>
          <a:p>
            <a:r>
              <a:rPr lang="en-US" dirty="0"/>
              <a:t>The problem with this log is that the projection below the boat is liable to be damaged by fishing gear and debris floating in water. </a:t>
            </a:r>
          </a:p>
          <a:p>
            <a:r>
              <a:rPr lang="en-US" dirty="0"/>
              <a:t>The Impeller Log is fitted in small sized vessels including fishing vessels. A typical impeller log contains the following components, </a:t>
            </a:r>
          </a:p>
          <a:p>
            <a:r>
              <a:rPr lang="en-US" dirty="0"/>
              <a:t>1. The log tube sensor assembly </a:t>
            </a:r>
          </a:p>
          <a:p>
            <a:r>
              <a:rPr lang="en-US" dirty="0"/>
              <a:t>2. The amplifier </a:t>
            </a:r>
          </a:p>
          <a:p>
            <a:r>
              <a:rPr lang="en-US" dirty="0"/>
              <a:t>3. Speed indicator and distance counter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Induction log or Electromagnetic speed log or </a:t>
            </a:r>
            <a:r>
              <a:rPr lang="en-US" b="1" dirty="0" err="1"/>
              <a:t>Em</a:t>
            </a:r>
            <a:r>
              <a:rPr lang="en-US" b="1" dirty="0"/>
              <a:t> log</a:t>
            </a:r>
            <a:r>
              <a:rPr lang="en-US" dirty="0"/>
              <a:t/>
            </a:r>
            <a:br>
              <a:rPr lang="en-US" dirty="0"/>
            </a:br>
            <a:endParaRPr lang="en-US" dirty="0"/>
          </a:p>
        </p:txBody>
      </p:sp>
      <p:sp>
        <p:nvSpPr>
          <p:cNvPr id="3" name="Content Placeholder 2"/>
          <p:cNvSpPr>
            <a:spLocks noGrp="1"/>
          </p:cNvSpPr>
          <p:nvPr>
            <p:ph idx="1"/>
          </p:nvPr>
        </p:nvSpPr>
        <p:spPr>
          <a:xfrm>
            <a:off x="990600" y="1600200"/>
            <a:ext cx="7696200" cy="4525963"/>
          </a:xfrm>
        </p:spPr>
        <p:txBody>
          <a:bodyPr>
            <a:normAutofit fontScale="92500" lnSpcReduction="10000"/>
          </a:bodyPr>
          <a:lstStyle/>
          <a:p>
            <a:r>
              <a:rPr lang="en-US" dirty="0"/>
              <a:t>The electromagnetic speed log also called as induction log or EM log measures the electromagnetic induction generated in sea water by its movement relative to magnetic field by the electrodes fitted in the hull of a vessel. </a:t>
            </a:r>
            <a:endParaRPr lang="en-US" dirty="0" smtClean="0"/>
          </a:p>
          <a:p>
            <a:r>
              <a:rPr lang="en-US" dirty="0" smtClean="0"/>
              <a:t>The </a:t>
            </a:r>
            <a:r>
              <a:rPr lang="en-US" dirty="0"/>
              <a:t>sea water acts as the conductor and generates an </a:t>
            </a:r>
            <a:r>
              <a:rPr lang="en-US" dirty="0" err="1"/>
              <a:t>emf</a:t>
            </a:r>
            <a:r>
              <a:rPr lang="en-US" dirty="0"/>
              <a:t>.. </a:t>
            </a:r>
            <a:r>
              <a:rPr lang="en-US" b="1" dirty="0"/>
              <a:t>Electromagnetic Speed Log </a:t>
            </a:r>
            <a:r>
              <a:rPr lang="en-US" dirty="0"/>
              <a:t>is highly accurate in indication of speed though the water even at low speeds.</a:t>
            </a:r>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Principle</a:t>
            </a:r>
            <a:endParaRPr lang="en-US" dirty="0"/>
          </a:p>
        </p:txBody>
      </p:sp>
      <p:sp>
        <p:nvSpPr>
          <p:cNvPr id="3" name="Content Placeholder 2"/>
          <p:cNvSpPr>
            <a:spLocks noGrp="1"/>
          </p:cNvSpPr>
          <p:nvPr>
            <p:ph idx="1"/>
          </p:nvPr>
        </p:nvSpPr>
        <p:spPr>
          <a:xfrm>
            <a:off x="914400" y="1600200"/>
            <a:ext cx="7772400" cy="4525963"/>
          </a:xfrm>
        </p:spPr>
        <p:txBody>
          <a:bodyPr>
            <a:normAutofit lnSpcReduction="10000"/>
          </a:bodyPr>
          <a:lstStyle/>
          <a:p>
            <a:pPr algn="just"/>
            <a:r>
              <a:rPr lang="en-US" dirty="0"/>
              <a:t>The flow of a conducting seawater past a sensor causes electromagnetic induction in the sensor which can be measured and which is proportional to the speed of the flow of the water. </a:t>
            </a:r>
          </a:p>
          <a:p>
            <a:pPr algn="just"/>
            <a:r>
              <a:rPr lang="en-US" dirty="0"/>
              <a:t>A typical EM log consists the following parts </a:t>
            </a:r>
          </a:p>
          <a:p>
            <a:pPr algn="just"/>
            <a:r>
              <a:rPr lang="en-US" dirty="0"/>
              <a:t>1. Master Indicator </a:t>
            </a:r>
          </a:p>
          <a:p>
            <a:pPr algn="just"/>
            <a:r>
              <a:rPr lang="en-US" dirty="0"/>
              <a:t>2. Preamplifier </a:t>
            </a:r>
          </a:p>
          <a:p>
            <a:pPr algn="just"/>
            <a:r>
              <a:rPr lang="en-US" dirty="0"/>
              <a:t>3. Sensor</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Operation </a:t>
            </a:r>
            <a:r>
              <a:rPr lang="en-US" dirty="0" smtClean="0"/>
              <a:t/>
            </a:r>
            <a:br>
              <a:rPr lang="en-US" dirty="0" smtClean="0"/>
            </a:br>
            <a:endParaRPr lang="en-US" dirty="0"/>
          </a:p>
        </p:txBody>
      </p:sp>
      <p:sp>
        <p:nvSpPr>
          <p:cNvPr id="3" name="Content Placeholder 2"/>
          <p:cNvSpPr>
            <a:spLocks noGrp="1"/>
          </p:cNvSpPr>
          <p:nvPr>
            <p:ph idx="1"/>
          </p:nvPr>
        </p:nvSpPr>
        <p:spPr>
          <a:xfrm>
            <a:off x="1143000" y="1066800"/>
            <a:ext cx="7543800" cy="5562600"/>
          </a:xfrm>
        </p:spPr>
        <p:txBody>
          <a:bodyPr>
            <a:normAutofit fontScale="92500" lnSpcReduction="10000"/>
          </a:bodyPr>
          <a:lstStyle/>
          <a:p>
            <a:pPr algn="just"/>
            <a:r>
              <a:rPr lang="en-US" dirty="0" smtClean="0"/>
              <a:t>EM </a:t>
            </a:r>
            <a:r>
              <a:rPr lang="en-US" dirty="0"/>
              <a:t>log consists of two electrodes placed beneath the hull. </a:t>
            </a:r>
            <a:endParaRPr lang="en-US" dirty="0" smtClean="0"/>
          </a:p>
          <a:p>
            <a:pPr algn="just"/>
            <a:r>
              <a:rPr lang="en-US" dirty="0" smtClean="0"/>
              <a:t>Magnetic </a:t>
            </a:r>
            <a:r>
              <a:rPr lang="en-US" dirty="0"/>
              <a:t>field is produced by an electromagnet. In the electromagnetic log, the potential difference generated in water by its movement relative to the magnetic filed is sensed by the electrodes. </a:t>
            </a:r>
            <a:endParaRPr lang="en-US" dirty="0" smtClean="0"/>
          </a:p>
          <a:p>
            <a:pPr algn="just"/>
            <a:r>
              <a:rPr lang="en-US" dirty="0" smtClean="0"/>
              <a:t>The </a:t>
            </a:r>
            <a:r>
              <a:rPr lang="en-US" dirty="0"/>
              <a:t>current induced in these electrodes by the water flowing past is a function of speed. </a:t>
            </a:r>
            <a:endParaRPr lang="en-US" dirty="0" smtClean="0"/>
          </a:p>
          <a:p>
            <a:pPr algn="just"/>
            <a:r>
              <a:rPr lang="en-US" dirty="0" smtClean="0"/>
              <a:t>The </a:t>
            </a:r>
            <a:r>
              <a:rPr lang="en-US" dirty="0"/>
              <a:t>measurement of speed of a ships by this log has been found to be accurately economic and simple.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  of EM Log</a:t>
            </a:r>
            <a:br>
              <a:rPr lang="en-US" b="1" dirty="0" smtClean="0"/>
            </a:br>
            <a:endParaRPr lang="en-US" b="1" dirty="0"/>
          </a:p>
        </p:txBody>
      </p:sp>
      <p:sp>
        <p:nvSpPr>
          <p:cNvPr id="3" name="Content Placeholder 2"/>
          <p:cNvSpPr>
            <a:spLocks noGrp="1"/>
          </p:cNvSpPr>
          <p:nvPr>
            <p:ph idx="1"/>
          </p:nvPr>
        </p:nvSpPr>
        <p:spPr>
          <a:xfrm>
            <a:off x="1524000" y="1066800"/>
            <a:ext cx="7162800" cy="5791200"/>
          </a:xfrm>
        </p:spPr>
        <p:txBody>
          <a:bodyPr>
            <a:normAutofit/>
          </a:bodyPr>
          <a:lstStyle/>
          <a:p>
            <a:r>
              <a:rPr lang="en-US" dirty="0" err="1" smtClean="0"/>
              <a:t>i</a:t>
            </a:r>
            <a:r>
              <a:rPr lang="en-US" dirty="0"/>
              <a:t>) The sensor device doesn’t project beyond the bottom of the ship. </a:t>
            </a:r>
          </a:p>
          <a:p>
            <a:r>
              <a:rPr lang="en-US" dirty="0"/>
              <a:t>ii) EM log operates with greater accuracy and can measure smaller ship speeds. </a:t>
            </a:r>
          </a:p>
          <a:p>
            <a:r>
              <a:rPr lang="en-US" dirty="0"/>
              <a:t>iii) Receiving device does not require regular maintenance. </a:t>
            </a:r>
          </a:p>
          <a:p>
            <a:r>
              <a:rPr lang="en-US" dirty="0"/>
              <a:t>vi) Small in size. </a:t>
            </a:r>
          </a:p>
          <a:p>
            <a:pPr>
              <a:buNone/>
            </a:pPr>
            <a:r>
              <a:rPr lang="en-US" b="1" dirty="0"/>
              <a:t>Disadvantage </a:t>
            </a:r>
            <a:endParaRPr lang="en-US" b="1" dirty="0" smtClean="0"/>
          </a:p>
          <a:p>
            <a:r>
              <a:rPr lang="en-US" dirty="0" smtClean="0"/>
              <a:t>It </a:t>
            </a:r>
            <a:r>
              <a:rPr lang="en-US" dirty="0"/>
              <a:t>cannot be used in freshwater.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Doppler log </a:t>
            </a:r>
            <a:r>
              <a:rPr lang="en-US" dirty="0" smtClean="0"/>
              <a:t/>
            </a:r>
            <a:br>
              <a:rPr lang="en-US" dirty="0" smtClean="0"/>
            </a:br>
            <a:endParaRPr lang="en-US" dirty="0"/>
          </a:p>
        </p:txBody>
      </p:sp>
      <p:sp>
        <p:nvSpPr>
          <p:cNvPr id="3" name="Content Placeholder 2"/>
          <p:cNvSpPr>
            <a:spLocks noGrp="1"/>
          </p:cNvSpPr>
          <p:nvPr>
            <p:ph idx="1"/>
          </p:nvPr>
        </p:nvSpPr>
        <p:spPr>
          <a:xfrm>
            <a:off x="1066800" y="1066800"/>
            <a:ext cx="7620000" cy="5562600"/>
          </a:xfrm>
        </p:spPr>
        <p:txBody>
          <a:bodyPr>
            <a:normAutofit lnSpcReduction="10000"/>
          </a:bodyPr>
          <a:lstStyle/>
          <a:p>
            <a:r>
              <a:rPr lang="en-US" b="1" dirty="0" smtClean="0"/>
              <a:t>Doppler </a:t>
            </a:r>
            <a:r>
              <a:rPr lang="en-US" b="1" dirty="0"/>
              <a:t>Log </a:t>
            </a:r>
            <a:r>
              <a:rPr lang="en-US" dirty="0"/>
              <a:t>works with the principle of Doppler Effect</a:t>
            </a:r>
            <a:r>
              <a:rPr lang="en-US" b="1" dirty="0"/>
              <a:t>. </a:t>
            </a:r>
            <a:endParaRPr lang="en-US" b="1" dirty="0" smtClean="0"/>
          </a:p>
          <a:p>
            <a:r>
              <a:rPr lang="en-US" dirty="0" smtClean="0"/>
              <a:t>When </a:t>
            </a:r>
            <a:r>
              <a:rPr lang="en-US" dirty="0"/>
              <a:t>a sound beam is transmitted from a moving vessel, difference (shift) in the frequencies is observed between transmitted sound and its reflected echo from a </a:t>
            </a:r>
            <a:r>
              <a:rPr lang="en-US" dirty="0" smtClean="0"/>
              <a:t>target.</a:t>
            </a:r>
          </a:p>
          <a:p>
            <a:r>
              <a:rPr lang="en-US" dirty="0" smtClean="0"/>
              <a:t>This </a:t>
            </a:r>
            <a:r>
              <a:rPr lang="en-US" dirty="0"/>
              <a:t>frequency shift is known as the “Doppler Shift”. </a:t>
            </a:r>
            <a:endParaRPr lang="en-US" dirty="0" smtClean="0"/>
          </a:p>
          <a:p>
            <a:r>
              <a:rPr lang="en-US" dirty="0" smtClean="0"/>
              <a:t>The </a:t>
            </a:r>
            <a:r>
              <a:rPr lang="en-US" dirty="0"/>
              <a:t>degree of shift in the frequency is proportional to the speed of the vessel</a:t>
            </a:r>
            <a:r>
              <a:rPr lang="en-US" b="1" dirty="0"/>
              <a:t> .</a:t>
            </a:r>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Introduction</a:t>
            </a:r>
            <a:r>
              <a:rPr lang="en-US" dirty="0"/>
              <a:t/>
            </a:r>
            <a:br>
              <a:rPr lang="en-US" dirty="0"/>
            </a:br>
            <a:endParaRPr lang="en-US" dirty="0"/>
          </a:p>
        </p:txBody>
      </p:sp>
      <p:sp>
        <p:nvSpPr>
          <p:cNvPr id="3" name="Content Placeholder 2"/>
          <p:cNvSpPr>
            <a:spLocks noGrp="1"/>
          </p:cNvSpPr>
          <p:nvPr>
            <p:ph idx="1"/>
          </p:nvPr>
        </p:nvSpPr>
        <p:spPr>
          <a:xfrm>
            <a:off x="1371600" y="1752600"/>
            <a:ext cx="7315200" cy="4373563"/>
          </a:xfrm>
        </p:spPr>
        <p:txBody>
          <a:bodyPr>
            <a:normAutofit fontScale="85000" lnSpcReduction="10000"/>
          </a:bodyPr>
          <a:lstStyle/>
          <a:p>
            <a:r>
              <a:rPr lang="en-US" dirty="0"/>
              <a:t>The speed log is a device used to measure the speed of a moving </a:t>
            </a:r>
            <a:r>
              <a:rPr lang="en-US" dirty="0" smtClean="0"/>
              <a:t>vessel.</a:t>
            </a:r>
          </a:p>
          <a:p>
            <a:r>
              <a:rPr lang="en-US" dirty="0" smtClean="0"/>
              <a:t>Unit used </a:t>
            </a:r>
            <a:r>
              <a:rPr lang="en-US" dirty="0"/>
              <a:t>for expressing the speed of a vessel is knots (Nautical miles/hour).Logs are used on vessels to record the speed and also the number of nautical miles the vessel has travelled through the water in a given time. </a:t>
            </a:r>
          </a:p>
          <a:p>
            <a:r>
              <a:rPr lang="en-US" dirty="0"/>
              <a:t>Speed log are generally classified in to two types </a:t>
            </a:r>
          </a:p>
          <a:p>
            <a:r>
              <a:rPr lang="en-US" dirty="0" err="1"/>
              <a:t>i</a:t>
            </a:r>
            <a:r>
              <a:rPr lang="en-US" dirty="0"/>
              <a:t>) Conventional logs </a:t>
            </a:r>
          </a:p>
          <a:p>
            <a:r>
              <a:rPr lang="en-US" dirty="0"/>
              <a:t>ii) Modern logs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Chip log or Ship log </a:t>
            </a:r>
            <a:r>
              <a:rPr lang="en-US" dirty="0" smtClean="0"/>
              <a:t/>
            </a:r>
            <a:br>
              <a:rPr lang="en-US" dirty="0" smtClean="0"/>
            </a:br>
            <a:endParaRPr lang="en-US" dirty="0"/>
          </a:p>
        </p:txBody>
      </p:sp>
      <p:sp>
        <p:nvSpPr>
          <p:cNvPr id="3" name="Content Placeholder 2"/>
          <p:cNvSpPr>
            <a:spLocks noGrp="1"/>
          </p:cNvSpPr>
          <p:nvPr>
            <p:ph idx="1"/>
          </p:nvPr>
        </p:nvSpPr>
        <p:spPr>
          <a:xfrm>
            <a:off x="990600" y="1752600"/>
            <a:ext cx="7696200" cy="4373563"/>
          </a:xfrm>
        </p:spPr>
        <p:txBody>
          <a:bodyPr>
            <a:normAutofit fontScale="77500" lnSpcReduction="20000"/>
          </a:bodyPr>
          <a:lstStyle/>
          <a:p>
            <a:pPr algn="just"/>
            <a:r>
              <a:rPr lang="en-US" dirty="0" smtClean="0"/>
              <a:t>The </a:t>
            </a:r>
            <a:r>
              <a:rPr lang="en-US" dirty="0"/>
              <a:t>chip log or ship log </a:t>
            </a:r>
            <a:r>
              <a:rPr lang="en-US" dirty="0" smtClean="0"/>
              <a:t>- a </a:t>
            </a:r>
            <a:r>
              <a:rPr lang="en-US" dirty="0"/>
              <a:t>crude speedometer invented in 16</a:t>
            </a:r>
            <a:r>
              <a:rPr lang="en-US" baseline="30000" dirty="0"/>
              <a:t>th</a:t>
            </a:r>
            <a:r>
              <a:rPr lang="en-US" dirty="0"/>
              <a:t> century to determine a vessels speed. </a:t>
            </a:r>
            <a:endParaRPr lang="en-US" dirty="0" smtClean="0"/>
          </a:p>
          <a:p>
            <a:pPr lvl="1"/>
            <a:r>
              <a:rPr lang="en-US" dirty="0" smtClean="0"/>
              <a:t>It </a:t>
            </a:r>
            <a:r>
              <a:rPr lang="en-US" dirty="0"/>
              <a:t>was considered important first navigational tool for dead reckoning. </a:t>
            </a:r>
            <a:endParaRPr lang="en-US" dirty="0" smtClean="0"/>
          </a:p>
          <a:p>
            <a:pPr lvl="1"/>
            <a:r>
              <a:rPr lang="en-US" dirty="0" smtClean="0"/>
              <a:t>Before </a:t>
            </a:r>
            <a:r>
              <a:rPr lang="en-US" dirty="0"/>
              <a:t>the chip log was invented, a ship’s speed was measured by dropping a small wooden piece in water just ahead of the ship’s forward. </a:t>
            </a:r>
            <a:endParaRPr lang="en-US" dirty="0" smtClean="0"/>
          </a:p>
          <a:p>
            <a:pPr algn="just"/>
            <a:r>
              <a:rPr lang="en-US" dirty="0" smtClean="0"/>
              <a:t>The </a:t>
            </a:r>
            <a:r>
              <a:rPr lang="en-US" dirty="0"/>
              <a:t>time taken by the ship to move away from the wooden piece was then noted with the help of sandglass and on that basis an approximate speed was calculated. This log was known as </a:t>
            </a:r>
            <a:r>
              <a:rPr lang="en-US" b="1" dirty="0"/>
              <a:t>Dutchman's </a:t>
            </a:r>
            <a:r>
              <a:rPr lang="en-US" b="1" dirty="0" smtClean="0"/>
              <a:t>Log.</a:t>
            </a:r>
          </a:p>
          <a:p>
            <a:endParaRPr lang="en-US" dirty="0" smtClean="0"/>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762000"/>
            <a:ext cx="7620000" cy="5364163"/>
          </a:xfrm>
        </p:spPr>
        <p:txBody>
          <a:bodyPr/>
          <a:lstStyle/>
          <a:p>
            <a:r>
              <a:rPr lang="en-US" dirty="0" smtClean="0"/>
              <a:t>The </a:t>
            </a:r>
            <a:r>
              <a:rPr lang="en-US" dirty="0"/>
              <a:t>ship log was made with a quadrant (quarter circle) shaped wooden board attached to a log line. </a:t>
            </a:r>
            <a:endParaRPr lang="en-US" dirty="0" smtClean="0"/>
          </a:p>
          <a:p>
            <a:r>
              <a:rPr lang="en-US" dirty="0" smtClean="0"/>
              <a:t>Log </a:t>
            </a:r>
            <a:r>
              <a:rPr lang="en-US" dirty="0"/>
              <a:t>line was knotted at regular intervals and attached to the board with a bridle of three lines connected to the holes made at uniform spacing on the board </a:t>
            </a:r>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609600"/>
            <a:ext cx="7391400" cy="5516563"/>
          </a:xfrm>
        </p:spPr>
        <p:txBody>
          <a:bodyPr>
            <a:normAutofit fontScale="85000" lnSpcReduction="10000"/>
          </a:bodyPr>
          <a:lstStyle/>
          <a:p>
            <a:r>
              <a:rPr lang="en-US" dirty="0"/>
              <a:t>the lower side of the board was made of lead or piece of lead at the centre of the circular side. </a:t>
            </a:r>
            <a:endParaRPr lang="en-US" dirty="0" smtClean="0"/>
          </a:p>
          <a:p>
            <a:r>
              <a:rPr lang="en-US" dirty="0" smtClean="0"/>
              <a:t>The </a:t>
            </a:r>
            <a:r>
              <a:rPr lang="en-US" dirty="0"/>
              <a:t>log line was wound on a free turning reel. </a:t>
            </a:r>
          </a:p>
          <a:p>
            <a:r>
              <a:rPr lang="en-US" dirty="0" smtClean="0"/>
              <a:t>The log </a:t>
            </a:r>
            <a:r>
              <a:rPr lang="en-US" dirty="0"/>
              <a:t>chip was thrown overboard where it floated vertically due to its ballasting. </a:t>
            </a:r>
            <a:endParaRPr lang="en-US" dirty="0" smtClean="0"/>
          </a:p>
          <a:p>
            <a:r>
              <a:rPr lang="en-US" dirty="0" smtClean="0"/>
              <a:t>A </a:t>
            </a:r>
            <a:r>
              <a:rPr lang="en-US" dirty="0"/>
              <a:t>considerable length of log line was let out to get the log chip into undisturbed water astern, where its resistance to forward motion keeps it essentially stationary in water (the wooded plank stay at the same place in water). </a:t>
            </a:r>
            <a:endParaRPr lang="en-US" dirty="0" smtClean="0"/>
          </a:p>
          <a:p>
            <a:r>
              <a:rPr lang="en-US" dirty="0" smtClean="0"/>
              <a:t>As </a:t>
            </a:r>
            <a:r>
              <a:rPr lang="en-US" dirty="0"/>
              <a:t>the ship moved forward, the line was pulled off the reel. </a:t>
            </a:r>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33400"/>
            <a:ext cx="7620000" cy="5592763"/>
          </a:xfrm>
        </p:spPr>
        <p:txBody>
          <a:bodyPr>
            <a:normAutofit fontScale="92500" lnSpcReduction="20000"/>
          </a:bodyPr>
          <a:lstStyle/>
          <a:p>
            <a:r>
              <a:rPr lang="en-US" dirty="0" smtClean="0"/>
              <a:t>This was usually a 30 second timer and gave far more accurate results. Markings were made on the log line which represented the distance travelled by the ship. </a:t>
            </a:r>
          </a:p>
          <a:p>
            <a:r>
              <a:rPr lang="en-US" dirty="0" smtClean="0"/>
              <a:t>A sand glass was also used to measure the time taken by the ship to move away from the chip log. </a:t>
            </a:r>
          </a:p>
          <a:p>
            <a:r>
              <a:rPr lang="en-US" dirty="0" smtClean="0"/>
              <a:t>According to the length of the log line released over the stern and the markings on the line, the speed of the ship was calculated.</a:t>
            </a:r>
          </a:p>
          <a:p>
            <a:r>
              <a:rPr lang="en-US" dirty="0"/>
              <a:t>The name of the unit </a:t>
            </a:r>
            <a:r>
              <a:rPr lang="en-US" b="1" dirty="0"/>
              <a:t>knot</a:t>
            </a:r>
            <a:r>
              <a:rPr lang="en-US" dirty="0"/>
              <a:t>, for nautical mile per hour, was derived from this method of measurement.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RPM Counters </a:t>
            </a:r>
            <a:r>
              <a:rPr lang="en-US" dirty="0" smtClean="0"/>
              <a:t/>
            </a:r>
            <a:br>
              <a:rPr lang="en-US" dirty="0" smtClean="0"/>
            </a:br>
            <a:endParaRPr lang="en-US" dirty="0"/>
          </a:p>
        </p:txBody>
      </p:sp>
      <p:sp>
        <p:nvSpPr>
          <p:cNvPr id="3" name="Content Placeholder 2"/>
          <p:cNvSpPr>
            <a:spLocks noGrp="1"/>
          </p:cNvSpPr>
          <p:nvPr>
            <p:ph idx="1"/>
          </p:nvPr>
        </p:nvSpPr>
        <p:spPr>
          <a:xfrm>
            <a:off x="1143000" y="1600200"/>
            <a:ext cx="7543800" cy="4525963"/>
          </a:xfrm>
        </p:spPr>
        <p:txBody>
          <a:bodyPr>
            <a:normAutofit/>
          </a:bodyPr>
          <a:lstStyle/>
          <a:p>
            <a:r>
              <a:rPr lang="en-US" dirty="0" smtClean="0"/>
              <a:t>The </a:t>
            </a:r>
            <a:r>
              <a:rPr lang="en-US" dirty="0"/>
              <a:t>engine revolution counters provide a convenient means of determining speed and distance. They automatically count the revolutions of the propellers, and show the total count continuously on their dials. By means of a master counter, average revolutions made by the propellers can be obtained. </a:t>
            </a:r>
            <a:endParaRPr lang="en-US" dirty="0" smtClean="0"/>
          </a:p>
          <a:p>
            <a:endParaRPr lang="en-US" dirty="0"/>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620000" cy="1189038"/>
          </a:xfrm>
        </p:spPr>
        <p:txBody>
          <a:bodyPr>
            <a:normAutofit fontScale="90000"/>
          </a:bodyPr>
          <a:lstStyle/>
          <a:p>
            <a:r>
              <a:rPr lang="en-US" b="1" dirty="0" smtClean="0"/>
              <a:t>The </a:t>
            </a:r>
            <a:r>
              <a:rPr lang="en-US" b="1" dirty="0" err="1" smtClean="0"/>
              <a:t>Piometer</a:t>
            </a:r>
            <a:r>
              <a:rPr lang="en-US" b="1" dirty="0" smtClean="0"/>
              <a:t> Log </a:t>
            </a:r>
            <a:r>
              <a:rPr lang="en-US" dirty="0" smtClean="0"/>
              <a:t>or</a:t>
            </a:r>
            <a:r>
              <a:rPr lang="en-US" b="1" dirty="0" smtClean="0"/>
              <a:t> Pressure Log </a:t>
            </a:r>
            <a:r>
              <a:rPr lang="en-US" dirty="0" smtClean="0"/>
              <a:t>or</a:t>
            </a:r>
            <a:r>
              <a:rPr lang="en-US" b="1" dirty="0" smtClean="0"/>
              <a:t> Pilot Tube </a:t>
            </a:r>
            <a:r>
              <a:rPr lang="en-US" dirty="0" smtClean="0"/>
              <a:t/>
            </a:r>
            <a:br>
              <a:rPr lang="en-US" dirty="0" smtClean="0"/>
            </a:br>
            <a:endParaRPr lang="en-US" dirty="0"/>
          </a:p>
        </p:txBody>
      </p:sp>
      <p:sp>
        <p:nvSpPr>
          <p:cNvPr id="3" name="Content Placeholder 2"/>
          <p:cNvSpPr>
            <a:spLocks noGrp="1"/>
          </p:cNvSpPr>
          <p:nvPr>
            <p:ph idx="1"/>
          </p:nvPr>
        </p:nvSpPr>
        <p:spPr>
          <a:xfrm>
            <a:off x="914400" y="1143000"/>
            <a:ext cx="7772400" cy="5562600"/>
          </a:xfrm>
        </p:spPr>
        <p:txBody>
          <a:bodyPr>
            <a:normAutofit fontScale="85000" lnSpcReduction="10000"/>
          </a:bodyPr>
          <a:lstStyle/>
          <a:p>
            <a:r>
              <a:rPr lang="en-US" dirty="0" smtClean="0"/>
              <a:t>The </a:t>
            </a:r>
            <a:r>
              <a:rPr lang="en-US" dirty="0" err="1" smtClean="0"/>
              <a:t>piometer</a:t>
            </a:r>
            <a:r>
              <a:rPr lang="en-US" dirty="0" smtClean="0"/>
              <a:t> log is similar to that of a pilot tube of an aircraft. </a:t>
            </a:r>
          </a:p>
          <a:p>
            <a:r>
              <a:rPr lang="en-US" dirty="0" smtClean="0"/>
              <a:t>A long tube called </a:t>
            </a:r>
            <a:r>
              <a:rPr lang="en-US" dirty="0" err="1" smtClean="0"/>
              <a:t>Rodmeter</a:t>
            </a:r>
            <a:r>
              <a:rPr lang="en-US" dirty="0" smtClean="0"/>
              <a:t>, is the main part of this log that protrudes from the hull of the ship.</a:t>
            </a:r>
          </a:p>
          <a:p>
            <a:r>
              <a:rPr lang="en-US" dirty="0" smtClean="0"/>
              <a:t> </a:t>
            </a:r>
            <a:r>
              <a:rPr lang="en-US" dirty="0" err="1" smtClean="0"/>
              <a:t>Rodmeter</a:t>
            </a:r>
            <a:r>
              <a:rPr lang="en-US" dirty="0" smtClean="0"/>
              <a:t> has two faces, one facing the direction of the sea water flow and the other is perpendicular to the flow. </a:t>
            </a:r>
          </a:p>
          <a:p>
            <a:r>
              <a:rPr lang="en-US" dirty="0" smtClean="0"/>
              <a:t>The face of the opening in the direction of sea water flow measures the dynamic seawater pressure where as the perpendicular face measures the static seawater pressure. </a:t>
            </a:r>
          </a:p>
          <a:p>
            <a:r>
              <a:rPr lang="en-US" dirty="0" smtClean="0"/>
              <a:t>A difference of both these pressures is used to measure the ship’s speed. </a:t>
            </a:r>
          </a:p>
          <a:p>
            <a:pPr>
              <a:buNone/>
            </a:pPr>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t>Principle </a:t>
            </a:r>
            <a:r>
              <a:rPr lang="en-US" dirty="0"/>
              <a:t/>
            </a:r>
            <a:br>
              <a:rPr lang="en-US" dirty="0"/>
            </a:br>
            <a:endParaRPr lang="en-US" dirty="0"/>
          </a:p>
        </p:txBody>
      </p:sp>
      <p:sp>
        <p:nvSpPr>
          <p:cNvPr id="3" name="Content Placeholder 2"/>
          <p:cNvSpPr>
            <a:spLocks noGrp="1"/>
          </p:cNvSpPr>
          <p:nvPr>
            <p:ph idx="1"/>
          </p:nvPr>
        </p:nvSpPr>
        <p:spPr>
          <a:xfrm>
            <a:off x="1143000" y="838200"/>
            <a:ext cx="7543800" cy="5791200"/>
          </a:xfrm>
        </p:spPr>
        <p:txBody>
          <a:bodyPr>
            <a:normAutofit fontScale="92500" lnSpcReduction="20000"/>
          </a:bodyPr>
          <a:lstStyle/>
          <a:p>
            <a:pPr algn="just"/>
            <a:r>
              <a:rPr lang="en-US" dirty="0"/>
              <a:t>Two tubes with same diameter are immersed in to the water below the vessel hull. </a:t>
            </a:r>
            <a:endParaRPr lang="en-US" dirty="0" smtClean="0"/>
          </a:p>
          <a:p>
            <a:pPr algn="just"/>
            <a:r>
              <a:rPr lang="en-US" dirty="0" smtClean="0"/>
              <a:t>The </a:t>
            </a:r>
            <a:r>
              <a:rPr lang="en-US" dirty="0"/>
              <a:t>first one is closed to one end and opens at the other, is immersed in water with opening facing down. </a:t>
            </a:r>
            <a:endParaRPr lang="en-US" dirty="0" smtClean="0"/>
          </a:p>
          <a:p>
            <a:pPr algn="just"/>
            <a:r>
              <a:rPr lang="en-US" dirty="0" smtClean="0"/>
              <a:t>In </a:t>
            </a:r>
            <a:r>
              <a:rPr lang="en-US" dirty="0"/>
              <a:t>this tube, static pressure develops, which is proportional to the depth of the orifice or opening below the water</a:t>
            </a:r>
            <a:r>
              <a:rPr lang="en-US" dirty="0" smtClean="0"/>
              <a:t>.</a:t>
            </a:r>
          </a:p>
          <a:p>
            <a:pPr algn="just"/>
            <a:r>
              <a:rPr lang="en-US" dirty="0" smtClean="0"/>
              <a:t> </a:t>
            </a:r>
            <a:r>
              <a:rPr lang="en-US" dirty="0"/>
              <a:t>Another tube is similar to the first one, but with an orifice opening sideways facing to the direction of ship’s forward movement. </a:t>
            </a:r>
            <a:endParaRPr lang="en-US" dirty="0" smtClean="0"/>
          </a:p>
          <a:p>
            <a:pPr algn="just"/>
            <a:r>
              <a:rPr lang="en-US" dirty="0" smtClean="0"/>
              <a:t>It </a:t>
            </a:r>
            <a:r>
              <a:rPr lang="en-US" dirty="0"/>
              <a:t>is also immersed to the same depth and in this tubes both static and dynamic pressures are developed during vessel’s motion.</a:t>
            </a:r>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1273</Words>
  <Application>Microsoft Office PowerPoint</Application>
  <PresentationFormat>On-screen Show (4:3)</PresentationFormat>
  <Paragraphs>79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Speed logs </vt:lpstr>
      <vt:lpstr>Introduction </vt:lpstr>
      <vt:lpstr>Chip log or Ship log  </vt:lpstr>
      <vt:lpstr>Slide 4</vt:lpstr>
      <vt:lpstr>Slide 5</vt:lpstr>
      <vt:lpstr>Slide 6</vt:lpstr>
      <vt:lpstr>RPM Counters  </vt:lpstr>
      <vt:lpstr>The Piometer Log or Pressure Log or Pilot Tube  </vt:lpstr>
      <vt:lpstr>Principle  </vt:lpstr>
      <vt:lpstr>Components of Pilot log</vt:lpstr>
      <vt:lpstr>Operations</vt:lpstr>
      <vt:lpstr>Impeller logs </vt:lpstr>
      <vt:lpstr>Induction log or Electromagnetic speed log or Em log </vt:lpstr>
      <vt:lpstr>Principle</vt:lpstr>
      <vt:lpstr>Operation  </vt:lpstr>
      <vt:lpstr>Advantages  of EM Log </vt:lpstr>
      <vt:lpstr>Doppler log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Speed logs</dc:title>
  <dc:creator>HP</dc:creator>
  <cp:lastModifiedBy>HP</cp:lastModifiedBy>
  <cp:revision>7</cp:revision>
  <dcterms:created xsi:type="dcterms:W3CDTF">2011-07-19T06:09:28Z</dcterms:created>
  <dcterms:modified xsi:type="dcterms:W3CDTF">2012-06-22T07:53:10Z</dcterms:modified>
</cp:coreProperties>
</file>