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8" r:id="rId2"/>
    <p:sldId id="257" r:id="rId3"/>
    <p:sldId id="299" r:id="rId4"/>
    <p:sldId id="259" r:id="rId5"/>
    <p:sldId id="267" r:id="rId6"/>
    <p:sldId id="260" r:id="rId7"/>
    <p:sldId id="261" r:id="rId8"/>
    <p:sldId id="262" r:id="rId9"/>
    <p:sldId id="263" r:id="rId10"/>
    <p:sldId id="264" r:id="rId11"/>
    <p:sldId id="265" r:id="rId12"/>
    <p:sldId id="266" r:id="rId13"/>
    <p:sldId id="268" r:id="rId14"/>
    <p:sldId id="297" r:id="rId15"/>
    <p:sldId id="298" r:id="rId16"/>
    <p:sldId id="269" r:id="rId17"/>
    <p:sldId id="270" r:id="rId18"/>
    <p:sldId id="271" r:id="rId19"/>
    <p:sldId id="272" r:id="rId20"/>
    <p:sldId id="273" r:id="rId21"/>
    <p:sldId id="274" r:id="rId22"/>
    <p:sldId id="278" r:id="rId23"/>
    <p:sldId id="279" r:id="rId24"/>
    <p:sldId id="280" r:id="rId25"/>
    <p:sldId id="281" r:id="rId26"/>
    <p:sldId id="282" r:id="rId27"/>
    <p:sldId id="283" r:id="rId28"/>
    <p:sldId id="275" r:id="rId29"/>
    <p:sldId id="276" r:id="rId30"/>
    <p:sldId id="277" r:id="rId31"/>
    <p:sldId id="293" r:id="rId32"/>
    <p:sldId id="294" r:id="rId33"/>
    <p:sldId id="295" r:id="rId34"/>
    <p:sldId id="284" r:id="rId35"/>
    <p:sldId id="285" r:id="rId36"/>
    <p:sldId id="286" r:id="rId37"/>
    <p:sldId id="287" r:id="rId38"/>
    <p:sldId id="288" r:id="rId39"/>
    <p:sldId id="289" r:id="rId40"/>
    <p:sldId id="290" r:id="rId41"/>
    <p:sldId id="291" r:id="rId42"/>
    <p:sldId id="292"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0" d="100"/>
          <a:sy n="100" d="100"/>
        </p:scale>
        <p:origin x="-21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241CC65-D67F-4CE7-9964-EC05B3B2BF55}" type="datetimeFigureOut">
              <a:rPr lang="en-US" smtClean="0"/>
              <a:pPr/>
              <a:t>6/22/2012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DD1DC0-CE36-4A04-8DB3-95B214F74D2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241CC65-D67F-4CE7-9964-EC05B3B2BF55}" type="datetimeFigureOut">
              <a:rPr lang="en-US" smtClean="0"/>
              <a:pPr/>
              <a:t>6/22/2012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DD1DC0-CE36-4A04-8DB3-95B214F74D2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241CC65-D67F-4CE7-9964-EC05B3B2BF55}" type="datetimeFigureOut">
              <a:rPr lang="en-US" smtClean="0"/>
              <a:pPr/>
              <a:t>6/22/2012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DD1DC0-CE36-4A04-8DB3-95B214F74D2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241CC65-D67F-4CE7-9964-EC05B3B2BF55}" type="datetimeFigureOut">
              <a:rPr lang="en-US" smtClean="0"/>
              <a:pPr/>
              <a:t>6/22/2012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DD1DC0-CE36-4A04-8DB3-95B214F74D2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241CC65-D67F-4CE7-9964-EC05B3B2BF55}" type="datetimeFigureOut">
              <a:rPr lang="en-US" smtClean="0"/>
              <a:pPr/>
              <a:t>6/22/2012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DD1DC0-CE36-4A04-8DB3-95B214F74D2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241CC65-D67F-4CE7-9964-EC05B3B2BF55}" type="datetimeFigureOut">
              <a:rPr lang="en-US" smtClean="0"/>
              <a:pPr/>
              <a:t>6/22/2012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DD1DC0-CE36-4A04-8DB3-95B214F74D2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241CC65-D67F-4CE7-9964-EC05B3B2BF55}" type="datetimeFigureOut">
              <a:rPr lang="en-US" smtClean="0"/>
              <a:pPr/>
              <a:t>6/22/2012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8DD1DC0-CE36-4A04-8DB3-95B214F74D2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241CC65-D67F-4CE7-9964-EC05B3B2BF55}" type="datetimeFigureOut">
              <a:rPr lang="en-US" smtClean="0"/>
              <a:pPr/>
              <a:t>6/22/2012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8DD1DC0-CE36-4A04-8DB3-95B214F74D2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41CC65-D67F-4CE7-9964-EC05B3B2BF55}" type="datetimeFigureOut">
              <a:rPr lang="en-US" smtClean="0"/>
              <a:pPr/>
              <a:t>6/22/2012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8DD1DC0-CE36-4A04-8DB3-95B214F74D2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41CC65-D67F-4CE7-9964-EC05B3B2BF55}" type="datetimeFigureOut">
              <a:rPr lang="en-US" smtClean="0"/>
              <a:pPr/>
              <a:t>6/22/2012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DD1DC0-CE36-4A04-8DB3-95B214F74D2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41CC65-D67F-4CE7-9964-EC05B3B2BF55}" type="datetimeFigureOut">
              <a:rPr lang="en-US" smtClean="0"/>
              <a:pPr/>
              <a:t>6/22/2012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DD1DC0-CE36-4A04-8DB3-95B214F74D2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41CC65-D67F-4CE7-9964-EC05B3B2BF55}" type="datetimeFigureOut">
              <a:rPr lang="en-US" smtClean="0"/>
              <a:pPr/>
              <a:t>6/22/2012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DD1DC0-CE36-4A04-8DB3-95B214F74D2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elearnfish.net/moodle/mod/glossary/showentry.php?courseid=24&amp;concept=Tide" TargetMode="External"/><Relationship Id="rId2" Type="http://schemas.openxmlformats.org/officeDocument/2006/relationships/hyperlink" Target="http://www.elearnfish.net/moodle/mod/glossary/showentry.php?courseid=24&amp;concept=Conduction" TargetMode="External"/><Relationship Id="rId1" Type="http://schemas.openxmlformats.org/officeDocument/2006/relationships/slideLayout" Target="../slideLayouts/slideLayout2.xml"/><Relationship Id="rId4" Type="http://schemas.openxmlformats.org/officeDocument/2006/relationships/hyperlink" Target="http://www.elearnfish.net/moodle/mod/glossary/showentry.php?courseid=24&amp;concept=Ocean+basin"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elearnfish.net/moodle/mod/glossary/showentry.php?courseid=24&amp;concept=Chlorinity" TargetMode="External"/><Relationship Id="rId2" Type="http://schemas.openxmlformats.org/officeDocument/2006/relationships/hyperlink" Target="http://www.elearnfish.net/moodle/mod/glossary/showentry.php?courseid=24&amp;concept=Oceanography" TargetMode="External"/><Relationship Id="rId1" Type="http://schemas.openxmlformats.org/officeDocument/2006/relationships/slideLayout" Target="../slideLayouts/slideLayout2.xml"/><Relationship Id="rId4" Type="http://schemas.openxmlformats.org/officeDocument/2006/relationships/hyperlink" Target="http://www.elearnfish.net/moodle/mod/glossary/showentry.php?courseid=24&amp;concept=Eddy" TargetMode="Externa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Physical properties of sea water </a:t>
            </a:r>
            <a:endParaRPr lang="en-US" dirty="0"/>
          </a:p>
        </p:txBody>
      </p:sp>
      <p:sp>
        <p:nvSpPr>
          <p:cNvPr id="3" name="Content Placeholder 2"/>
          <p:cNvSpPr>
            <a:spLocks noGrp="1"/>
          </p:cNvSpPr>
          <p:nvPr>
            <p:ph idx="1"/>
          </p:nvPr>
        </p:nvSpPr>
        <p:spPr>
          <a:xfrm>
            <a:off x="457200" y="1600200"/>
            <a:ext cx="7848600" cy="4525963"/>
          </a:xfrm>
        </p:spPr>
        <p:txBody>
          <a:bodyPr>
            <a:normAutofit fontScale="85000" lnSpcReduction="20000"/>
          </a:bodyPr>
          <a:lstStyle/>
          <a:p>
            <a:pPr>
              <a:buFont typeface="Wingdings" pitchFamily="2" charset="2"/>
              <a:buChar char="Ø"/>
            </a:pPr>
            <a:r>
              <a:rPr lang="en-US" dirty="0" err="1" smtClean="0"/>
              <a:t>Intoduction</a:t>
            </a:r>
            <a:endParaRPr lang="en-US" dirty="0" smtClean="0"/>
          </a:p>
          <a:p>
            <a:pPr>
              <a:buFont typeface="Wingdings" pitchFamily="2" charset="2"/>
              <a:buChar char="Ø"/>
            </a:pPr>
            <a:r>
              <a:rPr lang="en-US" dirty="0" smtClean="0"/>
              <a:t>Salinity and </a:t>
            </a:r>
            <a:r>
              <a:rPr lang="en-US" dirty="0" err="1" smtClean="0"/>
              <a:t>Chlorinity</a:t>
            </a:r>
            <a:r>
              <a:rPr lang="en-US" dirty="0" smtClean="0"/>
              <a:t> </a:t>
            </a:r>
          </a:p>
          <a:p>
            <a:pPr>
              <a:buFont typeface="Wingdings" pitchFamily="2" charset="2"/>
              <a:buChar char="Ø"/>
            </a:pPr>
            <a:r>
              <a:rPr lang="en-US" dirty="0" smtClean="0"/>
              <a:t>Temperature and </a:t>
            </a:r>
            <a:r>
              <a:rPr lang="en-US" dirty="0" err="1" smtClean="0"/>
              <a:t>themal</a:t>
            </a:r>
            <a:r>
              <a:rPr lang="en-US" dirty="0" smtClean="0"/>
              <a:t> properties of sea water </a:t>
            </a:r>
          </a:p>
          <a:p>
            <a:pPr>
              <a:buFont typeface="Wingdings" pitchFamily="2" charset="2"/>
              <a:buChar char="Ø"/>
            </a:pPr>
            <a:r>
              <a:rPr lang="en-US" dirty="0" err="1" smtClean="0"/>
              <a:t>Colligative</a:t>
            </a:r>
            <a:r>
              <a:rPr lang="en-US" dirty="0" smtClean="0"/>
              <a:t> and other properties of sea water </a:t>
            </a:r>
          </a:p>
          <a:p>
            <a:pPr>
              <a:buFont typeface="Wingdings" pitchFamily="2" charset="2"/>
              <a:buChar char="Ø"/>
            </a:pPr>
            <a:r>
              <a:rPr lang="en-US" dirty="0" smtClean="0"/>
              <a:t>Residence time of constituents in sea water</a:t>
            </a:r>
          </a:p>
          <a:p>
            <a:pPr>
              <a:buFont typeface="Wingdings" pitchFamily="2" charset="2"/>
              <a:buChar char="Ø"/>
            </a:pPr>
            <a:r>
              <a:rPr lang="en-US" dirty="0" smtClean="0"/>
              <a:t>Sea ice </a:t>
            </a:r>
          </a:p>
          <a:p>
            <a:pPr>
              <a:buFont typeface="Wingdings" pitchFamily="2" charset="2"/>
              <a:buChar char="Ø"/>
            </a:pPr>
            <a:r>
              <a:rPr lang="en-US" dirty="0" smtClean="0"/>
              <a:t>Sound velocity and radiation </a:t>
            </a:r>
          </a:p>
          <a:p>
            <a:pPr>
              <a:buFont typeface="Wingdings" pitchFamily="2" charset="2"/>
              <a:buChar char="Ø"/>
            </a:pPr>
            <a:r>
              <a:rPr lang="en-US" dirty="0" smtClean="0"/>
              <a:t>Sea surface salinity </a:t>
            </a:r>
          </a:p>
          <a:p>
            <a:pPr>
              <a:buFont typeface="Wingdings" pitchFamily="2" charset="2"/>
              <a:buChar char="Ø"/>
            </a:pPr>
            <a:r>
              <a:rPr lang="en-US" dirty="0" smtClean="0"/>
              <a:t>Seawater temperature </a:t>
            </a:r>
          </a:p>
          <a:p>
            <a:pPr>
              <a:buFont typeface="Wingdings" pitchFamily="2" charset="2"/>
              <a:buChar char="Ø"/>
            </a:pPr>
            <a:r>
              <a:rPr lang="en-US" dirty="0" smtClean="0"/>
              <a:t>Water mass </a:t>
            </a:r>
          </a:p>
          <a:p>
            <a:pPr>
              <a:buNone/>
            </a:pPr>
            <a:endParaRPr lang="en-US" dirty="0"/>
          </a:p>
          <a:p>
            <a:pPr>
              <a:buNone/>
            </a:pPr>
            <a:endParaRPr lang="en-US" dirty="0" smtClean="0"/>
          </a:p>
          <a:p>
            <a:pPr>
              <a:buNone/>
            </a:pPr>
            <a:endParaRPr lang="en-US" dirty="0"/>
          </a:p>
          <a:p>
            <a:pPr>
              <a:buNone/>
            </a:pPr>
            <a:endParaRPr lang="en-US"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Colligative</a:t>
            </a:r>
            <a:r>
              <a:rPr lang="en-US" dirty="0" smtClean="0"/>
              <a:t> properties</a:t>
            </a:r>
            <a:endParaRPr lang="en-US" dirty="0"/>
          </a:p>
        </p:txBody>
      </p:sp>
      <p:sp>
        <p:nvSpPr>
          <p:cNvPr id="3" name="Content Placeholder 2"/>
          <p:cNvSpPr>
            <a:spLocks noGrp="1"/>
          </p:cNvSpPr>
          <p:nvPr>
            <p:ph idx="1"/>
          </p:nvPr>
        </p:nvSpPr>
        <p:spPr/>
        <p:txBody>
          <a:bodyPr/>
          <a:lstStyle/>
          <a:p>
            <a:r>
              <a:rPr lang="en-US" dirty="0" err="1" smtClean="0"/>
              <a:t>Colligative</a:t>
            </a:r>
            <a:r>
              <a:rPr lang="en-US" dirty="0" smtClean="0"/>
              <a:t> properties are those properties of solutions that depend on the number of dissolved particles in solution.</a:t>
            </a:r>
          </a:p>
          <a:p>
            <a:r>
              <a:rPr lang="en-US" dirty="0" err="1" smtClean="0"/>
              <a:t>Eg</a:t>
            </a:r>
            <a:r>
              <a:rPr lang="en-US" dirty="0" smtClean="0"/>
              <a:t>: boiling point elevation, freezing point depression </a:t>
            </a:r>
            <a:r>
              <a:rPr lang="en-US" dirty="0" err="1" smtClean="0"/>
              <a:t>vapour</a:t>
            </a:r>
            <a:r>
              <a:rPr lang="en-US" dirty="0" smtClean="0"/>
              <a:t> pressure lowering and osmotic pressure.</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Residence time of constituents in sea water </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It is the time required to replace the amount of a given substance in the ocean completely.</a:t>
            </a:r>
          </a:p>
          <a:p>
            <a:r>
              <a:rPr lang="en-US" dirty="0" smtClean="0"/>
              <a:t>It work in two ways-using either the rate of addition of elements or the rate of removal of elements.</a:t>
            </a:r>
          </a:p>
          <a:p>
            <a:r>
              <a:rPr lang="en-US" dirty="0" smtClean="0"/>
              <a:t>Residence time=Amount of element present-Removal rate(in years)</a:t>
            </a:r>
          </a:p>
          <a:p>
            <a:r>
              <a:rPr lang="en-US" dirty="0" smtClean="0"/>
              <a:t>Sodium-residence time-68 million years.</a:t>
            </a:r>
          </a:p>
          <a:p>
            <a:r>
              <a:rPr lang="en-US" dirty="0" smtClean="0"/>
              <a:t>Residence time of 40000 years.</a:t>
            </a:r>
          </a:p>
          <a:p>
            <a:r>
              <a:rPr lang="en-US" dirty="0" smtClean="0"/>
              <a:t>Elements residence time is related to chemical behavior.</a:t>
            </a:r>
          </a:p>
          <a:p>
            <a:r>
              <a:rPr lang="en-US" dirty="0" smtClean="0"/>
              <a:t>Elements used by organisms have shorter residence times.</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Sea ice</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Properties of sea ice  depends on a. Salinity of sea water b. Temperature c. air-content or porosity d. pressure e. speed of ice formation and f. age and history of the ice. </a:t>
            </a:r>
          </a:p>
          <a:p>
            <a:r>
              <a:rPr lang="en-US" dirty="0" smtClean="0"/>
              <a:t>The salinity of sea ice depends on the salinity of the original sea water, the speed of ice formation and the age of the ice.</a:t>
            </a:r>
          </a:p>
          <a:p>
            <a:r>
              <a:rPr lang="en-US" dirty="0" smtClean="0"/>
              <a:t>The density of sea ice depends on porosity, amount of enclosed brine and freezing temperature.</a:t>
            </a:r>
          </a:p>
          <a:p>
            <a:r>
              <a:rPr lang="en-US" dirty="0" smtClean="0"/>
              <a:t>The specific heat of ice varies on the salt content and on the temperature of the ice.</a:t>
            </a:r>
          </a:p>
          <a:p>
            <a:pPr>
              <a:buNone/>
            </a:pPr>
            <a:r>
              <a:rPr lang="en-US" dirty="0" smtClean="0"/>
              <a:t> </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Sea </a:t>
            </a:r>
            <a:r>
              <a:rPr lang="en-US" dirty="0"/>
              <a:t>I</a:t>
            </a:r>
            <a:r>
              <a:rPr lang="en-US" dirty="0" smtClean="0"/>
              <a:t>ce Formation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Forms where water cool below their initial freezing point</a:t>
            </a:r>
          </a:p>
          <a:p>
            <a:r>
              <a:rPr lang="en-US" dirty="0" smtClean="0"/>
              <a:t>Formation of sea ice depends on sea water temperatures, surface salinity and water depth</a:t>
            </a:r>
          </a:p>
          <a:p>
            <a:r>
              <a:rPr lang="en-US" dirty="0" smtClean="0"/>
              <a:t>Common in higher latitudes </a:t>
            </a:r>
          </a:p>
          <a:p>
            <a:pPr>
              <a:buNone/>
            </a:pPr>
            <a:r>
              <a:rPr lang="en-US" dirty="0" smtClean="0"/>
              <a:t>The freezing point of seawater with salinity of 35 </a:t>
            </a:r>
            <a:r>
              <a:rPr lang="en-US" dirty="0" err="1" smtClean="0"/>
              <a:t>ppt</a:t>
            </a:r>
            <a:r>
              <a:rPr lang="en-US" dirty="0" smtClean="0"/>
              <a:t> is 1-91</a:t>
            </a:r>
            <a:r>
              <a:rPr lang="en-US" baseline="30000" dirty="0" smtClean="0"/>
              <a:t>0</a:t>
            </a:r>
            <a:r>
              <a:rPr lang="en-US" dirty="0" smtClean="0"/>
              <a:t>c</a:t>
            </a:r>
          </a:p>
          <a:p>
            <a:r>
              <a:rPr lang="en-US" dirty="0" smtClean="0"/>
              <a:t>When ice is formed salinity of surrounding water increases which in turn lowers the freezing point of remaining water</a:t>
            </a:r>
          </a:p>
          <a:p>
            <a:endParaRPr lang="en-US" dirty="0" smtClean="0"/>
          </a:p>
          <a:p>
            <a:pPr>
              <a:buNone/>
            </a:pPr>
            <a:endParaRPr lang="en-US"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smtClean="0"/>
              <a:t>Different types of ice are formed depending on wind, current and sea state condition</a:t>
            </a:r>
          </a:p>
          <a:p>
            <a:r>
              <a:rPr lang="en-US" dirty="0" smtClean="0"/>
              <a:t>Young ice-formed when words are weak and sea state is calm</a:t>
            </a:r>
          </a:p>
          <a:p>
            <a:pPr>
              <a:buNone/>
            </a:pPr>
            <a:r>
              <a:rPr lang="en-US" dirty="0" smtClean="0"/>
              <a:t>   </a:t>
            </a:r>
            <a:r>
              <a:rPr lang="en-US" dirty="0" err="1" smtClean="0"/>
              <a:t>Slushice</a:t>
            </a:r>
            <a:r>
              <a:rPr lang="en-US" dirty="0" smtClean="0"/>
              <a:t>-strong winds and rough seas</a:t>
            </a:r>
          </a:p>
          <a:p>
            <a:pPr>
              <a:buNone/>
            </a:pPr>
            <a:r>
              <a:rPr lang="en-US" dirty="0" smtClean="0"/>
              <a:t>   New ice- </a:t>
            </a:r>
            <a:r>
              <a:rPr lang="en-US" dirty="0" err="1" smtClean="0"/>
              <a:t>hilas</a:t>
            </a:r>
            <a:r>
              <a:rPr lang="en-US" dirty="0" smtClean="0"/>
              <a:t>: when winds continuous to be weak </a:t>
            </a:r>
          </a:p>
          <a:p>
            <a:r>
              <a:rPr lang="en-US" dirty="0" smtClean="0"/>
              <a:t>Co-efficient of thermal </a:t>
            </a:r>
            <a:r>
              <a:rPr lang="en-US" dirty="0" err="1" smtClean="0"/>
              <a:t>expantion</a:t>
            </a:r>
            <a:r>
              <a:rPr lang="en-US" dirty="0" smtClean="0"/>
              <a:t> of sea ice depends on temperature and salinity</a:t>
            </a:r>
          </a:p>
          <a:p>
            <a:r>
              <a:rPr lang="en-US" dirty="0" smtClean="0"/>
              <a:t>Fore sea ice or salinity 2, the co-efficient of thermal expansion per 1</a:t>
            </a:r>
            <a:r>
              <a:rPr lang="en-US" baseline="30000" dirty="0" smtClean="0"/>
              <a:t>0</a:t>
            </a:r>
            <a:r>
              <a:rPr lang="en-US" dirty="0" smtClean="0"/>
              <a:t>c varies form -22.1x10</a:t>
            </a:r>
            <a:r>
              <a:rPr lang="en-US" baseline="30000" dirty="0" smtClean="0"/>
              <a:t>-4 </a:t>
            </a:r>
            <a:r>
              <a:rPr lang="en-US" dirty="0" smtClean="0"/>
              <a:t>at -22 </a:t>
            </a:r>
            <a:r>
              <a:rPr lang="en-US" baseline="30000" dirty="0" smtClean="0"/>
              <a:t>0</a:t>
            </a:r>
            <a:endParaRPr lang="en-US" dirty="0" smtClean="0"/>
          </a:p>
          <a:p>
            <a:endParaRPr lang="en-US" dirty="0" smtClean="0"/>
          </a:p>
          <a:p>
            <a:r>
              <a:rPr lang="en-US" dirty="0" smtClean="0"/>
              <a: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smtClean="0"/>
              <a:t>The positive value of coefficient indicate contraction of sea ice on cooling and negative value indicate </a:t>
            </a:r>
            <a:r>
              <a:rPr lang="en-US" dirty="0" err="1" smtClean="0"/>
              <a:t>contration</a:t>
            </a:r>
            <a:r>
              <a:rPr lang="en-US" dirty="0" smtClean="0"/>
              <a:t> on warming and expansion of cooling</a:t>
            </a:r>
          </a:p>
          <a:p>
            <a:r>
              <a:rPr lang="en-US" dirty="0" smtClean="0"/>
              <a:t>The thermal conductivity of sea ice depends up on temperatures, salinity, air content or porosity</a:t>
            </a:r>
          </a:p>
          <a:p>
            <a:r>
              <a:rPr lang="en-US" dirty="0" smtClean="0"/>
              <a:t>The co-efficient of thermal conductivity increases with decrease in temperature, decrease in salinity and decrease in air content</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Ice in the Ocean</a:t>
            </a:r>
            <a:endParaRPr lang="en-US" dirty="0"/>
          </a:p>
        </p:txBody>
      </p:sp>
      <p:sp>
        <p:nvSpPr>
          <p:cNvPr id="3" name="Content Placeholder 2"/>
          <p:cNvSpPr>
            <a:spLocks noGrp="1"/>
          </p:cNvSpPr>
          <p:nvPr>
            <p:ph idx="1"/>
          </p:nvPr>
        </p:nvSpPr>
        <p:spPr/>
        <p:txBody>
          <a:bodyPr/>
          <a:lstStyle/>
          <a:p>
            <a:r>
              <a:rPr lang="en-US" dirty="0" smtClean="0"/>
              <a:t>Property of sea ice depends on salinity of seawater, temperature air content or porosity, pressure, speed of ice formation, age and </a:t>
            </a:r>
          </a:p>
          <a:p>
            <a:r>
              <a:rPr lang="en-US" dirty="0" smtClean="0"/>
              <a:t>The salinity of sea ice is less than the </a:t>
            </a:r>
            <a:r>
              <a:rPr lang="en-US" dirty="0" err="1" smtClean="0"/>
              <a:t>salnity</a:t>
            </a:r>
            <a:r>
              <a:rPr lang="en-US" dirty="0" smtClean="0"/>
              <a:t> of sea ice of original seawater </a:t>
            </a:r>
          </a:p>
          <a:p>
            <a:r>
              <a:rPr lang="en-US" dirty="0" smtClean="0"/>
              <a:t>The salinity of sea ice decreases with increasing thickness of </a:t>
            </a:r>
            <a:r>
              <a:rPr lang="en-US" smtClean="0"/>
              <a:t>ice sheet</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Sound velocity and radiation </a:t>
            </a:r>
            <a:endParaRPr lang="en-US" dirty="0"/>
          </a:p>
        </p:txBody>
      </p:sp>
      <p:sp>
        <p:nvSpPr>
          <p:cNvPr id="3" name="Content Placeholder 2"/>
          <p:cNvSpPr>
            <a:spLocks noGrp="1"/>
          </p:cNvSpPr>
          <p:nvPr>
            <p:ph idx="1"/>
          </p:nvPr>
        </p:nvSpPr>
        <p:spPr/>
        <p:txBody>
          <a:bodyPr>
            <a:normAutofit fontScale="25000" lnSpcReduction="20000"/>
          </a:bodyPr>
          <a:lstStyle/>
          <a:p>
            <a:pPr>
              <a:defRPr/>
            </a:pPr>
            <a:r>
              <a:rPr lang="en-US" sz="14400" b="1" dirty="0" smtClean="0"/>
              <a:t>Transmission of sound</a:t>
            </a:r>
            <a:r>
              <a:rPr lang="en-US" sz="2800" dirty="0" smtClean="0"/>
              <a:t/>
            </a:r>
            <a:br>
              <a:rPr lang="en-US" sz="2800" dirty="0" smtClean="0"/>
            </a:br>
            <a:r>
              <a:rPr lang="en-US" sz="9600" dirty="0"/>
              <a:t>Sound is a form of mechanical energy and it is a periodic variation in pressure.</a:t>
            </a:r>
          </a:p>
          <a:p>
            <a:pPr>
              <a:defRPr/>
            </a:pPr>
            <a:r>
              <a:rPr lang="en-US" sz="9600" dirty="0"/>
              <a:t>Sound </a:t>
            </a:r>
            <a:r>
              <a:rPr lang="en-US" sz="9600" dirty="0" err="1"/>
              <a:t>propagets</a:t>
            </a:r>
            <a:r>
              <a:rPr lang="en-US" sz="9600" dirty="0"/>
              <a:t> well in liquid</a:t>
            </a:r>
          </a:p>
          <a:p>
            <a:pPr>
              <a:defRPr/>
            </a:pPr>
            <a:r>
              <a:rPr lang="en-US" sz="9600" dirty="0"/>
              <a:t>Water transmits sound more efficiently than atmosphere</a:t>
            </a:r>
          </a:p>
          <a:p>
            <a:pPr>
              <a:defRPr/>
            </a:pPr>
            <a:r>
              <a:rPr lang="en-US" sz="9600" dirty="0"/>
              <a:t>Sound travels at faster rate with less absorption of energy through water</a:t>
            </a:r>
          </a:p>
          <a:p>
            <a:pPr>
              <a:defRPr/>
            </a:pPr>
            <a:r>
              <a:rPr lang="en-US" sz="9600" dirty="0"/>
              <a:t>The speed of sound in water is 4750 to 5150ft or 1448 to 15 tom/sec.</a:t>
            </a:r>
          </a:p>
          <a:p>
            <a:pPr>
              <a:defRPr/>
            </a:pPr>
            <a:r>
              <a:rPr lang="en-US" sz="9600" dirty="0"/>
              <a:t>The speed increase by 7ft(2m)/sec with </a:t>
            </a:r>
            <a:r>
              <a:rPr lang="en-US" sz="9600" dirty="0" err="1"/>
              <a:t>eveng</a:t>
            </a:r>
            <a:r>
              <a:rPr lang="en-US" sz="9600" dirty="0"/>
              <a:t> increase of 1⁰f  increase (or) 4.5m/s for 1⁰C increase in Temperature.</a:t>
            </a:r>
          </a:p>
          <a:p>
            <a:pPr>
              <a:defRPr/>
            </a:pPr>
            <a:r>
              <a:rPr lang="en-US" sz="9600" dirty="0"/>
              <a:t>The velocity of sound wave in ocean depends on temperature, salinity and pressure.</a:t>
            </a:r>
          </a:p>
          <a:p>
            <a:pPr>
              <a:defRPr/>
            </a:pPr>
            <a:r>
              <a:rPr lang="en-US" sz="9600" dirty="0"/>
              <a:t>Sound velocity increases with increasing temperature, salinity and pressure (or) depth of the ocean.</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486400"/>
          </a:xfrm>
        </p:spPr>
        <p:txBody>
          <a:bodyPr>
            <a:normAutofit fontScale="25000" lnSpcReduction="20000"/>
          </a:bodyPr>
          <a:lstStyle/>
          <a:p>
            <a:pPr>
              <a:defRPr/>
            </a:pPr>
            <a:r>
              <a:rPr lang="en-US" sz="9600" dirty="0"/>
              <a:t>Horizontal variation of sound velocity are smaller compared to vertical variation as that of temperature and salinity.</a:t>
            </a:r>
          </a:p>
          <a:p>
            <a:pPr>
              <a:defRPr/>
            </a:pPr>
            <a:r>
              <a:rPr lang="en-US" sz="9600" dirty="0"/>
              <a:t>Vertical variation of sound velocity</a:t>
            </a:r>
          </a:p>
          <a:p>
            <a:pPr lvl="1">
              <a:defRPr/>
            </a:pPr>
            <a:r>
              <a:rPr lang="en-US" sz="9600" dirty="0"/>
              <a:t>In upper layer(100-150m depth)- The velocity increasing as depth increases.</a:t>
            </a:r>
          </a:p>
          <a:p>
            <a:pPr lvl="1">
              <a:defRPr/>
            </a:pPr>
            <a:r>
              <a:rPr lang="en-US" sz="9600" dirty="0"/>
              <a:t>In middle layer (150-1500m)- Sound velocity decrease very rapidly.</a:t>
            </a:r>
          </a:p>
          <a:p>
            <a:pPr lvl="1">
              <a:defRPr/>
            </a:pPr>
            <a:r>
              <a:rPr lang="en-US" sz="9600" dirty="0"/>
              <a:t>In bottom layer (below </a:t>
            </a:r>
            <a:r>
              <a:rPr lang="en-US" sz="9600" dirty="0" err="1"/>
              <a:t>thermocline</a:t>
            </a:r>
            <a:r>
              <a:rPr lang="en-US" sz="9600" dirty="0"/>
              <a:t>)- Sound velocity increases with depth due to pressure effect.</a:t>
            </a:r>
          </a:p>
          <a:p>
            <a:pPr>
              <a:defRPr/>
            </a:pPr>
            <a:r>
              <a:rPr lang="en-US" sz="9600" dirty="0"/>
              <a:t>In shallow coastal regions-Sound velocity found to be irregular and unpredictable.</a:t>
            </a:r>
          </a:p>
          <a:p>
            <a:pPr>
              <a:defRPr/>
            </a:pPr>
            <a:r>
              <a:rPr lang="en-US" sz="9600" dirty="0"/>
              <a:t>Solar-uses sound velocity-to study sea floor</a:t>
            </a:r>
          </a:p>
          <a:p>
            <a:pPr lvl="1">
              <a:defRPr/>
            </a:pPr>
            <a:r>
              <a:rPr lang="en-US" sz="9600" dirty="0" smtClean="0"/>
              <a:t>to </a:t>
            </a:r>
            <a:r>
              <a:rPr lang="en-US" sz="9600" dirty="0"/>
              <a:t>find objects at bottom</a:t>
            </a:r>
          </a:p>
          <a:p>
            <a:pPr lvl="1">
              <a:defRPr/>
            </a:pPr>
            <a:r>
              <a:rPr lang="en-US" sz="9600" dirty="0" smtClean="0"/>
              <a:t>locating </a:t>
            </a:r>
            <a:r>
              <a:rPr lang="en-US" sz="9600" dirty="0"/>
              <a:t>shoal of fish</a:t>
            </a:r>
          </a:p>
          <a:p>
            <a:pPr>
              <a:defRPr/>
            </a:pPr>
            <a:endParaRPr lang="en-US" dirty="0"/>
          </a:p>
          <a:p>
            <a:pPr>
              <a:defRPr/>
            </a:pPr>
            <a:endParaRPr lang="en-US" dirty="0"/>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Variation of sound velocity in the ocean</a:t>
            </a:r>
            <a:endParaRPr lang="en-US" dirty="0"/>
          </a:p>
        </p:txBody>
      </p:sp>
      <p:sp>
        <p:nvSpPr>
          <p:cNvPr id="3" name="Content Placeholder 2"/>
          <p:cNvSpPr>
            <a:spLocks noGrp="1"/>
          </p:cNvSpPr>
          <p:nvPr>
            <p:ph idx="1"/>
          </p:nvPr>
        </p:nvSpPr>
        <p:spPr/>
        <p:txBody>
          <a:bodyPr/>
          <a:lstStyle/>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Introduction </a:t>
            </a:r>
            <a:endParaRPr lang="en-US" dirty="0"/>
          </a:p>
        </p:txBody>
      </p:sp>
      <p:sp>
        <p:nvSpPr>
          <p:cNvPr id="3" name="Content Placeholder 2"/>
          <p:cNvSpPr>
            <a:spLocks noGrp="1"/>
          </p:cNvSpPr>
          <p:nvPr>
            <p:ph idx="1"/>
          </p:nvPr>
        </p:nvSpPr>
        <p:spPr>
          <a:xfrm>
            <a:off x="381000" y="990600"/>
            <a:ext cx="8534400" cy="5867400"/>
          </a:xfrm>
        </p:spPr>
        <p:txBody>
          <a:bodyPr>
            <a:normAutofit fontScale="47500" lnSpcReduction="20000"/>
          </a:bodyPr>
          <a:lstStyle/>
          <a:p>
            <a:r>
              <a:rPr lang="en-US" sz="4500" dirty="0" smtClean="0">
                <a:latin typeface="Arial" pitchFamily="34" charset="0"/>
                <a:cs typeface="Arial" pitchFamily="34" charset="0"/>
              </a:rPr>
              <a:t>Many of the processes that occur in the oceans depend on the physical properties of sea water. The </a:t>
            </a:r>
            <a:r>
              <a:rPr lang="en-US" sz="4500" dirty="0" smtClean="0">
                <a:latin typeface="Arial" pitchFamily="34" charset="0"/>
                <a:cs typeface="Arial" pitchFamily="34" charset="0"/>
                <a:hlinkClick r:id="rId2" tooltip="Glossary: Conduction"/>
              </a:rPr>
              <a:t>conduction</a:t>
            </a:r>
            <a:r>
              <a:rPr lang="en-US" sz="4500" dirty="0" smtClean="0">
                <a:latin typeface="Arial" pitchFamily="34" charset="0"/>
                <a:cs typeface="Arial" pitchFamily="34" charset="0"/>
              </a:rPr>
              <a:t> of heat, absorption of light, transmission of sound, formation of waves, </a:t>
            </a:r>
            <a:r>
              <a:rPr lang="en-US" sz="4500" dirty="0" smtClean="0">
                <a:latin typeface="Arial" pitchFamily="34" charset="0"/>
                <a:cs typeface="Arial" pitchFamily="34" charset="0"/>
                <a:hlinkClick r:id="rId3" tooltip="Glossary: Tide"/>
              </a:rPr>
              <a:t>tide</a:t>
            </a:r>
            <a:r>
              <a:rPr lang="en-US" sz="4500" dirty="0" smtClean="0">
                <a:latin typeface="Arial" pitchFamily="34" charset="0"/>
                <a:cs typeface="Arial" pitchFamily="34" charset="0"/>
              </a:rPr>
              <a:t>s, ice, currents and water masses are some of the important physical features of ocean water. Sea water contains pure water as well as salts, dissolved gases, organic substances and </a:t>
            </a:r>
            <a:r>
              <a:rPr lang="en-US" sz="4500" dirty="0" err="1" smtClean="0">
                <a:latin typeface="Arial" pitchFamily="34" charset="0"/>
                <a:cs typeface="Arial" pitchFamily="34" charset="0"/>
              </a:rPr>
              <a:t>undissolved</a:t>
            </a:r>
            <a:r>
              <a:rPr lang="en-US" sz="4500" dirty="0" smtClean="0">
                <a:latin typeface="Arial" pitchFamily="34" charset="0"/>
                <a:cs typeface="Arial" pitchFamily="34" charset="0"/>
              </a:rPr>
              <a:t> suspended particles. The presence of salts and other substances in sea water greatly influence the various characteristics of sea water. Hence, an understanding of the physical properties of sea water is necessary to study the various processes that occur in the ocean. The forces that cause circulation of water in the ocean arise from changes in the physical properties of that water. </a:t>
            </a:r>
          </a:p>
          <a:p>
            <a:r>
              <a:rPr lang="en-US" sz="4500" dirty="0" smtClean="0">
                <a:latin typeface="Arial" pitchFamily="34" charset="0"/>
                <a:cs typeface="Arial" pitchFamily="34" charset="0"/>
              </a:rPr>
              <a:t>Physical </a:t>
            </a:r>
            <a:r>
              <a:rPr lang="en-US" sz="4500" dirty="0" err="1" smtClean="0">
                <a:latin typeface="Arial" pitchFamily="34" charset="0"/>
                <a:cs typeface="Arial" pitchFamily="34" charset="0"/>
              </a:rPr>
              <a:t>properies</a:t>
            </a:r>
            <a:r>
              <a:rPr lang="en-US" sz="4500" dirty="0" smtClean="0">
                <a:latin typeface="Arial" pitchFamily="34" charset="0"/>
                <a:cs typeface="Arial" pitchFamily="34" charset="0"/>
              </a:rPr>
              <a:t> like temperature and salinity directly affect the density, buoyancy and stability of seawater and consequently the motion of water in the </a:t>
            </a:r>
            <a:r>
              <a:rPr lang="en-US" sz="4500" dirty="0" smtClean="0">
                <a:latin typeface="Arial" pitchFamily="34" charset="0"/>
                <a:cs typeface="Arial" pitchFamily="34" charset="0"/>
                <a:hlinkClick r:id="rId4" tooltip="Glossary: Ocean basin"/>
              </a:rPr>
              <a:t>ocean basin</a:t>
            </a:r>
            <a:r>
              <a:rPr lang="en-US" sz="4500" dirty="0" smtClean="0">
                <a:latin typeface="Arial" pitchFamily="34" charset="0"/>
                <a:cs typeface="Arial" pitchFamily="34" charset="0"/>
              </a:rPr>
              <a:t>s. The physical properties of seawater also strongly influences the </a:t>
            </a:r>
            <a:r>
              <a:rPr lang="en-US" sz="4500" dirty="0" err="1" smtClean="0">
                <a:latin typeface="Arial" pitchFamily="34" charset="0"/>
                <a:cs typeface="Arial" pitchFamily="34" charset="0"/>
              </a:rPr>
              <a:t>behaviour</a:t>
            </a:r>
            <a:r>
              <a:rPr lang="en-US" sz="4500" dirty="0" smtClean="0">
                <a:latin typeface="Arial" pitchFamily="34" charset="0"/>
                <a:cs typeface="Arial" pitchFamily="34" charset="0"/>
              </a:rPr>
              <a:t> of heat and light in the ocean.</a:t>
            </a:r>
          </a:p>
          <a:p>
            <a:pPr>
              <a:buNone/>
            </a:pP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Absorption of radiation </a:t>
            </a:r>
            <a:endParaRPr lang="en-US" dirty="0"/>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Eddy conductivity Diffusivity and viscosity</a:t>
            </a:r>
            <a:endParaRPr lang="en-US" dirty="0"/>
          </a:p>
        </p:txBody>
      </p:sp>
      <p:sp>
        <p:nvSpPr>
          <p:cNvPr id="3" name="Content Placeholder 2"/>
          <p:cNvSpPr>
            <a:spLocks noGrp="1"/>
          </p:cNvSpPr>
          <p:nvPr>
            <p:ph idx="1"/>
          </p:nvPr>
        </p:nvSpPr>
        <p:spPr/>
        <p:txBody>
          <a:bodyPr/>
          <a:lstStyle/>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Salinity of sea water </a:t>
            </a:r>
            <a:endParaRPr lang="en-US" dirty="0"/>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Sea Water Temperature</a:t>
            </a:r>
            <a:endParaRPr lang="en-US" dirty="0"/>
          </a:p>
        </p:txBody>
      </p:sp>
      <p:sp>
        <p:nvSpPr>
          <p:cNvPr id="3" name="Content Placeholder 2"/>
          <p:cNvSpPr>
            <a:spLocks noGrp="1"/>
          </p:cNvSpPr>
          <p:nvPr>
            <p:ph idx="1"/>
          </p:nvPr>
        </p:nvSpPr>
        <p:spPr>
          <a:xfrm>
            <a:off x="457200" y="1600200"/>
            <a:ext cx="8229600" cy="4876800"/>
          </a:xfrm>
        </p:spPr>
        <p:txBody>
          <a:bodyPr>
            <a:normAutofit fontScale="85000" lnSpcReduction="20000"/>
          </a:bodyPr>
          <a:lstStyle/>
          <a:p>
            <a:pPr>
              <a:defRPr/>
            </a:pPr>
            <a:r>
              <a:rPr lang="en-US" b="1" dirty="0"/>
              <a:t>Temperature</a:t>
            </a:r>
            <a:endParaRPr lang="en-US" dirty="0"/>
          </a:p>
          <a:p>
            <a:pPr>
              <a:defRPr/>
            </a:pPr>
            <a:r>
              <a:rPr lang="en-US" dirty="0"/>
              <a:t>Temperature of surface  very </a:t>
            </a:r>
          </a:p>
          <a:p>
            <a:pPr>
              <a:defRPr/>
            </a:pPr>
            <a:r>
              <a:rPr lang="en-US" b="1" dirty="0"/>
              <a:t>Temperature below surface vary with</a:t>
            </a:r>
            <a:endParaRPr lang="en-US" dirty="0"/>
          </a:p>
          <a:p>
            <a:pPr>
              <a:defRPr/>
            </a:pPr>
            <a:r>
              <a:rPr lang="en-US" dirty="0"/>
              <a:t>1. Depth</a:t>
            </a:r>
          </a:p>
          <a:p>
            <a:pPr>
              <a:defRPr/>
            </a:pPr>
            <a:r>
              <a:rPr lang="en-US" dirty="0"/>
              <a:t>2. Our circulation</a:t>
            </a:r>
          </a:p>
          <a:p>
            <a:pPr>
              <a:defRPr/>
            </a:pPr>
            <a:r>
              <a:rPr lang="en-US" dirty="0"/>
              <a:t>3. Turbulence</a:t>
            </a:r>
          </a:p>
          <a:p>
            <a:pPr>
              <a:defRPr/>
            </a:pPr>
            <a:r>
              <a:rPr lang="en-US" dirty="0"/>
              <a:t>4. Geographic location</a:t>
            </a:r>
          </a:p>
          <a:p>
            <a:pPr>
              <a:defRPr/>
            </a:pPr>
            <a:r>
              <a:rPr lang="en-US" dirty="0"/>
              <a:t>5. Heat generating</a:t>
            </a:r>
          </a:p>
          <a:p>
            <a:pPr>
              <a:defRPr/>
            </a:pPr>
            <a:r>
              <a:rPr lang="en-US" dirty="0"/>
              <a:t>Sources such as volcanoes</a:t>
            </a:r>
          </a:p>
          <a:p>
            <a:pPr>
              <a:defRPr/>
            </a:pPr>
            <a:r>
              <a:rPr lang="en-US" dirty="0"/>
              <a:t>Temperature of seawater vary from below -5⁰C to Over 33⁰C</a:t>
            </a:r>
          </a:p>
          <a:p>
            <a:pPr>
              <a:defRPr/>
            </a:pPr>
            <a:r>
              <a:rPr lang="en-US" dirty="0"/>
              <a:t>Freezing pt of saltwater is 1.9⁰C</a:t>
            </a:r>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4800601"/>
          </a:xfrm>
        </p:spPr>
        <p:txBody>
          <a:bodyPr/>
          <a:lstStyle/>
          <a:p>
            <a:r>
              <a:rPr lang="en-US" b="1" dirty="0" smtClean="0"/>
              <a:t>Temperature in ocean fall in 3 zones</a:t>
            </a:r>
            <a:endParaRPr lang="en-US" dirty="0" smtClean="0"/>
          </a:p>
          <a:p>
            <a:r>
              <a:rPr lang="en-US" dirty="0" smtClean="0"/>
              <a:t>	1. A surface layer</a:t>
            </a:r>
          </a:p>
          <a:p>
            <a:r>
              <a:rPr lang="en-US" dirty="0" smtClean="0"/>
              <a:t>	2. Deep layer</a:t>
            </a:r>
          </a:p>
          <a:p>
            <a:r>
              <a:rPr lang="en-US" dirty="0" smtClean="0"/>
              <a:t>	3. </a:t>
            </a:r>
            <a:r>
              <a:rPr lang="en-US" dirty="0" err="1" smtClean="0"/>
              <a:t>Thermocline</a:t>
            </a:r>
            <a:r>
              <a:rPr lang="en-US" dirty="0" smtClean="0"/>
              <a:t> between 100 and 300 </a:t>
            </a:r>
            <a:r>
              <a:rPr lang="en-US" dirty="0" err="1" smtClean="0"/>
              <a:t>mts</a:t>
            </a:r>
            <a:endParaRPr lang="en-US" dirty="0" smtClean="0"/>
          </a:p>
          <a:p>
            <a:r>
              <a:rPr lang="en-US" b="1" dirty="0" err="1" smtClean="0"/>
              <a:t>Thermocline</a:t>
            </a:r>
            <a:r>
              <a:rPr lang="en-US" dirty="0" smtClean="0"/>
              <a:t> –layer of water rapid change in temperature occur in vertical direction </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762000"/>
            <a:ext cx="8153400" cy="5364163"/>
          </a:xfrm>
        </p:spPr>
        <p:txBody>
          <a:bodyPr>
            <a:normAutofit fontScale="62500" lnSpcReduction="20000"/>
          </a:bodyPr>
          <a:lstStyle/>
          <a:p>
            <a:pPr>
              <a:buNone/>
            </a:pPr>
            <a:r>
              <a:rPr lang="en-US" dirty="0" smtClean="0">
                <a:latin typeface="Arial" pitchFamily="34" charset="0"/>
                <a:cs typeface="Arial" pitchFamily="34" charset="0"/>
              </a:rPr>
              <a:t>The unit of physical  </a:t>
            </a:r>
            <a:r>
              <a:rPr lang="en-US" dirty="0" smtClean="0">
                <a:latin typeface="Arial" pitchFamily="34" charset="0"/>
                <a:cs typeface="Arial" pitchFamily="34" charset="0"/>
                <a:hlinkClick r:id="rId2" tooltip="Glossary: Oceanography"/>
              </a:rPr>
              <a:t>oceanography</a:t>
            </a:r>
            <a:r>
              <a:rPr lang="en-US" dirty="0" smtClean="0">
                <a:latin typeface="Arial" pitchFamily="34" charset="0"/>
                <a:cs typeface="Arial" pitchFamily="34" charset="0"/>
              </a:rPr>
              <a:t> deals with the following chapters</a:t>
            </a:r>
          </a:p>
          <a:p>
            <a:pPr>
              <a:buNone/>
            </a:pPr>
            <a:endParaRPr lang="en-US" dirty="0" smtClean="0">
              <a:latin typeface="Arial" pitchFamily="34" charset="0"/>
              <a:cs typeface="Arial" pitchFamily="34" charset="0"/>
            </a:endParaRPr>
          </a:p>
          <a:p>
            <a:r>
              <a:rPr lang="en-US" dirty="0" smtClean="0">
                <a:latin typeface="Arial" pitchFamily="34" charset="0"/>
                <a:cs typeface="Arial" pitchFamily="34" charset="0"/>
              </a:rPr>
              <a:t>1</a:t>
            </a:r>
            <a:r>
              <a:rPr lang="en-US" dirty="0" smtClean="0">
                <a:latin typeface="Arial" pitchFamily="34" charset="0"/>
                <a:cs typeface="Arial" pitchFamily="34" charset="0"/>
              </a:rPr>
              <a:t>. Salinity and </a:t>
            </a:r>
            <a:r>
              <a:rPr lang="en-US" dirty="0" err="1" smtClean="0">
                <a:latin typeface="Arial" pitchFamily="34" charset="0"/>
                <a:cs typeface="Arial" pitchFamily="34" charset="0"/>
                <a:hlinkClick r:id="rId3" tooltip="Glossary: Chlorinity"/>
              </a:rPr>
              <a:t>chlorinity</a:t>
            </a:r>
            <a:endParaRPr lang="en-US" dirty="0" smtClean="0">
              <a:latin typeface="Arial" pitchFamily="34" charset="0"/>
              <a:cs typeface="Arial" pitchFamily="34" charset="0"/>
            </a:endParaRPr>
          </a:p>
          <a:p>
            <a:r>
              <a:rPr lang="en-US" dirty="0" smtClean="0">
                <a:latin typeface="Arial" pitchFamily="34" charset="0"/>
                <a:cs typeface="Arial" pitchFamily="34" charset="0"/>
              </a:rPr>
              <a:t>2. Temperature of seawater</a:t>
            </a:r>
          </a:p>
          <a:p>
            <a:r>
              <a:rPr lang="en-US" dirty="0" smtClean="0">
                <a:latin typeface="Arial" pitchFamily="34" charset="0"/>
                <a:cs typeface="Arial" pitchFamily="34" charset="0"/>
              </a:rPr>
              <a:t>3. thermal properties of seawater</a:t>
            </a:r>
          </a:p>
          <a:p>
            <a:r>
              <a:rPr lang="en-US" dirty="0" smtClean="0">
                <a:latin typeface="Arial" pitchFamily="34" charset="0"/>
                <a:cs typeface="Arial" pitchFamily="34" charset="0"/>
              </a:rPr>
              <a:t>4. </a:t>
            </a:r>
            <a:r>
              <a:rPr lang="en-US" dirty="0" err="1" smtClean="0">
                <a:latin typeface="Arial" pitchFamily="34" charset="0"/>
                <a:cs typeface="Arial" pitchFamily="34" charset="0"/>
              </a:rPr>
              <a:t>Colligative</a:t>
            </a:r>
            <a:r>
              <a:rPr lang="en-US" dirty="0" smtClean="0">
                <a:latin typeface="Arial" pitchFamily="34" charset="0"/>
                <a:cs typeface="Arial" pitchFamily="34" charset="0"/>
              </a:rPr>
              <a:t> and other properties of seawater</a:t>
            </a:r>
          </a:p>
          <a:p>
            <a:r>
              <a:rPr lang="en-US" dirty="0" smtClean="0">
                <a:latin typeface="Arial" pitchFamily="34" charset="0"/>
                <a:cs typeface="Arial" pitchFamily="34" charset="0"/>
              </a:rPr>
              <a:t>5. Residence time of constituents in seawater</a:t>
            </a:r>
          </a:p>
          <a:p>
            <a:r>
              <a:rPr lang="en-US" dirty="0" smtClean="0">
                <a:latin typeface="Arial" pitchFamily="34" charset="0"/>
                <a:cs typeface="Arial" pitchFamily="34" charset="0"/>
              </a:rPr>
              <a:t>6.Properites of </a:t>
            </a:r>
            <a:r>
              <a:rPr lang="en-US" dirty="0" err="1" smtClean="0">
                <a:latin typeface="Arial" pitchFamily="34" charset="0"/>
                <a:cs typeface="Arial" pitchFamily="34" charset="0"/>
              </a:rPr>
              <a:t>sa</a:t>
            </a:r>
            <a:r>
              <a:rPr lang="en-US" dirty="0" smtClean="0">
                <a:latin typeface="Arial" pitchFamily="34" charset="0"/>
                <a:cs typeface="Arial" pitchFamily="34" charset="0"/>
              </a:rPr>
              <a:t> ice</a:t>
            </a:r>
          </a:p>
          <a:p>
            <a:r>
              <a:rPr lang="en-US" dirty="0" smtClean="0">
                <a:latin typeface="Arial" pitchFamily="34" charset="0"/>
                <a:cs typeface="Arial" pitchFamily="34" charset="0"/>
              </a:rPr>
              <a:t>7.Transmission of sound </a:t>
            </a:r>
          </a:p>
          <a:p>
            <a:r>
              <a:rPr lang="en-US" dirty="0" smtClean="0">
                <a:latin typeface="Arial" pitchFamily="34" charset="0"/>
                <a:cs typeface="Arial" pitchFamily="34" charset="0"/>
              </a:rPr>
              <a:t>8.absorbtion of radiation</a:t>
            </a:r>
          </a:p>
          <a:p>
            <a:r>
              <a:rPr lang="en-US" dirty="0" smtClean="0">
                <a:latin typeface="Arial" pitchFamily="34" charset="0"/>
                <a:cs typeface="Arial" pitchFamily="34" charset="0"/>
              </a:rPr>
              <a:t>9.</a:t>
            </a:r>
            <a:r>
              <a:rPr lang="en-US" dirty="0" smtClean="0">
                <a:latin typeface="Arial" pitchFamily="34" charset="0"/>
                <a:cs typeface="Arial" pitchFamily="34" charset="0"/>
                <a:hlinkClick r:id="rId4" tooltip="Glossary: Eddy"/>
              </a:rPr>
              <a:t>Eddy</a:t>
            </a:r>
            <a:r>
              <a:rPr lang="en-US" dirty="0" smtClean="0">
                <a:latin typeface="Arial" pitchFamily="34" charset="0"/>
                <a:cs typeface="Arial" pitchFamily="34" charset="0"/>
              </a:rPr>
              <a:t> conductivity </a:t>
            </a:r>
          </a:p>
          <a:p>
            <a:r>
              <a:rPr lang="en-US" dirty="0" smtClean="0">
                <a:latin typeface="Arial" pitchFamily="34" charset="0"/>
                <a:cs typeface="Arial" pitchFamily="34" charset="0"/>
              </a:rPr>
              <a:t>9.Duffyusivity and viscosity </a:t>
            </a:r>
          </a:p>
          <a:p>
            <a:r>
              <a:rPr lang="en-US" dirty="0" smtClean="0">
                <a:latin typeface="Arial" pitchFamily="34" charset="0"/>
                <a:cs typeface="Arial" pitchFamily="34" charset="0"/>
              </a:rPr>
              <a:t>10.General distribution of </a:t>
            </a:r>
            <a:r>
              <a:rPr lang="en-US" dirty="0" err="1" smtClean="0">
                <a:latin typeface="Arial" pitchFamily="34" charset="0"/>
                <a:cs typeface="Arial" pitchFamily="34" charset="0"/>
              </a:rPr>
              <a:t>temperature,salinity</a:t>
            </a:r>
            <a:r>
              <a:rPr lang="en-US" dirty="0" smtClean="0">
                <a:latin typeface="Arial" pitchFamily="34" charset="0"/>
                <a:cs typeface="Arial" pitchFamily="34" charset="0"/>
              </a:rPr>
              <a:t> and density</a:t>
            </a:r>
          </a:p>
          <a:p>
            <a:r>
              <a:rPr lang="en-US" dirty="0" smtClean="0">
                <a:latin typeface="Arial" pitchFamily="34" charset="0"/>
                <a:cs typeface="Arial" pitchFamily="34" charset="0"/>
              </a:rPr>
              <a:t>11.salinity and temperature of </a:t>
            </a:r>
            <a:r>
              <a:rPr lang="en-US" dirty="0" err="1" smtClean="0">
                <a:latin typeface="Arial" pitchFamily="34" charset="0"/>
                <a:cs typeface="Arial" pitchFamily="34" charset="0"/>
              </a:rPr>
              <a:t>suface</a:t>
            </a:r>
            <a:r>
              <a:rPr lang="en-US" dirty="0" smtClean="0">
                <a:latin typeface="Arial" pitchFamily="34" charset="0"/>
                <a:cs typeface="Arial" pitchFamily="34" charset="0"/>
              </a:rPr>
              <a:t> layer and sub surface layer (SST) </a:t>
            </a:r>
          </a:p>
          <a:p>
            <a:r>
              <a:rPr lang="en-US" dirty="0" smtClean="0">
                <a:latin typeface="Arial" pitchFamily="34" charset="0"/>
                <a:cs typeface="Arial" pitchFamily="34" charset="0"/>
              </a:rPr>
              <a:t>12.Distribution of temperature and salinity, TS diagram </a:t>
            </a:r>
          </a:p>
          <a:p>
            <a:r>
              <a:rPr lang="en-US" dirty="0" smtClean="0">
                <a:latin typeface="Arial" pitchFamily="34" charset="0"/>
                <a:cs typeface="Arial" pitchFamily="34" charset="0"/>
              </a:rPr>
              <a:t>13.water mass of </a:t>
            </a:r>
            <a:r>
              <a:rPr lang="en-US" dirty="0" err="1" smtClean="0">
                <a:latin typeface="Arial" pitchFamily="34" charset="0"/>
                <a:cs typeface="Arial" pitchFamily="34" charset="0"/>
              </a:rPr>
              <a:t>indian</a:t>
            </a:r>
            <a:r>
              <a:rPr lang="en-US" dirty="0" smtClean="0">
                <a:latin typeface="Arial" pitchFamily="34" charset="0"/>
                <a:cs typeface="Arial" pitchFamily="34" charset="0"/>
              </a:rPr>
              <a:t> ocean salinity and </a:t>
            </a:r>
            <a:r>
              <a:rPr lang="en-US" dirty="0" err="1" smtClean="0">
                <a:latin typeface="Arial" pitchFamily="34" charset="0"/>
                <a:cs typeface="Arial" pitchFamily="34" charset="0"/>
              </a:rPr>
              <a:t>chlorinity</a:t>
            </a:r>
            <a:r>
              <a:rPr lang="en-US" dirty="0" smtClean="0">
                <a:latin typeface="Arial" pitchFamily="34" charset="0"/>
                <a:cs typeface="Arial" pitchFamily="34" charset="0"/>
              </a:rPr>
              <a:t> </a:t>
            </a:r>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T.S. </a:t>
            </a:r>
            <a:r>
              <a:rPr lang="en-US" dirty="0" err="1" smtClean="0"/>
              <a:t>Diagaram</a:t>
            </a:r>
            <a:r>
              <a:rPr lang="en-US" dirty="0" smtClean="0"/>
              <a:t> </a:t>
            </a:r>
            <a:endParaRPr lang="en-US" dirty="0"/>
          </a:p>
        </p:txBody>
      </p:sp>
      <p:pic>
        <p:nvPicPr>
          <p:cNvPr id="4" name="Content Placeholder 3" descr="8.02.2012 Power point T-s diagram.jpg"/>
          <p:cNvPicPr>
            <a:picLocks noGrp="1" noChangeAspect="1"/>
          </p:cNvPicPr>
          <p:nvPr>
            <p:ph idx="1"/>
          </p:nvPr>
        </p:nvPicPr>
        <p:blipFill>
          <a:blip r:embed="rId2" cstate="print"/>
          <a:stretch>
            <a:fillRect/>
          </a:stretch>
        </p:blipFill>
        <p:spPr>
          <a:xfrm>
            <a:off x="914400" y="1371600"/>
            <a:ext cx="7086599" cy="5029200"/>
          </a:xfrm>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a:bodyPr>
          <a:lstStyle/>
          <a:p>
            <a:r>
              <a:rPr lang="en-US" dirty="0" smtClean="0"/>
              <a:t>If the salinity and temperature values at each observed depth of ocean are graphed on a temperature versus salinity diagram. It is known as T-S diagram and the curve produced is called T-S curve.</a:t>
            </a:r>
          </a:p>
          <a:p>
            <a:r>
              <a:rPr lang="en-US" dirty="0" smtClean="0"/>
              <a:t>T-S curves made for large geographic </a:t>
            </a:r>
            <a:r>
              <a:rPr lang="en-US" dirty="0" err="1" smtClean="0"/>
              <a:t>aras</a:t>
            </a:r>
            <a:r>
              <a:rPr lang="en-US" dirty="0" smtClean="0"/>
              <a:t> of the oceans are similar in shape and fall with in narrow tones on a T-S diagram specific formalities of TS curves are gives names and are referred as water masses </a:t>
            </a:r>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Uses </a:t>
            </a:r>
            <a:endParaRPr lang="en-US" dirty="0"/>
          </a:p>
        </p:txBody>
      </p:sp>
      <p:sp>
        <p:nvSpPr>
          <p:cNvPr id="3" name="Content Placeholder 2"/>
          <p:cNvSpPr>
            <a:spLocks noGrp="1"/>
          </p:cNvSpPr>
          <p:nvPr>
            <p:ph idx="1"/>
          </p:nvPr>
        </p:nvSpPr>
        <p:spPr/>
        <p:txBody>
          <a:bodyPr/>
          <a:lstStyle/>
          <a:p>
            <a:r>
              <a:rPr lang="en-US" dirty="0" smtClean="0"/>
              <a:t>TS curves are used to find errors in data and to indicate the density stability of the water column at different depth.</a:t>
            </a:r>
          </a:p>
          <a:p>
            <a:pPr>
              <a:buNone/>
            </a:pP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T-S Relationship </a:t>
            </a:r>
            <a:br>
              <a:rPr lang="en-US" dirty="0" smtClean="0"/>
            </a:br>
            <a:endParaRPr lang="en-US" dirty="0"/>
          </a:p>
        </p:txBody>
      </p:sp>
      <p:sp>
        <p:nvSpPr>
          <p:cNvPr id="3" name="Content Placeholder 2"/>
          <p:cNvSpPr>
            <a:spLocks noGrp="1"/>
          </p:cNvSpPr>
          <p:nvPr>
            <p:ph idx="1"/>
          </p:nvPr>
        </p:nvSpPr>
        <p:spPr/>
        <p:txBody>
          <a:bodyPr>
            <a:normAutofit fontScale="62500" lnSpcReduction="20000"/>
          </a:bodyPr>
          <a:lstStyle/>
          <a:p>
            <a:pPr>
              <a:buNone/>
            </a:pPr>
            <a:r>
              <a:rPr lang="en-US" dirty="0" smtClean="0"/>
              <a:t>Temperature and salinity vary markedly at the ocean surface and with </a:t>
            </a:r>
          </a:p>
          <a:p>
            <a:pPr>
              <a:buNone/>
            </a:pPr>
            <a:r>
              <a:rPr lang="en-US" dirty="0" smtClean="0"/>
              <a:t>depth but they fall with in limits.</a:t>
            </a:r>
          </a:p>
          <a:p>
            <a:r>
              <a:rPr lang="en-US" dirty="0" smtClean="0"/>
              <a:t>The lowest temperature are determined by freezing point and the highest temperature are controlled by a </a:t>
            </a:r>
            <a:r>
              <a:rPr lang="en-US" dirty="0" err="1" smtClean="0"/>
              <a:t>vaporation</a:t>
            </a:r>
            <a:r>
              <a:rPr lang="en-US" dirty="0" smtClean="0"/>
              <a:t> and the surface temp rarely exceeds 30 </a:t>
            </a:r>
            <a:r>
              <a:rPr lang="en-US" baseline="30000" dirty="0" smtClean="0"/>
              <a:t>0 </a:t>
            </a:r>
            <a:r>
              <a:rPr lang="en-US" dirty="0" smtClean="0"/>
              <a:t>c </a:t>
            </a:r>
          </a:p>
          <a:p>
            <a:r>
              <a:rPr lang="en-US" dirty="0" smtClean="0"/>
              <a:t>Salinity also are in limited range between 33 and 37% in the surface</a:t>
            </a:r>
          </a:p>
          <a:p>
            <a:r>
              <a:rPr lang="en-US" dirty="0" smtClean="0"/>
              <a:t>Below the surface zone temperature an salinities tent to vary together in characteristic ways </a:t>
            </a:r>
          </a:p>
          <a:p>
            <a:r>
              <a:rPr lang="en-US" dirty="0" smtClean="0"/>
              <a:t>Since both temperature and salinity behave like conservative properties in deep ocean, this characteristic relationship can be used to identify water masses having fixed temperature and salinities.</a:t>
            </a:r>
          </a:p>
          <a:p>
            <a:r>
              <a:rPr lang="en-US" dirty="0" smtClean="0"/>
              <a:t>The curve of the temperature and salinities are called T-S curve and they can be used to identify the water mass</a:t>
            </a:r>
          </a:p>
          <a:p>
            <a:r>
              <a:rPr lang="en-US" dirty="0" smtClean="0"/>
              <a:t>Can also be used to determine how water mass mix</a:t>
            </a:r>
          </a:p>
          <a:p>
            <a:pPr>
              <a:buNone/>
            </a:pPr>
            <a:endParaRPr lang="en-US" dirty="0" smtClean="0"/>
          </a:p>
          <a:p>
            <a:endParaRPr lang="en-US" dirty="0" smtClean="0"/>
          </a:p>
          <a:p>
            <a:pPr>
              <a:buNone/>
            </a:pP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Water Mass</a:t>
            </a:r>
            <a:endParaRPr lang="en-US" dirty="0"/>
          </a:p>
        </p:txBody>
      </p:sp>
      <p:sp>
        <p:nvSpPr>
          <p:cNvPr id="3" name="Content Placeholder 2"/>
          <p:cNvSpPr>
            <a:spLocks noGrp="1"/>
          </p:cNvSpPr>
          <p:nvPr>
            <p:ph idx="1"/>
          </p:nvPr>
        </p:nvSpPr>
        <p:spPr>
          <a:xfrm>
            <a:off x="457200" y="1600200"/>
            <a:ext cx="8229600" cy="4800600"/>
          </a:xfrm>
        </p:spPr>
        <p:txBody>
          <a:bodyPr>
            <a:normAutofit lnSpcReduction="10000"/>
          </a:bodyPr>
          <a:lstStyle/>
          <a:p>
            <a:pPr>
              <a:defRPr/>
            </a:pPr>
            <a:r>
              <a:rPr lang="en-US" dirty="0"/>
              <a:t>Formed by two methods</a:t>
            </a:r>
          </a:p>
          <a:p>
            <a:pPr>
              <a:defRPr/>
            </a:pPr>
            <a:r>
              <a:rPr lang="en-US" dirty="0"/>
              <a:t>	1. by </a:t>
            </a:r>
            <a:r>
              <a:rPr lang="en-US" dirty="0" err="1"/>
              <a:t>thermohaline</a:t>
            </a:r>
            <a:r>
              <a:rPr lang="en-US" dirty="0"/>
              <a:t> alternation</a:t>
            </a:r>
          </a:p>
          <a:p>
            <a:pPr>
              <a:defRPr/>
            </a:pPr>
            <a:r>
              <a:rPr lang="en-US" dirty="0"/>
              <a:t>	2. by mixing of two or more water bodies</a:t>
            </a:r>
          </a:p>
          <a:p>
            <a:pPr>
              <a:defRPr/>
            </a:pPr>
            <a:r>
              <a:rPr lang="en-US" b="1" dirty="0"/>
              <a:t>Classification</a:t>
            </a:r>
            <a:endParaRPr lang="en-US" dirty="0"/>
          </a:p>
          <a:p>
            <a:pPr>
              <a:defRPr/>
            </a:pPr>
            <a:r>
              <a:rPr lang="en-US" dirty="0"/>
              <a:t>	1. Surface or near surface water mass(upper </a:t>
            </a:r>
            <a:r>
              <a:rPr lang="en-US" dirty="0" err="1"/>
              <a:t>seom</a:t>
            </a:r>
            <a:r>
              <a:rPr lang="en-US" dirty="0"/>
              <a:t> in the oceans depth)</a:t>
            </a:r>
          </a:p>
          <a:p>
            <a:pPr>
              <a:defRPr/>
            </a:pPr>
            <a:r>
              <a:rPr lang="en-US" dirty="0"/>
              <a:t>	2. Deep water masses (500-1200m depth)</a:t>
            </a:r>
          </a:p>
          <a:p>
            <a:pPr>
              <a:defRPr/>
            </a:pPr>
            <a:r>
              <a:rPr lang="en-US" dirty="0"/>
              <a:t>	3. Bottom water masses(below 4000m depth)</a:t>
            </a:r>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defRPr/>
            </a:pPr>
            <a:r>
              <a:rPr lang="en-US" b="1" dirty="0"/>
              <a:t>Water mass of south Indian Ocean</a:t>
            </a:r>
            <a:endParaRPr lang="en-US" dirty="0"/>
          </a:p>
          <a:p>
            <a:pPr>
              <a:defRPr/>
            </a:pPr>
            <a:r>
              <a:rPr lang="en-US" dirty="0"/>
              <a:t>1. Indian ocean control water mass</a:t>
            </a:r>
          </a:p>
          <a:p>
            <a:pPr>
              <a:defRPr/>
            </a:pPr>
            <a:r>
              <a:rPr lang="en-US" dirty="0"/>
              <a:t>2. Upper water masses in the south east Indian ocean</a:t>
            </a:r>
          </a:p>
          <a:p>
            <a:pPr>
              <a:defRPr/>
            </a:pPr>
            <a:r>
              <a:rPr lang="en-US" dirty="0"/>
              <a:t>3. Surface and near surface group of (water masses in south west Indian ocean)</a:t>
            </a:r>
          </a:p>
          <a:p>
            <a:pPr>
              <a:defRPr/>
            </a:pPr>
            <a:r>
              <a:rPr lang="en-US" dirty="0"/>
              <a:t>4. </a:t>
            </a:r>
            <a:r>
              <a:rPr lang="en-US" dirty="0" err="1" smtClean="0"/>
              <a:t>Antartic</a:t>
            </a:r>
            <a:r>
              <a:rPr lang="en-US" dirty="0" smtClean="0"/>
              <a:t> </a:t>
            </a:r>
            <a:r>
              <a:rPr lang="en-US" dirty="0"/>
              <a:t>intermediate water mass </a:t>
            </a:r>
          </a:p>
          <a:p>
            <a:pPr>
              <a:defRPr/>
            </a:pPr>
            <a:r>
              <a:rPr lang="en-US" dirty="0"/>
              <a:t>5. Intermediate depth water mass of south east </a:t>
            </a:r>
            <a:r>
              <a:rPr lang="en-US" dirty="0" smtClean="0"/>
              <a:t>Indian </a:t>
            </a:r>
            <a:r>
              <a:rPr lang="en-US" dirty="0"/>
              <a:t>ocean </a:t>
            </a:r>
          </a:p>
          <a:p>
            <a:pPr>
              <a:defRPr/>
            </a:pPr>
            <a:r>
              <a:rPr lang="en-US" dirty="0"/>
              <a:t>6. Intermediate water masses in south west Indian ocean</a:t>
            </a:r>
          </a:p>
          <a:p>
            <a:pPr>
              <a:defRPr/>
            </a:pPr>
            <a:r>
              <a:rPr lang="en-US" dirty="0"/>
              <a:t>South Indian deep water mass</a:t>
            </a:r>
          </a:p>
          <a:p>
            <a:pPr>
              <a:defRPr/>
            </a:pPr>
            <a:endParaRPr lang="en-US" dirty="0"/>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fontScale="85000" lnSpcReduction="10000"/>
          </a:bodyPr>
          <a:lstStyle/>
          <a:p>
            <a:pPr>
              <a:defRPr/>
            </a:pPr>
            <a:r>
              <a:rPr lang="en-US" b="1" dirty="0"/>
              <a:t>Water masses of north Indian ocean</a:t>
            </a:r>
            <a:endParaRPr lang="en-US" dirty="0"/>
          </a:p>
          <a:p>
            <a:pPr>
              <a:defRPr/>
            </a:pPr>
            <a:r>
              <a:rPr lang="en-US" dirty="0"/>
              <a:t>	1. Water mass in equinoctial area between 10°N &amp; </a:t>
            </a:r>
            <a:r>
              <a:rPr lang="en-US" dirty="0" smtClean="0"/>
              <a:t>  </a:t>
            </a:r>
          </a:p>
          <a:p>
            <a:pPr>
              <a:buNone/>
              <a:defRPr/>
            </a:pPr>
            <a:r>
              <a:rPr lang="en-US" dirty="0" smtClean="0"/>
              <a:t>                  10°S</a:t>
            </a:r>
            <a:endParaRPr lang="en-US" dirty="0"/>
          </a:p>
          <a:p>
            <a:pPr>
              <a:defRPr/>
            </a:pPr>
            <a:r>
              <a:rPr lang="en-US" dirty="0"/>
              <a:t>	2. High salinity water mass</a:t>
            </a:r>
          </a:p>
          <a:p>
            <a:pPr>
              <a:defRPr/>
            </a:pPr>
            <a:r>
              <a:rPr lang="en-US" dirty="0"/>
              <a:t>	3. Persian gulf high salinity water mass</a:t>
            </a:r>
          </a:p>
          <a:p>
            <a:pPr>
              <a:defRPr/>
            </a:pPr>
            <a:r>
              <a:rPr lang="en-US" dirty="0"/>
              <a:t>	4. Red sea high salinity water mass</a:t>
            </a:r>
          </a:p>
          <a:p>
            <a:pPr>
              <a:defRPr/>
            </a:pPr>
            <a:r>
              <a:rPr lang="en-US" b="1" dirty="0"/>
              <a:t>Character of Indian water mass depends on</a:t>
            </a:r>
            <a:endParaRPr lang="en-US" dirty="0"/>
          </a:p>
          <a:p>
            <a:pPr>
              <a:defRPr/>
            </a:pPr>
            <a:r>
              <a:rPr lang="en-US" dirty="0"/>
              <a:t>	1. Geographic position</a:t>
            </a:r>
          </a:p>
          <a:p>
            <a:pPr>
              <a:defRPr/>
            </a:pPr>
            <a:r>
              <a:rPr lang="en-US" dirty="0"/>
              <a:t>	2. Climatic conductions</a:t>
            </a:r>
          </a:p>
          <a:p>
            <a:pPr>
              <a:defRPr/>
            </a:pPr>
            <a:r>
              <a:rPr lang="en-US" dirty="0"/>
              <a:t>	3. It’s separation  from other region</a:t>
            </a:r>
          </a:p>
          <a:p>
            <a:pPr>
              <a:defRPr/>
            </a:pPr>
            <a:r>
              <a:rPr lang="en-US" dirty="0"/>
              <a:t>	4. On nature of current pattern</a:t>
            </a:r>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fontScale="92500" lnSpcReduction="10000"/>
          </a:bodyPr>
          <a:lstStyle/>
          <a:p>
            <a:pPr>
              <a:defRPr/>
            </a:pPr>
            <a:r>
              <a:rPr lang="en-US" b="1" dirty="0"/>
              <a:t>Factors which influence water mass</a:t>
            </a:r>
            <a:endParaRPr lang="en-US" dirty="0"/>
          </a:p>
          <a:p>
            <a:pPr>
              <a:defRPr/>
            </a:pPr>
            <a:r>
              <a:rPr lang="en-US" dirty="0"/>
              <a:t>	1. air temperature and difference in precipitation </a:t>
            </a:r>
            <a:endParaRPr lang="en-US" dirty="0" smtClean="0"/>
          </a:p>
          <a:p>
            <a:pPr>
              <a:buNone/>
              <a:defRPr/>
            </a:pPr>
            <a:r>
              <a:rPr lang="en-US" dirty="0" smtClean="0"/>
              <a:t>                 from </a:t>
            </a:r>
            <a:r>
              <a:rPr lang="en-US" dirty="0"/>
              <a:t>one region to other region</a:t>
            </a:r>
            <a:r>
              <a:rPr lang="en-US" dirty="0" smtClean="0"/>
              <a:t>.</a:t>
            </a:r>
            <a:r>
              <a:rPr lang="en-US" dirty="0"/>
              <a:t> </a:t>
            </a:r>
          </a:p>
          <a:p>
            <a:pPr>
              <a:defRPr/>
            </a:pPr>
            <a:r>
              <a:rPr lang="en-US" b="1" dirty="0"/>
              <a:t>Density of sea water</a:t>
            </a:r>
            <a:endParaRPr lang="en-US" dirty="0"/>
          </a:p>
          <a:p>
            <a:pPr>
              <a:defRPr/>
            </a:pPr>
            <a:r>
              <a:rPr lang="en-US" dirty="0"/>
              <a:t>In deep waters, water movements are due to changes in ocean water density</a:t>
            </a:r>
          </a:p>
          <a:p>
            <a:pPr>
              <a:defRPr/>
            </a:pPr>
            <a:r>
              <a:rPr lang="en-US" dirty="0"/>
              <a:t>Density of mass of the organisms are equal to density of ocean water in which they live.</a:t>
            </a:r>
          </a:p>
          <a:p>
            <a:pPr>
              <a:defRPr/>
            </a:pPr>
            <a:r>
              <a:rPr lang="en-US" dirty="0"/>
              <a:t>Density of water mass determines the depth at which the water mass will settle at equilibrium.</a:t>
            </a:r>
          </a:p>
          <a:p>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Arial" pitchFamily="34" charset="0"/>
                <a:cs typeface="Arial" pitchFamily="34" charset="0"/>
              </a:rPr>
              <a:t>Classification</a:t>
            </a:r>
            <a:r>
              <a:rPr lang="en-US" dirty="0" smtClean="0">
                <a:latin typeface="Arial" pitchFamily="34" charset="0"/>
                <a:cs typeface="Arial" pitchFamily="34" charset="0"/>
              </a:rPr>
              <a:t/>
            </a:r>
            <a:br>
              <a:rPr lang="en-US" dirty="0" smtClean="0">
                <a:latin typeface="Arial" pitchFamily="34" charset="0"/>
                <a:cs typeface="Arial" pitchFamily="34" charset="0"/>
              </a:rPr>
            </a:br>
            <a:endParaRPr lang="en-US" dirty="0"/>
          </a:p>
        </p:txBody>
      </p:sp>
      <p:sp>
        <p:nvSpPr>
          <p:cNvPr id="3" name="Content Placeholder 2"/>
          <p:cNvSpPr>
            <a:spLocks noGrp="1"/>
          </p:cNvSpPr>
          <p:nvPr>
            <p:ph idx="1"/>
          </p:nvPr>
        </p:nvSpPr>
        <p:spPr/>
        <p:txBody>
          <a:bodyPr>
            <a:normAutofit lnSpcReduction="10000"/>
          </a:bodyPr>
          <a:lstStyle/>
          <a:p>
            <a:pPr algn="just"/>
            <a:r>
              <a:rPr lang="en-US" sz="2800" dirty="0" smtClean="0">
                <a:latin typeface="Arial" pitchFamily="34" charset="0"/>
                <a:cs typeface="Arial" pitchFamily="34" charset="0"/>
              </a:rPr>
              <a:t>Formed by two methods</a:t>
            </a:r>
          </a:p>
          <a:p>
            <a:pPr algn="just"/>
            <a:r>
              <a:rPr lang="en-US" sz="2800" dirty="0" smtClean="0">
                <a:latin typeface="Arial" pitchFamily="34" charset="0"/>
                <a:cs typeface="Arial" pitchFamily="34" charset="0"/>
              </a:rPr>
              <a:t>	1. by </a:t>
            </a:r>
            <a:r>
              <a:rPr lang="en-US" sz="2800" dirty="0" err="1" smtClean="0">
                <a:latin typeface="Arial" pitchFamily="34" charset="0"/>
                <a:cs typeface="Arial" pitchFamily="34" charset="0"/>
              </a:rPr>
              <a:t>thermohaline</a:t>
            </a:r>
            <a:r>
              <a:rPr lang="en-US" sz="2800" dirty="0" smtClean="0">
                <a:latin typeface="Arial" pitchFamily="34" charset="0"/>
                <a:cs typeface="Arial" pitchFamily="34" charset="0"/>
              </a:rPr>
              <a:t> alternation</a:t>
            </a:r>
          </a:p>
          <a:p>
            <a:pPr algn="just"/>
            <a:r>
              <a:rPr lang="en-US" sz="2800" dirty="0" smtClean="0">
                <a:latin typeface="Arial" pitchFamily="34" charset="0"/>
                <a:cs typeface="Arial" pitchFamily="34" charset="0"/>
              </a:rPr>
              <a:t>	2. by mixing of two or more water bodies</a:t>
            </a:r>
          </a:p>
          <a:p>
            <a:pPr algn="just"/>
            <a:r>
              <a:rPr lang="en-US" sz="2800" b="1" dirty="0" smtClean="0">
                <a:latin typeface="Arial" pitchFamily="34" charset="0"/>
                <a:cs typeface="Arial" pitchFamily="34" charset="0"/>
              </a:rPr>
              <a:t>Classification</a:t>
            </a:r>
            <a:endParaRPr lang="en-US" sz="2800" dirty="0" smtClean="0">
              <a:latin typeface="Arial" pitchFamily="34" charset="0"/>
              <a:cs typeface="Arial" pitchFamily="34" charset="0"/>
            </a:endParaRPr>
          </a:p>
          <a:p>
            <a:pPr algn="just"/>
            <a:r>
              <a:rPr lang="en-US" sz="2800" dirty="0" smtClean="0">
                <a:latin typeface="Arial" pitchFamily="34" charset="0"/>
                <a:cs typeface="Arial" pitchFamily="34" charset="0"/>
              </a:rPr>
              <a:t>	1. Surface or near surface water mass(upper </a:t>
            </a:r>
          </a:p>
          <a:p>
            <a:pPr algn="just">
              <a:buNone/>
            </a:pPr>
            <a:r>
              <a:rPr lang="en-US" sz="2800" dirty="0" smtClean="0">
                <a:latin typeface="Arial" pitchFamily="34" charset="0"/>
                <a:cs typeface="Arial" pitchFamily="34" charset="0"/>
              </a:rPr>
              <a:t>              seem in the oceans depth)</a:t>
            </a:r>
          </a:p>
          <a:p>
            <a:pPr algn="just"/>
            <a:r>
              <a:rPr lang="en-US" sz="2800" dirty="0" smtClean="0">
                <a:latin typeface="Arial" pitchFamily="34" charset="0"/>
                <a:cs typeface="Arial" pitchFamily="34" charset="0"/>
              </a:rPr>
              <a:t>	2. Deep water masses (500-1200m depth)</a:t>
            </a:r>
          </a:p>
          <a:p>
            <a:pPr algn="just"/>
            <a:r>
              <a:rPr lang="en-US" sz="2800" dirty="0" smtClean="0">
                <a:latin typeface="Arial" pitchFamily="34" charset="0"/>
                <a:cs typeface="Arial" pitchFamily="34" charset="0"/>
              </a:rPr>
              <a:t>	3. Bottom water masses(below 4000m </a:t>
            </a:r>
          </a:p>
          <a:p>
            <a:pPr algn="just">
              <a:buNone/>
            </a:pPr>
            <a:r>
              <a:rPr lang="en-US" sz="2800" dirty="0" smtClean="0">
                <a:latin typeface="Arial" pitchFamily="34" charset="0"/>
                <a:cs typeface="Arial" pitchFamily="34" charset="0"/>
              </a:rPr>
              <a:t>             depth)</a:t>
            </a:r>
          </a:p>
          <a:p>
            <a:pPr algn="just"/>
            <a:endParaRPr lang="en-US" dirty="0" smtClean="0">
              <a:latin typeface="Arial" pitchFamily="34" charset="0"/>
              <a:cs typeface="Arial" pitchFamily="34" charset="0"/>
            </a:endParaRPr>
          </a:p>
          <a:p>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066800"/>
          </a:xfrm>
        </p:spPr>
        <p:txBody>
          <a:bodyPr>
            <a:normAutofit fontScale="90000"/>
          </a:bodyPr>
          <a:lstStyle/>
          <a:p>
            <a:r>
              <a:rPr lang="en-US" b="1" dirty="0" smtClean="0">
                <a:latin typeface="Arial" pitchFamily="34" charset="0"/>
                <a:cs typeface="Arial" pitchFamily="34" charset="0"/>
              </a:rPr>
              <a:t>Water mass of south Indian Ocean</a:t>
            </a:r>
            <a:r>
              <a:rPr lang="en-US" dirty="0" smtClean="0">
                <a:latin typeface="Arial" pitchFamily="34" charset="0"/>
                <a:cs typeface="Arial" pitchFamily="34" charset="0"/>
              </a:rPr>
              <a:t/>
            </a:r>
            <a:br>
              <a:rPr lang="en-US" dirty="0" smtClean="0">
                <a:latin typeface="Arial" pitchFamily="34" charset="0"/>
                <a:cs typeface="Arial" pitchFamily="34" charset="0"/>
              </a:rPr>
            </a:b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latin typeface="Arial" pitchFamily="34" charset="0"/>
                <a:cs typeface="Arial" pitchFamily="34" charset="0"/>
              </a:rPr>
              <a:t>1. Indian ocean control water mass</a:t>
            </a:r>
          </a:p>
          <a:p>
            <a:r>
              <a:rPr lang="en-US" dirty="0" smtClean="0">
                <a:latin typeface="Arial" pitchFamily="34" charset="0"/>
                <a:cs typeface="Arial" pitchFamily="34" charset="0"/>
              </a:rPr>
              <a:t>2. Upper water masses in the south east Indian ocean</a:t>
            </a:r>
          </a:p>
          <a:p>
            <a:r>
              <a:rPr lang="en-US" dirty="0" smtClean="0">
                <a:latin typeface="Arial" pitchFamily="34" charset="0"/>
                <a:cs typeface="Arial" pitchFamily="34" charset="0"/>
              </a:rPr>
              <a:t>3. Surface and near surface group of (water masses in south west Indian ocean)</a:t>
            </a:r>
          </a:p>
          <a:p>
            <a:r>
              <a:rPr lang="en-US" dirty="0" smtClean="0">
                <a:latin typeface="Arial" pitchFamily="34" charset="0"/>
                <a:cs typeface="Arial" pitchFamily="34" charset="0"/>
              </a:rPr>
              <a:t>4. </a:t>
            </a:r>
            <a:r>
              <a:rPr lang="en-US" dirty="0" err="1" smtClean="0">
                <a:latin typeface="Arial" pitchFamily="34" charset="0"/>
                <a:cs typeface="Arial" pitchFamily="34" charset="0"/>
              </a:rPr>
              <a:t>Antar</a:t>
            </a:r>
            <a:r>
              <a:rPr lang="en-US" dirty="0" smtClean="0">
                <a:latin typeface="Arial" pitchFamily="34" charset="0"/>
                <a:cs typeface="Arial" pitchFamily="34" charset="0"/>
              </a:rPr>
              <a:t> tic intermediate water mass </a:t>
            </a:r>
          </a:p>
          <a:p>
            <a:r>
              <a:rPr lang="en-US" dirty="0" smtClean="0">
                <a:latin typeface="Arial" pitchFamily="34" charset="0"/>
                <a:cs typeface="Arial" pitchFamily="34" charset="0"/>
              </a:rPr>
              <a:t>5. Intermediate depth water mass of south east Indian ocean </a:t>
            </a:r>
          </a:p>
          <a:p>
            <a:r>
              <a:rPr lang="en-US" dirty="0" smtClean="0">
                <a:latin typeface="Arial" pitchFamily="34" charset="0"/>
                <a:cs typeface="Arial" pitchFamily="34" charset="0"/>
              </a:rPr>
              <a:t>6. Intermediate water masses in south west Indian ocean</a:t>
            </a:r>
          </a:p>
          <a:p>
            <a:r>
              <a:rPr lang="en-US" dirty="0" smtClean="0">
                <a:latin typeface="Arial" pitchFamily="34" charset="0"/>
                <a:cs typeface="Arial" pitchFamily="34" charset="0"/>
              </a:rPr>
              <a:t>South Indian deep water mass</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Font typeface="Wingdings" pitchFamily="2" charset="2"/>
              <a:buChar char="Ø"/>
            </a:pPr>
            <a:r>
              <a:rPr lang="en-IN" dirty="0" err="1" smtClean="0">
                <a:latin typeface="Arial" pitchFamily="34" charset="0"/>
                <a:cs typeface="Arial" pitchFamily="34" charset="0"/>
              </a:rPr>
              <a:t>Saltness</a:t>
            </a:r>
            <a:r>
              <a:rPr lang="en-IN" dirty="0" smtClean="0">
                <a:latin typeface="Arial" pitchFamily="34" charset="0"/>
                <a:cs typeface="Arial" pitchFamily="34" charset="0"/>
              </a:rPr>
              <a:t> of ocean</a:t>
            </a:r>
          </a:p>
          <a:p>
            <a:pPr marL="0" indent="0">
              <a:buFont typeface="Wingdings" pitchFamily="2" charset="2"/>
              <a:buChar char="Ø"/>
            </a:pPr>
            <a:r>
              <a:rPr lang="en-IN" dirty="0" smtClean="0">
                <a:latin typeface="Arial" pitchFamily="34" charset="0"/>
                <a:cs typeface="Arial" pitchFamily="34" charset="0"/>
              </a:rPr>
              <a:t>Number of </a:t>
            </a:r>
            <a:r>
              <a:rPr lang="en-IN" dirty="0" err="1" smtClean="0">
                <a:latin typeface="Arial" pitchFamily="34" charset="0"/>
                <a:cs typeface="Arial" pitchFamily="34" charset="0"/>
              </a:rPr>
              <a:t>gms</a:t>
            </a:r>
            <a:r>
              <a:rPr lang="en-IN" dirty="0" smtClean="0">
                <a:latin typeface="Arial" pitchFamily="34" charset="0"/>
                <a:cs typeface="Arial" pitchFamily="34" charset="0"/>
              </a:rPr>
              <a:t> of dissolved salts in    1000gms of sea water</a:t>
            </a:r>
          </a:p>
          <a:p>
            <a:pPr marL="0" indent="0">
              <a:buFont typeface="Wingdings" pitchFamily="2" charset="2"/>
              <a:buChar char="Ø"/>
            </a:pPr>
            <a:r>
              <a:rPr lang="en-IN" dirty="0" smtClean="0">
                <a:latin typeface="Arial" pitchFamily="34" charset="0"/>
                <a:cs typeface="Arial" pitchFamily="34" charset="0"/>
              </a:rPr>
              <a:t>Index of total dissolved solids in seawater</a:t>
            </a:r>
          </a:p>
          <a:p>
            <a:pPr marL="0" indent="0">
              <a:buFont typeface="Wingdings" pitchFamily="2" charset="2"/>
              <a:buChar char="Ø"/>
            </a:pPr>
            <a:r>
              <a:rPr lang="en-IN" dirty="0" smtClean="0">
                <a:latin typeface="Arial" pitchFamily="34" charset="0"/>
                <a:cs typeface="Arial" pitchFamily="34" charset="0"/>
              </a:rPr>
              <a:t>Expressed as PPT</a:t>
            </a:r>
          </a:p>
          <a:p>
            <a:pPr marL="0" indent="0">
              <a:buFont typeface="Wingdings" pitchFamily="2" charset="2"/>
              <a:buChar char="Ø"/>
            </a:pPr>
            <a:r>
              <a:rPr lang="en-IN" dirty="0" smtClean="0">
                <a:latin typeface="Arial" pitchFamily="34" charset="0"/>
                <a:cs typeface="Arial" pitchFamily="34" charset="0"/>
              </a:rPr>
              <a:t>The concentration is commonly expressed</a:t>
            </a:r>
          </a:p>
          <a:p>
            <a:pPr marL="0" indent="0">
              <a:buNone/>
            </a:pPr>
            <a:r>
              <a:rPr lang="en-IN" dirty="0" smtClean="0">
                <a:latin typeface="Arial" pitchFamily="34" charset="0"/>
                <a:cs typeface="Arial" pitchFamily="34" charset="0"/>
              </a:rPr>
              <a:t>   as 35 parts per thousand or 35%</a:t>
            </a:r>
          </a:p>
          <a:p>
            <a:pPr>
              <a:buNone/>
            </a:pPr>
            <a:endParaRPr lang="en-US" dirty="0"/>
          </a:p>
        </p:txBody>
      </p:sp>
      <p:sp>
        <p:nvSpPr>
          <p:cNvPr id="4" name="Title 3"/>
          <p:cNvSpPr>
            <a:spLocks noGrp="1"/>
          </p:cNvSpPr>
          <p:nvPr>
            <p:ph type="title"/>
          </p:nvPr>
        </p:nvSpPr>
        <p:spPr/>
        <p:txBody>
          <a:bodyPr>
            <a:noAutofit/>
          </a:bodyPr>
          <a:lstStyle/>
          <a:p>
            <a:r>
              <a:rPr lang="en-IN" sz="3600" dirty="0" smtClean="0">
                <a:latin typeface="Arial" pitchFamily="34" charset="0"/>
                <a:cs typeface="Arial" pitchFamily="34" charset="0"/>
              </a:rPr>
              <a:t>Salinity and </a:t>
            </a:r>
            <a:r>
              <a:rPr lang="en-IN" sz="3600" dirty="0" err="1" smtClean="0">
                <a:latin typeface="Arial" pitchFamily="34" charset="0"/>
                <a:cs typeface="Arial" pitchFamily="34" charset="0"/>
              </a:rPr>
              <a:t>chlorinity</a:t>
            </a:r>
            <a:r>
              <a:rPr lang="en-IN" sz="3600" dirty="0" smtClean="0"/>
              <a:t/>
            </a:r>
            <a:br>
              <a:rPr lang="en-IN" sz="3600" dirty="0" smtClean="0"/>
            </a:br>
            <a:endParaRPr lang="en-IN" sz="36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Water masses of north Indian ocean</a:t>
            </a:r>
            <a:r>
              <a:rPr lang="en-US" dirty="0" smtClean="0"/>
              <a:t/>
            </a:r>
            <a:br>
              <a:rPr lang="en-US" dirty="0" smtClean="0"/>
            </a:br>
            <a:endParaRPr lang="en-US" dirty="0"/>
          </a:p>
        </p:txBody>
      </p:sp>
      <p:sp>
        <p:nvSpPr>
          <p:cNvPr id="3" name="Content Placeholder 2"/>
          <p:cNvSpPr>
            <a:spLocks noGrp="1"/>
          </p:cNvSpPr>
          <p:nvPr>
            <p:ph idx="1"/>
          </p:nvPr>
        </p:nvSpPr>
        <p:spPr>
          <a:xfrm>
            <a:off x="457200" y="1600201"/>
            <a:ext cx="8229600" cy="3124200"/>
          </a:xfrm>
        </p:spPr>
        <p:txBody>
          <a:bodyPr/>
          <a:lstStyle/>
          <a:p>
            <a:pPr>
              <a:tabLst>
                <a:tab pos="1714500" algn="l"/>
              </a:tabLst>
            </a:pPr>
            <a:r>
              <a:rPr lang="en-US" dirty="0" smtClean="0">
                <a:latin typeface="Arial" pitchFamily="34" charset="0"/>
                <a:cs typeface="Arial" pitchFamily="34" charset="0"/>
              </a:rPr>
              <a:t>     1. Water mass in equinoctial area </a:t>
            </a:r>
          </a:p>
          <a:p>
            <a:pPr>
              <a:buNone/>
              <a:tabLst>
                <a:tab pos="1714500" algn="l"/>
              </a:tabLst>
            </a:pPr>
            <a:r>
              <a:rPr lang="en-US" dirty="0" smtClean="0">
                <a:latin typeface="Arial" pitchFamily="34" charset="0"/>
                <a:cs typeface="Arial" pitchFamily="34" charset="0"/>
              </a:rPr>
              <a:t>            between 10°N &amp; 10°S</a:t>
            </a:r>
          </a:p>
          <a:p>
            <a:r>
              <a:rPr lang="en-US" dirty="0" smtClean="0">
                <a:latin typeface="Arial" pitchFamily="34" charset="0"/>
                <a:cs typeface="Arial" pitchFamily="34" charset="0"/>
              </a:rPr>
              <a:t>	2. High salinity water mass</a:t>
            </a:r>
          </a:p>
          <a:p>
            <a:r>
              <a:rPr lang="en-US" dirty="0" smtClean="0">
                <a:latin typeface="Arial" pitchFamily="34" charset="0"/>
                <a:cs typeface="Arial" pitchFamily="34" charset="0"/>
              </a:rPr>
              <a:t>	3. Persian gulf high salinity water mass</a:t>
            </a:r>
          </a:p>
          <a:p>
            <a:r>
              <a:rPr lang="en-US" dirty="0" smtClean="0">
                <a:latin typeface="Arial" pitchFamily="34" charset="0"/>
                <a:cs typeface="Arial" pitchFamily="34" charset="0"/>
              </a:rPr>
              <a:t>	4. Red sea high salinity water</a:t>
            </a:r>
          </a:p>
          <a:p>
            <a:pPr>
              <a:buNone/>
            </a:pPr>
            <a:endParaRPr lang="en-US" dirty="0">
              <a:latin typeface="Arial" pitchFamily="34" charset="0"/>
              <a:cs typeface="Arial" pitchFamily="34"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Arial" pitchFamily="34" charset="0"/>
                <a:cs typeface="Arial" pitchFamily="34" charset="0"/>
              </a:rPr>
              <a:t>Character of Indian water mass depends on</a:t>
            </a:r>
            <a:endParaRPr lang="en-US" dirty="0"/>
          </a:p>
        </p:txBody>
      </p:sp>
      <p:sp>
        <p:nvSpPr>
          <p:cNvPr id="3" name="Content Placeholder 2"/>
          <p:cNvSpPr>
            <a:spLocks noGrp="1"/>
          </p:cNvSpPr>
          <p:nvPr>
            <p:ph idx="1"/>
          </p:nvPr>
        </p:nvSpPr>
        <p:spPr/>
        <p:txBody>
          <a:bodyPr/>
          <a:lstStyle/>
          <a:p>
            <a:r>
              <a:rPr lang="en-US" dirty="0" smtClean="0"/>
              <a:t>	</a:t>
            </a:r>
            <a:r>
              <a:rPr lang="en-US" dirty="0" smtClean="0">
                <a:latin typeface="Arial" pitchFamily="34" charset="0"/>
                <a:cs typeface="Arial" pitchFamily="34" charset="0"/>
              </a:rPr>
              <a:t>1. Geographic position</a:t>
            </a:r>
          </a:p>
          <a:p>
            <a:r>
              <a:rPr lang="en-US" dirty="0" smtClean="0">
                <a:latin typeface="Arial" pitchFamily="34" charset="0"/>
                <a:cs typeface="Arial" pitchFamily="34" charset="0"/>
              </a:rPr>
              <a:t>	2. Climatic conductions</a:t>
            </a:r>
          </a:p>
          <a:p>
            <a:r>
              <a:rPr lang="en-US" dirty="0" smtClean="0">
                <a:latin typeface="Arial" pitchFamily="34" charset="0"/>
                <a:cs typeface="Arial" pitchFamily="34" charset="0"/>
              </a:rPr>
              <a:t>	3. It’s separation  from other region</a:t>
            </a:r>
          </a:p>
          <a:p>
            <a:r>
              <a:rPr lang="en-US" dirty="0" smtClean="0">
                <a:latin typeface="Arial" pitchFamily="34" charset="0"/>
                <a:cs typeface="Arial" pitchFamily="34" charset="0"/>
              </a:rPr>
              <a:t>	4. On nature of current pattern</a:t>
            </a:r>
          </a:p>
          <a:p>
            <a:pPr>
              <a:buNone/>
            </a:pPr>
            <a:endParaRPr lang="en-US" dirty="0" smtClean="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Arial" pitchFamily="34" charset="0"/>
                <a:cs typeface="Arial" pitchFamily="34" charset="0"/>
              </a:rPr>
              <a:t>Factors which influence water mass</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dirty="0" smtClean="0">
                <a:latin typeface="Arial" pitchFamily="34" charset="0"/>
                <a:cs typeface="Arial" pitchFamily="34" charset="0"/>
              </a:rPr>
              <a:t>Air temperature and difference in precipitation from one region to other region.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1"/>
            <a:ext cx="8229600" cy="4800600"/>
          </a:xfrm>
        </p:spPr>
        <p:txBody>
          <a:bodyPr/>
          <a:lstStyle/>
          <a:p>
            <a:pPr lvl="1">
              <a:lnSpc>
                <a:spcPct val="110000"/>
              </a:lnSpc>
              <a:buNone/>
            </a:pPr>
            <a:r>
              <a:rPr lang="en-US" dirty="0" smtClean="0">
                <a:latin typeface="Arial" pitchFamily="34" charset="0"/>
                <a:cs typeface="Arial" pitchFamily="34" charset="0"/>
              </a:rPr>
              <a:t>Salinity of ocean varies from 33% to 38%</a:t>
            </a:r>
          </a:p>
          <a:p>
            <a:pPr lvl="1">
              <a:lnSpc>
                <a:spcPct val="110000"/>
              </a:lnSpc>
              <a:buNone/>
            </a:pPr>
            <a:r>
              <a:rPr lang="en-US" dirty="0" smtClean="0">
                <a:latin typeface="Arial" pitchFamily="34" charset="0"/>
                <a:cs typeface="Arial" pitchFamily="34" charset="0"/>
              </a:rPr>
              <a:t>Salinity depends on</a:t>
            </a:r>
          </a:p>
          <a:p>
            <a:pPr marL="971550" lvl="1" indent="-514350">
              <a:lnSpc>
                <a:spcPct val="110000"/>
              </a:lnSpc>
              <a:buFont typeface="+mj-lt"/>
              <a:buAutoNum type="arabicPeriod"/>
            </a:pPr>
            <a:r>
              <a:rPr lang="en-US" dirty="0" smtClean="0">
                <a:latin typeface="Arial" pitchFamily="34" charset="0"/>
                <a:cs typeface="Arial" pitchFamily="34" charset="0"/>
              </a:rPr>
              <a:t>Evaporation</a:t>
            </a:r>
          </a:p>
          <a:p>
            <a:pPr marL="971550" lvl="1" indent="-514350">
              <a:lnSpc>
                <a:spcPct val="110000"/>
              </a:lnSpc>
              <a:buFont typeface="+mj-lt"/>
              <a:buAutoNum type="arabicPeriod"/>
            </a:pPr>
            <a:r>
              <a:rPr lang="en-US" dirty="0" smtClean="0">
                <a:latin typeface="Arial" pitchFamily="34" charset="0"/>
                <a:cs typeface="Arial" pitchFamily="34" charset="0"/>
              </a:rPr>
              <a:t>Precipitation</a:t>
            </a:r>
          </a:p>
          <a:p>
            <a:pPr marL="971550" lvl="1" indent="-514350">
              <a:lnSpc>
                <a:spcPct val="110000"/>
              </a:lnSpc>
              <a:buFont typeface="+mj-lt"/>
              <a:buAutoNum type="arabicPeriod"/>
            </a:pPr>
            <a:r>
              <a:rPr lang="en-US" dirty="0" smtClean="0">
                <a:latin typeface="Arial" pitchFamily="34" charset="0"/>
                <a:cs typeface="Arial" pitchFamily="34" charset="0"/>
              </a:rPr>
              <a:t>Stream runoff </a:t>
            </a:r>
          </a:p>
          <a:p>
            <a:pPr marL="971550" lvl="1" indent="-514350">
              <a:lnSpc>
                <a:spcPct val="110000"/>
              </a:lnSpc>
              <a:buFont typeface="+mj-lt"/>
              <a:buAutoNum type="arabicPeriod"/>
            </a:pPr>
            <a:r>
              <a:rPr lang="en-US" dirty="0" smtClean="0">
                <a:latin typeface="Arial" pitchFamily="34" charset="0"/>
                <a:cs typeface="Arial" pitchFamily="34" charset="0"/>
              </a:rPr>
              <a:t>Freezing and melting of ice</a:t>
            </a:r>
          </a:p>
          <a:p>
            <a:pPr lvl="1">
              <a:lnSpc>
                <a:spcPct val="110000"/>
              </a:lnSpc>
              <a:buNone/>
            </a:pPr>
            <a:r>
              <a:rPr lang="en-US" dirty="0" smtClean="0">
                <a:latin typeface="Arial" pitchFamily="34" charset="0"/>
                <a:cs typeface="Arial" pitchFamily="34" charset="0"/>
              </a:rPr>
              <a:t>* Higher salinity is common in equatorial zones</a:t>
            </a:r>
          </a:p>
          <a:p>
            <a:pPr lvl="1">
              <a:lnSpc>
                <a:spcPct val="110000"/>
              </a:lnSpc>
              <a:buNone/>
            </a:pPr>
            <a:r>
              <a:rPr lang="en-US" dirty="0" smtClean="0">
                <a:latin typeface="Arial" pitchFamily="34" charset="0"/>
                <a:cs typeface="Arial" pitchFamily="34" charset="0"/>
              </a:rPr>
              <a:t>     </a:t>
            </a:r>
            <a:endParaRPr lang="en-IN" dirty="0" smtClean="0">
              <a:latin typeface="Arial" pitchFamily="34" charset="0"/>
              <a:cs typeface="Arial" pitchFamily="34" charset="0"/>
            </a:endParaRP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Arial" pitchFamily="34" charset="0"/>
                <a:cs typeface="Arial" pitchFamily="34" charset="0"/>
              </a:rPr>
              <a:t>Salinity varies with depth</a:t>
            </a:r>
            <a:br>
              <a:rPr lang="en-US" b="1" dirty="0" smtClean="0">
                <a:latin typeface="Arial" pitchFamily="34" charset="0"/>
                <a:cs typeface="Arial" pitchFamily="34" charset="0"/>
              </a:rPr>
            </a:b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smtClean="0">
                <a:latin typeface="Arial" pitchFamily="34" charset="0"/>
                <a:cs typeface="Arial" pitchFamily="34" charset="0"/>
              </a:rPr>
              <a:t>Greatest change occur between 100 and 1000mts</a:t>
            </a:r>
          </a:p>
          <a:p>
            <a:pPr>
              <a:buNone/>
            </a:pPr>
            <a:r>
              <a:rPr lang="en-US" dirty="0" smtClean="0">
                <a:latin typeface="Arial" pitchFamily="34" charset="0"/>
                <a:cs typeface="Arial" pitchFamily="34" charset="0"/>
              </a:rPr>
              <a:t>Halocline – layer of drastic salinity change </a:t>
            </a:r>
          </a:p>
          <a:p>
            <a:pPr>
              <a:buNone/>
            </a:pPr>
            <a:r>
              <a:rPr lang="en-US" dirty="0" smtClean="0">
                <a:latin typeface="Arial" pitchFamily="34" charset="0"/>
                <a:cs typeface="Arial" pitchFamily="34" charset="0"/>
              </a:rPr>
              <a:t>Salinity can be determined by</a:t>
            </a:r>
          </a:p>
          <a:p>
            <a:pPr>
              <a:buNone/>
            </a:pPr>
            <a:r>
              <a:rPr lang="en-US" dirty="0" smtClean="0">
                <a:latin typeface="Arial" pitchFamily="34" charset="0"/>
                <a:cs typeface="Arial" pitchFamily="34" charset="0"/>
              </a:rPr>
              <a:t>      manipulation of Na+, </a:t>
            </a:r>
            <a:r>
              <a:rPr lang="en-US" dirty="0" err="1" smtClean="0">
                <a:latin typeface="Arial" pitchFamily="34" charset="0"/>
                <a:cs typeface="Arial" pitchFamily="34" charset="0"/>
              </a:rPr>
              <a:t>cl</a:t>
            </a:r>
            <a:r>
              <a:rPr lang="en-US" dirty="0" smtClean="0">
                <a:latin typeface="Arial" pitchFamily="34" charset="0"/>
                <a:cs typeface="Arial" pitchFamily="34" charset="0"/>
              </a:rPr>
              <a:t>-, mg2, ca2+,k+, so2</a:t>
            </a:r>
          </a:p>
          <a:p>
            <a:pPr>
              <a:buNone/>
            </a:pPr>
            <a:r>
              <a:rPr lang="en-US" dirty="0" smtClean="0">
                <a:latin typeface="Arial" pitchFamily="34" charset="0"/>
                <a:cs typeface="Arial" pitchFamily="34" charset="0"/>
              </a:rPr>
              <a:t>*commonly chloride ion(</a:t>
            </a:r>
            <a:r>
              <a:rPr lang="en-US" dirty="0" err="1" smtClean="0">
                <a:latin typeface="Arial" pitchFamily="34" charset="0"/>
                <a:cs typeface="Arial" pitchFamily="34" charset="0"/>
              </a:rPr>
              <a:t>cl</a:t>
            </a:r>
            <a:r>
              <a:rPr lang="en-US" dirty="0" smtClean="0">
                <a:latin typeface="Arial" pitchFamily="34" charset="0"/>
                <a:cs typeface="Arial" pitchFamily="34" charset="0"/>
              </a:rPr>
              <a:t>-) are used for salinity determination </a:t>
            </a:r>
          </a:p>
          <a:p>
            <a:pPr>
              <a:buNone/>
            </a:pPr>
            <a:r>
              <a:rPr lang="en-US" dirty="0" smtClean="0">
                <a:latin typeface="Arial" pitchFamily="34" charset="0"/>
                <a:cs typeface="Arial" pitchFamily="34" charset="0"/>
              </a:rPr>
              <a:t>                         s%=1.8*</a:t>
            </a:r>
            <a:r>
              <a:rPr lang="en-US" dirty="0" err="1" smtClean="0">
                <a:latin typeface="Arial" pitchFamily="34" charset="0"/>
                <a:cs typeface="Arial" pitchFamily="34" charset="0"/>
              </a:rPr>
              <a:t>cl</a:t>
            </a:r>
            <a:r>
              <a:rPr lang="en-US" dirty="0" smtClean="0">
                <a:latin typeface="Arial" pitchFamily="34" charset="0"/>
                <a:cs typeface="Arial" pitchFamily="34" charset="0"/>
              </a:rPr>
              <a:t>%</a:t>
            </a:r>
          </a:p>
          <a:p>
            <a:pPr>
              <a:buNone/>
            </a:pPr>
            <a:r>
              <a:rPr lang="en-US" dirty="0" smtClean="0">
                <a:latin typeface="Arial" pitchFamily="34" charset="0"/>
                <a:cs typeface="Arial" pitchFamily="34" charset="0"/>
              </a:rPr>
              <a:t>                     salinity       </a:t>
            </a:r>
            <a:r>
              <a:rPr lang="en-US" dirty="0" err="1" smtClean="0">
                <a:latin typeface="Arial" pitchFamily="34" charset="0"/>
                <a:cs typeface="Arial" pitchFamily="34" charset="0"/>
              </a:rPr>
              <a:t>chlorinity</a:t>
            </a:r>
            <a:endParaRPr lang="en-US" dirty="0" smtClean="0">
              <a:latin typeface="Arial" pitchFamily="34" charset="0"/>
              <a:cs typeface="Arial" pitchFamily="34" charset="0"/>
            </a:endParaRPr>
          </a:p>
          <a:p>
            <a:pPr>
              <a:buNone/>
            </a:pPr>
            <a:r>
              <a:rPr lang="en-US" dirty="0" smtClean="0">
                <a:latin typeface="Arial" pitchFamily="34" charset="0"/>
                <a:cs typeface="Arial" pitchFamily="34" charset="0"/>
              </a:rPr>
              <a:t>*salinity determined by measuring electrical conductivity of seawater</a:t>
            </a:r>
          </a:p>
          <a:p>
            <a:pPr>
              <a:buNone/>
            </a:pPr>
            <a:r>
              <a:rPr lang="en-US" dirty="0" smtClean="0">
                <a:latin typeface="Arial" pitchFamily="34" charset="0"/>
                <a:cs typeface="Arial" pitchFamily="34" charset="0"/>
              </a:rPr>
              <a:t>*principle – higher for salinity – greater the electrical  conductivity of the solution.</a:t>
            </a:r>
          </a:p>
          <a:p>
            <a:pPr>
              <a:buNone/>
            </a:pPr>
            <a:r>
              <a:rPr lang="en-US" dirty="0" smtClean="0">
                <a:latin typeface="Arial" pitchFamily="34" charset="0"/>
                <a:cs typeface="Arial" pitchFamily="34" charset="0"/>
              </a:rPr>
              <a:t>         </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Temperature</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dirty="0" smtClean="0">
                <a:latin typeface="Arial" pitchFamily="34" charset="0"/>
                <a:cs typeface="Arial" pitchFamily="34" charset="0"/>
              </a:rPr>
              <a:t>Temperature of surface vary with </a:t>
            </a:r>
          </a:p>
          <a:p>
            <a:pPr>
              <a:buNone/>
            </a:pPr>
            <a:r>
              <a:rPr lang="en-US" dirty="0" smtClean="0">
                <a:latin typeface="Arial" pitchFamily="34" charset="0"/>
                <a:cs typeface="Arial" pitchFamily="34" charset="0"/>
              </a:rPr>
              <a:t>       1.depth</a:t>
            </a:r>
          </a:p>
          <a:p>
            <a:pPr>
              <a:buNone/>
            </a:pPr>
            <a:r>
              <a:rPr lang="en-US" dirty="0" smtClean="0">
                <a:latin typeface="Arial" pitchFamily="34" charset="0"/>
                <a:cs typeface="Arial" pitchFamily="34" charset="0"/>
              </a:rPr>
              <a:t>       2.air circulation</a:t>
            </a:r>
          </a:p>
          <a:p>
            <a:pPr>
              <a:buNone/>
            </a:pPr>
            <a:r>
              <a:rPr lang="en-US" dirty="0" smtClean="0">
                <a:latin typeface="Arial" pitchFamily="34" charset="0"/>
                <a:cs typeface="Arial" pitchFamily="34" charset="0"/>
              </a:rPr>
              <a:t>       3.Turbulance </a:t>
            </a:r>
          </a:p>
          <a:p>
            <a:pPr>
              <a:buNone/>
            </a:pPr>
            <a:r>
              <a:rPr lang="en-US" dirty="0" smtClean="0">
                <a:latin typeface="Arial" pitchFamily="34" charset="0"/>
                <a:cs typeface="Arial" pitchFamily="34" charset="0"/>
              </a:rPr>
              <a:t>       4.geographic location</a:t>
            </a:r>
          </a:p>
          <a:p>
            <a:pPr>
              <a:buNone/>
            </a:pPr>
            <a:r>
              <a:rPr lang="en-US" dirty="0" smtClean="0">
                <a:latin typeface="Arial" pitchFamily="34" charset="0"/>
                <a:cs typeface="Arial" pitchFamily="34" charset="0"/>
              </a:rPr>
              <a:t>       5.heat generating</a:t>
            </a:r>
          </a:p>
          <a:p>
            <a:pPr>
              <a:buNone/>
            </a:pPr>
            <a:r>
              <a:rPr lang="en-US" dirty="0" smtClean="0">
                <a:latin typeface="Arial" pitchFamily="34" charset="0"/>
                <a:cs typeface="Arial" pitchFamily="34" charset="0"/>
              </a:rPr>
              <a:t>Sources such as volcanoes</a:t>
            </a:r>
          </a:p>
          <a:p>
            <a:pPr>
              <a:buNone/>
            </a:pPr>
            <a:r>
              <a:rPr lang="en-US" dirty="0" smtClean="0">
                <a:latin typeface="Arial" pitchFamily="34" charset="0"/>
                <a:cs typeface="Arial" pitchFamily="34" charset="0"/>
              </a:rPr>
              <a:t>     * Temperature of seawater vary from below –</a:t>
            </a:r>
          </a:p>
          <a:p>
            <a:pPr>
              <a:buNone/>
            </a:pPr>
            <a:r>
              <a:rPr lang="en-US" dirty="0" smtClean="0">
                <a:latin typeface="Arial" pitchFamily="34" charset="0"/>
                <a:cs typeface="Arial" pitchFamily="34" charset="0"/>
              </a:rPr>
              <a:t>        5</a:t>
            </a:r>
            <a:r>
              <a:rPr lang="en-US" baseline="30000" dirty="0" smtClean="0">
                <a:latin typeface="Arial" pitchFamily="34" charset="0"/>
                <a:cs typeface="Arial" pitchFamily="34" charset="0"/>
              </a:rPr>
              <a:t>0</a:t>
            </a:r>
            <a:r>
              <a:rPr lang="en-US" dirty="0" smtClean="0">
                <a:latin typeface="Arial" pitchFamily="34" charset="0"/>
                <a:cs typeface="Arial" pitchFamily="34" charset="0"/>
              </a:rPr>
              <a:t>c to over 33</a:t>
            </a:r>
            <a:r>
              <a:rPr lang="en-US" baseline="30000" dirty="0" smtClean="0">
                <a:latin typeface="Arial" pitchFamily="34" charset="0"/>
                <a:cs typeface="Arial" pitchFamily="34" charset="0"/>
              </a:rPr>
              <a:t>0</a:t>
            </a:r>
            <a:r>
              <a:rPr lang="en-US" dirty="0" smtClean="0">
                <a:latin typeface="Arial" pitchFamily="34" charset="0"/>
                <a:cs typeface="Arial" pitchFamily="34" charset="0"/>
              </a:rPr>
              <a:t>c</a:t>
            </a:r>
          </a:p>
          <a:p>
            <a:pPr>
              <a:buNone/>
            </a:pPr>
            <a:r>
              <a:rPr lang="en-US" dirty="0" smtClean="0">
                <a:latin typeface="Arial" pitchFamily="34" charset="0"/>
                <a:cs typeface="Arial" pitchFamily="34" charset="0"/>
              </a:rPr>
              <a:t>Freezing point of saltwater is1.9</a:t>
            </a:r>
            <a:r>
              <a:rPr lang="en-US" baseline="30000" dirty="0" smtClean="0">
                <a:latin typeface="Arial" pitchFamily="34" charset="0"/>
                <a:cs typeface="Arial" pitchFamily="34" charset="0"/>
              </a:rPr>
              <a:t>0</a:t>
            </a:r>
            <a:r>
              <a:rPr lang="en-US" dirty="0" smtClean="0">
                <a:latin typeface="Arial" pitchFamily="34" charset="0"/>
                <a:cs typeface="Arial" pitchFamily="34" charset="0"/>
              </a:rPr>
              <a:t>C</a:t>
            </a:r>
            <a:endParaRPr lang="en-IN" baseline="30000" dirty="0" smtClean="0">
              <a:latin typeface="Arial" pitchFamily="34" charset="0"/>
              <a:cs typeface="Arial" pitchFamily="34" charset="0"/>
            </a:endParaRP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609601"/>
            <a:ext cx="8229600" cy="4800600"/>
          </a:xfrm>
        </p:spPr>
        <p:txBody>
          <a:bodyPr/>
          <a:lstStyle/>
          <a:p>
            <a:pPr>
              <a:buNone/>
            </a:pPr>
            <a:r>
              <a:rPr lang="en-US" dirty="0" smtClean="0">
                <a:latin typeface="Arial" pitchFamily="34" charset="0"/>
                <a:cs typeface="Arial" pitchFamily="34" charset="0"/>
              </a:rPr>
              <a:t>Temperatures in ocean fall in 3 zones </a:t>
            </a:r>
          </a:p>
          <a:p>
            <a:pPr>
              <a:buNone/>
            </a:pPr>
            <a:r>
              <a:rPr lang="en-US" dirty="0" smtClean="0">
                <a:latin typeface="Arial" pitchFamily="34" charset="0"/>
                <a:cs typeface="Arial" pitchFamily="34" charset="0"/>
              </a:rPr>
              <a:t>      (1) A surface layer</a:t>
            </a:r>
          </a:p>
          <a:p>
            <a:pPr>
              <a:buNone/>
            </a:pPr>
            <a:r>
              <a:rPr lang="en-US" dirty="0" smtClean="0">
                <a:latin typeface="Arial" pitchFamily="34" charset="0"/>
                <a:cs typeface="Arial" pitchFamily="34" charset="0"/>
              </a:rPr>
              <a:t>      (2) Deep layer</a:t>
            </a:r>
          </a:p>
          <a:p>
            <a:pPr>
              <a:buNone/>
            </a:pPr>
            <a:r>
              <a:rPr lang="en-US" dirty="0" smtClean="0">
                <a:latin typeface="Arial" pitchFamily="34" charset="0"/>
                <a:cs typeface="Arial" pitchFamily="34" charset="0"/>
              </a:rPr>
              <a:t>      (3) Thermo cline between 100 and 300    </a:t>
            </a:r>
          </a:p>
          <a:p>
            <a:pPr>
              <a:buNone/>
            </a:pPr>
            <a:r>
              <a:rPr lang="en-US" dirty="0" smtClean="0">
                <a:latin typeface="Arial" pitchFamily="34" charset="0"/>
                <a:cs typeface="Arial" pitchFamily="34" charset="0"/>
              </a:rPr>
              <a:t>            </a:t>
            </a:r>
            <a:r>
              <a:rPr lang="en-US" dirty="0" err="1" smtClean="0">
                <a:latin typeface="Arial" pitchFamily="34" charset="0"/>
                <a:cs typeface="Arial" pitchFamily="34" charset="0"/>
              </a:rPr>
              <a:t>mts</a:t>
            </a:r>
            <a:endParaRPr lang="en-US" dirty="0" smtClean="0">
              <a:latin typeface="Arial" pitchFamily="34" charset="0"/>
              <a:cs typeface="Arial" pitchFamily="34" charset="0"/>
            </a:endParaRPr>
          </a:p>
          <a:p>
            <a:pPr>
              <a:buNone/>
            </a:pPr>
            <a:r>
              <a:rPr lang="en-US" dirty="0" smtClean="0">
                <a:latin typeface="Arial" pitchFamily="34" charset="0"/>
                <a:cs typeface="Arial" pitchFamily="34" charset="0"/>
              </a:rPr>
              <a:t>Thermo cline – layer or water rapid change</a:t>
            </a:r>
          </a:p>
          <a:p>
            <a:pPr>
              <a:buNone/>
            </a:pPr>
            <a:r>
              <a:rPr lang="en-US" dirty="0" smtClean="0">
                <a:latin typeface="Arial" pitchFamily="34" charset="0"/>
                <a:cs typeface="Arial" pitchFamily="34" charset="0"/>
              </a:rPr>
              <a:t>in temperature occur in vertical direction</a:t>
            </a:r>
            <a:endParaRPr lang="en-IN" dirty="0" smtClean="0">
              <a:latin typeface="Arial" pitchFamily="34" charset="0"/>
              <a:cs typeface="Arial" pitchFamily="34" charset="0"/>
            </a:endParaRP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273</TotalTime>
  <Words>1409</Words>
  <Application>Microsoft Office PowerPoint</Application>
  <PresentationFormat>On-screen Show (4:3)</PresentationFormat>
  <Paragraphs>234</Paragraphs>
  <Slides>42</Slides>
  <Notes>0</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Office Theme</vt:lpstr>
      <vt:lpstr>Physical properties of sea water </vt:lpstr>
      <vt:lpstr>Introduction </vt:lpstr>
      <vt:lpstr>Slide 3</vt:lpstr>
      <vt:lpstr>Salinity and chlorinity </vt:lpstr>
      <vt:lpstr>Slide 5</vt:lpstr>
      <vt:lpstr>Slide 6</vt:lpstr>
      <vt:lpstr>Salinity varies with depth </vt:lpstr>
      <vt:lpstr>Temperature</vt:lpstr>
      <vt:lpstr>Slide 9</vt:lpstr>
      <vt:lpstr>Colligative properties</vt:lpstr>
      <vt:lpstr>Residence time of constituents in sea water </vt:lpstr>
      <vt:lpstr>Sea ice</vt:lpstr>
      <vt:lpstr>Sea Ice Formation </vt:lpstr>
      <vt:lpstr>Slide 14</vt:lpstr>
      <vt:lpstr>Slide 15</vt:lpstr>
      <vt:lpstr>Ice in the Ocean</vt:lpstr>
      <vt:lpstr>Sound velocity and radiation </vt:lpstr>
      <vt:lpstr>Slide 18</vt:lpstr>
      <vt:lpstr>Variation of sound velocity in the ocean</vt:lpstr>
      <vt:lpstr>Slide 20</vt:lpstr>
      <vt:lpstr>Slide 21</vt:lpstr>
      <vt:lpstr>Absorption of radiation </vt:lpstr>
      <vt:lpstr>Eddy conductivity Diffusivity and viscosity</vt:lpstr>
      <vt:lpstr>Salinity of sea water </vt:lpstr>
      <vt:lpstr>Slide 25</vt:lpstr>
      <vt:lpstr>Slide 26</vt:lpstr>
      <vt:lpstr>Slide 27</vt:lpstr>
      <vt:lpstr>Sea Water Temperature</vt:lpstr>
      <vt:lpstr>Slide 29</vt:lpstr>
      <vt:lpstr>T.S. Diagaram </vt:lpstr>
      <vt:lpstr>Slide 31</vt:lpstr>
      <vt:lpstr>Uses </vt:lpstr>
      <vt:lpstr>T-S Relationship  </vt:lpstr>
      <vt:lpstr>Water Mass</vt:lpstr>
      <vt:lpstr>Slide 35</vt:lpstr>
      <vt:lpstr>Slide 36</vt:lpstr>
      <vt:lpstr>Slide 37</vt:lpstr>
      <vt:lpstr>Classification </vt:lpstr>
      <vt:lpstr>Water mass of south Indian Ocean </vt:lpstr>
      <vt:lpstr>Water masses of north Indian ocean </vt:lpstr>
      <vt:lpstr>Character of Indian water mass depends on</vt:lpstr>
      <vt:lpstr>Factors which influence water mass </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Physical properties of sea water</dc:title>
  <dc:creator>HP</dc:creator>
  <cp:lastModifiedBy>HP</cp:lastModifiedBy>
  <cp:revision>27</cp:revision>
  <dcterms:created xsi:type="dcterms:W3CDTF">2012-02-08T05:03:13Z</dcterms:created>
  <dcterms:modified xsi:type="dcterms:W3CDTF">2012-06-22T11:37:31Z</dcterms:modified>
</cp:coreProperties>
</file>