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8" r:id="rId6"/>
    <p:sldId id="260" r:id="rId7"/>
    <p:sldId id="261" r:id="rId8"/>
    <p:sldId id="262" r:id="rId9"/>
    <p:sldId id="263" r:id="rId10"/>
    <p:sldId id="264" r:id="rId11"/>
    <p:sldId id="265" r:id="rId12"/>
    <p:sldId id="266" r:id="rId13"/>
    <p:sldId id="279" r:id="rId14"/>
    <p:sldId id="267" r:id="rId15"/>
    <p:sldId id="280" r:id="rId16"/>
    <p:sldId id="268" r:id="rId17"/>
    <p:sldId id="269" r:id="rId18"/>
    <p:sldId id="270" r:id="rId19"/>
    <p:sldId id="271" r:id="rId20"/>
    <p:sldId id="272" r:id="rId21"/>
    <p:sldId id="273" r:id="rId22"/>
    <p:sldId id="275"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A18272-B89E-4107-8CE8-E7C09BFBC2B1}"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18272-B89E-4107-8CE8-E7C09BFBC2B1}"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18272-B89E-4107-8CE8-E7C09BFBC2B1}"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18272-B89E-4107-8CE8-E7C09BFBC2B1}"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A18272-B89E-4107-8CE8-E7C09BFBC2B1}"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A18272-B89E-4107-8CE8-E7C09BFBC2B1}"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A18272-B89E-4107-8CE8-E7C09BFBC2B1}" type="datetimeFigureOut">
              <a:rPr lang="en-US" smtClean="0"/>
              <a:pPr/>
              <a:t>6/22/2012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A18272-B89E-4107-8CE8-E7C09BFBC2B1}" type="datetimeFigureOut">
              <a:rPr lang="en-US" smtClean="0"/>
              <a:pPr/>
              <a:t>6/22/2012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18272-B89E-4107-8CE8-E7C09BFBC2B1}" type="datetimeFigureOut">
              <a:rPr lang="en-US" smtClean="0"/>
              <a:pPr/>
              <a:t>6/22/2012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18272-B89E-4107-8CE8-E7C09BFBC2B1}"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18272-B89E-4107-8CE8-E7C09BFBC2B1}" type="datetimeFigureOut">
              <a:rPr lang="en-US" smtClean="0"/>
              <a:pPr/>
              <a:t>6/22/2012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76DB1-283A-4071-8CC8-EEF823D006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18272-B89E-4107-8CE8-E7C09BFBC2B1}" type="datetimeFigureOut">
              <a:rPr lang="en-US" smtClean="0"/>
              <a:pPr/>
              <a:t>6/22/2012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76DB1-283A-4071-8CC8-EEF823D006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Lead lines and Echo sounder</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Basic Principle of </a:t>
            </a:r>
            <a:r>
              <a:rPr lang="en-US" b="1" dirty="0" err="1"/>
              <a:t>echosounder</a:t>
            </a:r>
            <a:r>
              <a:rPr lang="en-US" b="1" dirty="0"/>
              <a:t> </a:t>
            </a:r>
            <a:r>
              <a:rPr lang="en-US" dirty="0"/>
              <a:t/>
            </a:r>
            <a:br>
              <a:rPr lang="en-US" dirty="0"/>
            </a:br>
            <a:endParaRPr lang="en-US" dirty="0"/>
          </a:p>
        </p:txBody>
      </p:sp>
      <p:sp>
        <p:nvSpPr>
          <p:cNvPr id="3" name="Content Placeholder 2"/>
          <p:cNvSpPr>
            <a:spLocks noGrp="1"/>
          </p:cNvSpPr>
          <p:nvPr>
            <p:ph idx="1"/>
          </p:nvPr>
        </p:nvSpPr>
        <p:spPr>
          <a:xfrm>
            <a:off x="1295400" y="1143000"/>
            <a:ext cx="7391400" cy="5715000"/>
          </a:xfrm>
        </p:spPr>
        <p:txBody>
          <a:bodyPr>
            <a:normAutofit fontScale="70000" lnSpcReduction="20000"/>
          </a:bodyPr>
          <a:lstStyle/>
          <a:p>
            <a:pPr algn="just"/>
            <a:r>
              <a:rPr lang="en-US" dirty="0"/>
              <a:t>Sound waves are directed in the same way as light waves in a searchlight, towards the bottom of the sea floor. </a:t>
            </a:r>
            <a:endParaRPr lang="en-US" dirty="0" smtClean="0"/>
          </a:p>
          <a:p>
            <a:pPr algn="just"/>
            <a:r>
              <a:rPr lang="en-US" dirty="0" smtClean="0"/>
              <a:t>A </a:t>
            </a:r>
            <a:r>
              <a:rPr lang="en-US" dirty="0"/>
              <a:t>pulse of sound sent from the ship is get reflected as echo after hitting the sea bottom. </a:t>
            </a:r>
            <a:endParaRPr lang="en-US" dirty="0" smtClean="0"/>
          </a:p>
          <a:p>
            <a:pPr algn="just"/>
            <a:r>
              <a:rPr lang="en-US" dirty="0" smtClean="0"/>
              <a:t>The </a:t>
            </a:r>
            <a:r>
              <a:rPr lang="en-US" dirty="0"/>
              <a:t>time interval between transmission of sound wave and the reception of bounced echo is being proportional to the depth of the water. </a:t>
            </a:r>
            <a:endParaRPr lang="en-US" dirty="0" smtClean="0"/>
          </a:p>
          <a:p>
            <a:pPr algn="just"/>
            <a:r>
              <a:rPr lang="en-US" dirty="0" smtClean="0"/>
              <a:t>Water </a:t>
            </a:r>
            <a:r>
              <a:rPr lang="en-US" dirty="0"/>
              <a:t>depth is determined from the travel time and the speed of sound in water. Water depth can be estimated simply by using an average sound speed and the following relationship: </a:t>
            </a:r>
          </a:p>
          <a:p>
            <a:pPr algn="just"/>
            <a:r>
              <a:rPr lang="en-US" b="1" dirty="0"/>
              <a:t>Distance between vessel and sea bottom = speed of the sound wave in water multiplied by travel time of sound wave send from vessel and reception of echo by vessel divided by two. The value is divided by 2 as the sound wave travels two way from vessel to sea bed and seabed to vessel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Sound in water </a:t>
            </a:r>
            <a:r>
              <a:rPr lang="en-US" dirty="0"/>
              <a:t/>
            </a:r>
            <a:br>
              <a:rPr lang="en-US" dirty="0"/>
            </a:br>
            <a:endParaRPr lang="en-US" dirty="0"/>
          </a:p>
        </p:txBody>
      </p:sp>
      <p:sp>
        <p:nvSpPr>
          <p:cNvPr id="3" name="Content Placeholder 2"/>
          <p:cNvSpPr>
            <a:spLocks noGrp="1"/>
          </p:cNvSpPr>
          <p:nvPr>
            <p:ph idx="1"/>
          </p:nvPr>
        </p:nvSpPr>
        <p:spPr>
          <a:xfrm>
            <a:off x="1676400" y="1066800"/>
            <a:ext cx="7010400" cy="5791200"/>
          </a:xfrm>
        </p:spPr>
        <p:txBody>
          <a:bodyPr>
            <a:normAutofit fontScale="70000" lnSpcReduction="20000"/>
          </a:bodyPr>
          <a:lstStyle/>
          <a:p>
            <a:r>
              <a:rPr lang="en-US" dirty="0"/>
              <a:t>Sound waves can travel through a material medium such as a gas, a liquid or a solid, with particular speed, but not a vacuum</a:t>
            </a:r>
            <a:r>
              <a:rPr lang="en-US" dirty="0" smtClean="0"/>
              <a:t>.</a:t>
            </a:r>
          </a:p>
          <a:p>
            <a:r>
              <a:rPr lang="en-US" dirty="0" smtClean="0"/>
              <a:t>Frequency number </a:t>
            </a:r>
            <a:r>
              <a:rPr lang="en-US" dirty="0"/>
              <a:t>of waves or periods per second. A period is also called a cycle and frequency is sometimes expressed as cycles per second (c/s). One thousand cycles per second is one kilocycle per second (1 </a:t>
            </a:r>
            <a:r>
              <a:rPr lang="en-US" dirty="0" err="1"/>
              <a:t>kc</a:t>
            </a:r>
            <a:r>
              <a:rPr lang="en-US" dirty="0"/>
              <a:t>/s). The unit ‘cycle per second’ is now internationally called </a:t>
            </a:r>
            <a:r>
              <a:rPr lang="en-US" dirty="0" smtClean="0"/>
              <a:t>Hertz.</a:t>
            </a:r>
          </a:p>
          <a:p>
            <a:r>
              <a:rPr lang="en-US" dirty="0"/>
              <a:t>Those above the normal range of the human ear are termed ultrasonic or supersonic frequencies. </a:t>
            </a:r>
            <a:endParaRPr lang="en-US" dirty="0" smtClean="0"/>
          </a:p>
          <a:p>
            <a:r>
              <a:rPr lang="en-US" dirty="0" smtClean="0"/>
              <a:t>Sound velocity </a:t>
            </a:r>
            <a:r>
              <a:rPr lang="en-US" dirty="0"/>
              <a:t>depends on certain physical properties of the material through which the sound travels, namely elasticity and density. In air, the sound velocity is approximately 322 m per second (m/s) at 0°C, and it increases </a:t>
            </a:r>
            <a:r>
              <a:rPr lang="en-US" dirty="0" smtClean="0"/>
              <a:t>.</a:t>
            </a:r>
          </a:p>
          <a:p>
            <a:r>
              <a:rPr lang="en-US" dirty="0"/>
              <a:t>In water, sound velocity is about, 1,500 m/s at </a:t>
            </a:r>
            <a:r>
              <a:rPr lang="en-US" dirty="0" smtClean="0"/>
              <a:t>15°C.</a:t>
            </a:r>
            <a:endParaRPr lang="en-US" b="1"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543800" cy="6172200"/>
          </a:xfrm>
        </p:spPr>
        <p:txBody>
          <a:bodyPr>
            <a:normAutofit fontScale="85000" lnSpcReduction="10000"/>
          </a:bodyPr>
          <a:lstStyle/>
          <a:p>
            <a:r>
              <a:rPr lang="en-US" dirty="0"/>
              <a:t>Sound is partly reflected when it passes from one medium to another having different density and elasticity. The amount of reflection depends on the difference between then properties of the materials. Air and water are materials of greatly different density and elasticity and their interface or the layer at which they meet is almost a complete barrier sound. Air bubbles / rocks gives strong </a:t>
            </a:r>
            <a:r>
              <a:rPr lang="en-US" dirty="0" err="1"/>
              <a:t>echos</a:t>
            </a:r>
            <a:r>
              <a:rPr lang="en-US" dirty="0"/>
              <a:t>. Soft, muddy bottoms gives weaker </a:t>
            </a:r>
            <a:r>
              <a:rPr lang="en-US" dirty="0" err="1"/>
              <a:t>echos</a:t>
            </a:r>
            <a:r>
              <a:rPr lang="en-US" dirty="0"/>
              <a:t>. Fish with a swim bladder / air bladder give better </a:t>
            </a:r>
            <a:r>
              <a:rPr lang="en-US" dirty="0" err="1"/>
              <a:t>echos</a:t>
            </a:r>
            <a:r>
              <a:rPr lang="en-US" dirty="0"/>
              <a:t> than fish without, because the difference in density between the water and the gas in the swim bladder is greater than that between water and fish flesh. Regular changes in depth, salinity and temperature affect the propagation of sound.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85800"/>
            <a:ext cx="7391400" cy="5440363"/>
          </a:xfrm>
        </p:spPr>
        <p:txBody>
          <a:bodyPr>
            <a:normAutofit lnSpcReduction="10000"/>
          </a:bodyPr>
          <a:lstStyle/>
          <a:p>
            <a:r>
              <a:rPr lang="en-US" dirty="0" smtClean="0"/>
              <a:t>Echo-sounders transmit a pulse of acoustic energy down towards the seabed and measure the total time taken for it to travel through the water, i.e. the outwards and return journey. If the measured time is </a:t>
            </a:r>
            <a:r>
              <a:rPr lang="en-US" b="1" dirty="0" smtClean="0"/>
              <a:t>one second</a:t>
            </a:r>
            <a:r>
              <a:rPr lang="en-US" dirty="0" smtClean="0"/>
              <a:t> and it is known that the speed of acoustic waves is 1500 m/s, the depth is obviously (1500 x 1)/2 </a:t>
            </a:r>
            <a:r>
              <a:rPr lang="en-US" dirty="0" err="1" smtClean="0"/>
              <a:t>metres</a:t>
            </a:r>
            <a:r>
              <a:rPr lang="en-US" dirty="0" smtClean="0"/>
              <a:t> = 750 m. Similarly, the two way travel time of sound wave is 5 seconds, then the depth is 1500 x 5/2 =7500/2=3750 m.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Basic components of </a:t>
            </a:r>
            <a:r>
              <a:rPr lang="en-IN" b="1" dirty="0" err="1" smtClean="0"/>
              <a:t>Echosounder</a:t>
            </a:r>
            <a:r>
              <a:rPr lang="en-IN"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914400" y="1676400"/>
            <a:ext cx="7772400" cy="4449763"/>
          </a:xfrm>
        </p:spPr>
        <p:txBody>
          <a:bodyPr>
            <a:normAutofit/>
          </a:bodyPr>
          <a:lstStyle/>
          <a:p>
            <a:r>
              <a:rPr lang="en-IN" dirty="0" smtClean="0"/>
              <a:t>An echo sounder </a:t>
            </a:r>
            <a:r>
              <a:rPr lang="en-IN" dirty="0"/>
              <a:t>consists of 4 basic  components. </a:t>
            </a:r>
            <a:endParaRPr lang="en-US" dirty="0"/>
          </a:p>
          <a:p>
            <a:pPr lvl="0"/>
            <a:r>
              <a:rPr lang="en-IN" dirty="0"/>
              <a:t>The Transmitter </a:t>
            </a:r>
            <a:endParaRPr lang="en-US" dirty="0"/>
          </a:p>
          <a:p>
            <a:pPr lvl="0"/>
            <a:r>
              <a:rPr lang="en-IN" dirty="0"/>
              <a:t>The Transducer </a:t>
            </a:r>
            <a:endParaRPr lang="en-US" dirty="0"/>
          </a:p>
          <a:p>
            <a:pPr lvl="0"/>
            <a:r>
              <a:rPr lang="en-IN" dirty="0"/>
              <a:t>The Receiver </a:t>
            </a:r>
            <a:endParaRPr lang="en-US" dirty="0"/>
          </a:p>
          <a:p>
            <a:pPr lvl="0"/>
            <a:r>
              <a:rPr lang="en-IN" dirty="0"/>
              <a:t>The Recorder </a:t>
            </a:r>
            <a:endParaRPr lang="en-US" dirty="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838200"/>
            <a:ext cx="7010400" cy="5287963"/>
          </a:xfrm>
        </p:spPr>
        <p:txBody>
          <a:bodyPr>
            <a:normAutofit/>
          </a:bodyPr>
          <a:lstStyle/>
          <a:p>
            <a:pPr>
              <a:buNone/>
            </a:pPr>
            <a:r>
              <a:rPr lang="en-IN" b="1" dirty="0" smtClean="0"/>
              <a:t>Block diagram of echo sounder </a:t>
            </a:r>
            <a:endParaRPr lang="en-US" dirty="0" smtClean="0"/>
          </a:p>
          <a:p>
            <a:pPr algn="ctr">
              <a:buNone/>
            </a:pPr>
            <a:r>
              <a:rPr lang="en-IN" dirty="0" smtClean="0"/>
              <a:t>Transmitter ← Recorder ⇄ Receiver</a:t>
            </a:r>
            <a:endParaRPr lang="en-US" dirty="0" smtClean="0"/>
          </a:p>
          <a:p>
            <a:pPr algn="ctr">
              <a:buNone/>
            </a:pPr>
            <a:r>
              <a:rPr lang="en-IN" dirty="0" smtClean="0"/>
              <a:t>↖                      ↗</a:t>
            </a:r>
            <a:endParaRPr lang="en-US" dirty="0" smtClean="0"/>
          </a:p>
          <a:p>
            <a:pPr algn="ctr">
              <a:buNone/>
            </a:pPr>
            <a:r>
              <a:rPr lang="en-IN" dirty="0" smtClean="0"/>
              <a:t>Transducer</a:t>
            </a:r>
            <a:endParaRPr lang="en-US" dirty="0" smtClean="0"/>
          </a:p>
          <a:p>
            <a:pPr algn="ctr">
              <a:buNone/>
            </a:pPr>
            <a:r>
              <a:rPr lang="en-IN" dirty="0" smtClean="0"/>
              <a:t>↓</a:t>
            </a:r>
            <a:endParaRPr lang="en-US" dirty="0" smtClean="0"/>
          </a:p>
          <a:p>
            <a:pPr algn="ctr">
              <a:buNone/>
            </a:pPr>
            <a:r>
              <a:rPr lang="en-IN" dirty="0" smtClean="0"/>
              <a:t>Sound pulse</a:t>
            </a:r>
            <a:endParaRPr lang="en-US" dirty="0" smtClean="0"/>
          </a:p>
          <a:p>
            <a:pPr algn="ctr">
              <a:buNone/>
            </a:pPr>
            <a:r>
              <a:rPr lang="en-IN" dirty="0" smtClean="0"/>
              <a:t>↑</a:t>
            </a:r>
            <a:endParaRPr lang="en-US" dirty="0" smtClean="0"/>
          </a:p>
          <a:p>
            <a:pPr algn="ctr">
              <a:buNone/>
            </a:pPr>
            <a:r>
              <a:rPr lang="en-IN" dirty="0" smtClean="0"/>
              <a:t>Echo</a:t>
            </a:r>
            <a:endParaRPr lang="en-US" dirty="0" smtClean="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IN" b="1" dirty="0"/>
              <a:t>Transmitter </a:t>
            </a:r>
            <a:r>
              <a:rPr lang="en-US" dirty="0"/>
              <a:t/>
            </a:r>
            <a:br>
              <a:rPr lang="en-US" dirty="0"/>
            </a:br>
            <a:endParaRPr lang="en-US" dirty="0"/>
          </a:p>
        </p:txBody>
      </p:sp>
      <p:sp>
        <p:nvSpPr>
          <p:cNvPr id="3" name="Content Placeholder 2"/>
          <p:cNvSpPr>
            <a:spLocks noGrp="1"/>
          </p:cNvSpPr>
          <p:nvPr>
            <p:ph idx="1"/>
          </p:nvPr>
        </p:nvSpPr>
        <p:spPr>
          <a:xfrm>
            <a:off x="1295400" y="1828800"/>
            <a:ext cx="7391400" cy="4297363"/>
          </a:xfrm>
        </p:spPr>
        <p:txBody>
          <a:bodyPr/>
          <a:lstStyle/>
          <a:p>
            <a:pPr algn="just"/>
            <a:r>
              <a:rPr lang="en-IN" dirty="0"/>
              <a:t>The function of the transmitter is to produce energy in the form of pulses of electrical oscillations. </a:t>
            </a:r>
            <a:endParaRPr lang="en-IN" dirty="0" smtClean="0"/>
          </a:p>
          <a:p>
            <a:pPr algn="just"/>
            <a:r>
              <a:rPr lang="en-IN" dirty="0" smtClean="0"/>
              <a:t>The </a:t>
            </a:r>
            <a:r>
              <a:rPr lang="en-IN" dirty="0"/>
              <a:t>pulses  of electrical energy  are generated at a specified  frequency. (Frequencies for fisheries applications might be 38KHz,120KHz or 400KHz</a:t>
            </a:r>
            <a:r>
              <a:rPr lang="en-IN" dirty="0" smtClean="0"/>
              <a:t>).</a:t>
            </a:r>
          </a:p>
          <a:p>
            <a:pPr algn="just"/>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Transducer </a:t>
            </a:r>
            <a:r>
              <a:rPr lang="en-US" dirty="0"/>
              <a:t/>
            </a:r>
            <a:br>
              <a:rPr lang="en-US" dirty="0"/>
            </a:br>
            <a:endParaRPr lang="en-US" dirty="0"/>
          </a:p>
        </p:txBody>
      </p:sp>
      <p:sp>
        <p:nvSpPr>
          <p:cNvPr id="3" name="Content Placeholder 2"/>
          <p:cNvSpPr>
            <a:spLocks noGrp="1"/>
          </p:cNvSpPr>
          <p:nvPr>
            <p:ph idx="1"/>
          </p:nvPr>
        </p:nvSpPr>
        <p:spPr>
          <a:xfrm>
            <a:off x="1371600" y="1295400"/>
            <a:ext cx="7315200" cy="4830763"/>
          </a:xfrm>
        </p:spPr>
        <p:txBody>
          <a:bodyPr>
            <a:normAutofit fontScale="92500" lnSpcReduction="10000"/>
          </a:bodyPr>
          <a:lstStyle/>
          <a:p>
            <a:pPr algn="just"/>
            <a:r>
              <a:rPr lang="en-US" dirty="0" smtClean="0"/>
              <a:t>Is fixed </a:t>
            </a:r>
            <a:r>
              <a:rPr lang="en-US" dirty="0"/>
              <a:t>in the hull region, below the waterline of the vessel. </a:t>
            </a:r>
            <a:endParaRPr lang="en-US" dirty="0" smtClean="0"/>
          </a:p>
          <a:p>
            <a:pPr algn="just"/>
            <a:r>
              <a:rPr lang="en-US" dirty="0" smtClean="0"/>
              <a:t>The </a:t>
            </a:r>
            <a:r>
              <a:rPr lang="en-US" dirty="0"/>
              <a:t>main function of the transducer is to convert electrical energy into sound energy when sound is to be sent and conversely, to convert the sound energy into electrical energy when echoes are received</a:t>
            </a:r>
            <a:r>
              <a:rPr lang="en-US" dirty="0" smtClean="0"/>
              <a:t>.</a:t>
            </a:r>
          </a:p>
          <a:p>
            <a:pPr algn="just"/>
            <a:r>
              <a:rPr lang="en-US" dirty="0" smtClean="0"/>
              <a:t>The </a:t>
            </a:r>
            <a:r>
              <a:rPr lang="en-US" dirty="0"/>
              <a:t>transducer is also responsible for concentrating the sound pulse in a directional beam, similar to the beam of light produced by search light.</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Receivers </a:t>
            </a:r>
            <a:r>
              <a:rPr lang="en-US" dirty="0"/>
              <a:t/>
            </a:r>
            <a:br>
              <a:rPr lang="en-US" dirty="0"/>
            </a:br>
            <a:endParaRPr lang="en-US" dirty="0"/>
          </a:p>
        </p:txBody>
      </p:sp>
      <p:sp>
        <p:nvSpPr>
          <p:cNvPr id="3" name="Content Placeholder 2"/>
          <p:cNvSpPr>
            <a:spLocks noGrp="1"/>
          </p:cNvSpPr>
          <p:nvPr>
            <p:ph idx="1"/>
          </p:nvPr>
        </p:nvSpPr>
        <p:spPr>
          <a:xfrm>
            <a:off x="1447800" y="1676400"/>
            <a:ext cx="7239000" cy="4449763"/>
          </a:xfrm>
        </p:spPr>
        <p:txBody>
          <a:bodyPr>
            <a:normAutofit fontScale="70000" lnSpcReduction="20000"/>
          </a:bodyPr>
          <a:lstStyle/>
          <a:p>
            <a:r>
              <a:rPr lang="en-US" dirty="0" smtClean="0"/>
              <a:t>To amplify </a:t>
            </a:r>
            <a:r>
              <a:rPr lang="en-US" dirty="0"/>
              <a:t>the weak electrical oscillations produced in the transducer by the echo so that they can be recorded or </a:t>
            </a:r>
            <a:r>
              <a:rPr lang="en-US" dirty="0" smtClean="0"/>
              <a:t>displayed.</a:t>
            </a:r>
          </a:p>
          <a:p>
            <a:pPr algn="just"/>
            <a:r>
              <a:rPr lang="en-US" dirty="0" smtClean="0"/>
              <a:t>The automatic </a:t>
            </a:r>
            <a:r>
              <a:rPr lang="en-US" dirty="0"/>
              <a:t>sensitivity control is adjusted to cover the complete operational depth range of the echo sounder and to compensate for dispersion and absorption of sound within this range. The strength of a returning echo is thus independent of the depth from which it comes and dependent </a:t>
            </a:r>
            <a:r>
              <a:rPr lang="en-US" dirty="0" smtClean="0"/>
              <a:t>only </a:t>
            </a:r>
            <a:r>
              <a:rPr lang="en-US" dirty="0"/>
              <a:t>on the echo target strength of the reflecting objects, such as fish or sea bottom. This type of depth adjusted automatic amplification is known as </a:t>
            </a:r>
            <a:r>
              <a:rPr lang="en-US" b="1" dirty="0"/>
              <a:t>Time Varied Gain (TVG)</a:t>
            </a:r>
            <a:r>
              <a:rPr lang="en-US" dirty="0"/>
              <a:t> .The level of amplification automatically adjusted with the depth from which the echo is coming to the transducer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Recorders</a:t>
            </a:r>
            <a:endParaRPr lang="en-US" dirty="0"/>
          </a:p>
        </p:txBody>
      </p:sp>
      <p:sp>
        <p:nvSpPr>
          <p:cNvPr id="3" name="Content Placeholder 2"/>
          <p:cNvSpPr>
            <a:spLocks noGrp="1"/>
          </p:cNvSpPr>
          <p:nvPr>
            <p:ph idx="1"/>
          </p:nvPr>
        </p:nvSpPr>
        <p:spPr>
          <a:xfrm>
            <a:off x="1066800" y="1676400"/>
            <a:ext cx="7620000" cy="4449763"/>
          </a:xfrm>
        </p:spPr>
        <p:txBody>
          <a:bodyPr>
            <a:normAutofit fontScale="92500" lnSpcReduction="20000"/>
          </a:bodyPr>
          <a:lstStyle/>
          <a:p>
            <a:r>
              <a:rPr lang="en-US" dirty="0"/>
              <a:t>The recorders are responsible for displaying and recording of the </a:t>
            </a:r>
            <a:r>
              <a:rPr lang="en-US" dirty="0" err="1"/>
              <a:t>echos</a:t>
            </a:r>
            <a:r>
              <a:rPr lang="en-US" dirty="0"/>
              <a:t> in different forms like paper recorder, a flash-light display, an audible signal or an oscilloscope (Cathode Ray Tube ( CRT)) . </a:t>
            </a:r>
            <a:endParaRPr lang="en-US" dirty="0" smtClean="0"/>
          </a:p>
          <a:p>
            <a:r>
              <a:rPr lang="en-US" dirty="0" smtClean="0"/>
              <a:t>Modern </a:t>
            </a:r>
            <a:r>
              <a:rPr lang="en-US" dirty="0" err="1"/>
              <a:t>echosounders</a:t>
            </a:r>
            <a:r>
              <a:rPr lang="en-US" dirty="0"/>
              <a:t> often use a </a:t>
            </a:r>
            <a:r>
              <a:rPr lang="en-US" dirty="0" err="1"/>
              <a:t>colour</a:t>
            </a:r>
            <a:r>
              <a:rPr lang="en-US" dirty="0"/>
              <a:t> monitors to show the echoes. In recent years , most advanced, light weight displays such as LCD and LED are used in </a:t>
            </a:r>
            <a:r>
              <a:rPr lang="en-US" dirty="0" smtClean="0"/>
              <a:t>echo sounders.</a:t>
            </a:r>
          </a:p>
          <a:p>
            <a:r>
              <a:rPr lang="en-US" dirty="0" err="1" smtClean="0"/>
              <a:t>Colour</a:t>
            </a:r>
            <a:r>
              <a:rPr lang="en-US" dirty="0" smtClean="0"/>
              <a:t> display </a:t>
            </a:r>
            <a:r>
              <a:rPr lang="en-US" dirty="0"/>
              <a:t>will clearly differentiate the echoes with varying strengths</a:t>
            </a:r>
            <a:endParaRPr lang="en-US" dirty="0" smtClean="0"/>
          </a:p>
          <a:p>
            <a:endParaRPr lang="en-US" dirty="0" smtClean="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Introduction</a:t>
            </a:r>
            <a:r>
              <a:rPr lang="en-US" dirty="0" smtClean="0"/>
              <a:t/>
            </a:r>
            <a:br>
              <a:rPr lang="en-US" dirty="0" smtClean="0"/>
            </a:br>
            <a:endParaRPr lang="en-US" dirty="0"/>
          </a:p>
        </p:txBody>
      </p:sp>
      <p:sp>
        <p:nvSpPr>
          <p:cNvPr id="3" name="Content Placeholder 2"/>
          <p:cNvSpPr>
            <a:spLocks noGrp="1"/>
          </p:cNvSpPr>
          <p:nvPr>
            <p:ph idx="1"/>
          </p:nvPr>
        </p:nvSpPr>
        <p:spPr>
          <a:xfrm>
            <a:off x="762000" y="1143000"/>
            <a:ext cx="7924800" cy="5867400"/>
          </a:xfrm>
        </p:spPr>
        <p:txBody>
          <a:bodyPr>
            <a:normAutofit fontScale="70000" lnSpcReduction="20000"/>
          </a:bodyPr>
          <a:lstStyle/>
          <a:p>
            <a:pPr algn="just"/>
            <a:r>
              <a:rPr lang="en-US" dirty="0" smtClean="0"/>
              <a:t>Depth </a:t>
            </a:r>
            <a:r>
              <a:rPr lang="en-US" dirty="0"/>
              <a:t>measurement could be done by two ways one is mechanical another one is electronic</a:t>
            </a:r>
            <a:r>
              <a:rPr lang="en-US" dirty="0" smtClean="0"/>
              <a:t>.</a:t>
            </a:r>
          </a:p>
          <a:p>
            <a:pPr algn="just"/>
            <a:r>
              <a:rPr lang="en-US" dirty="0"/>
              <a:t>The </a:t>
            </a:r>
            <a:r>
              <a:rPr lang="en-US" dirty="0" smtClean="0"/>
              <a:t>Lead Line is </a:t>
            </a:r>
            <a:r>
              <a:rPr lang="en-US" dirty="0"/>
              <a:t>the oldest navigational instrument and was used by the ancient Egyptians. Lead lines are used in shallow waters even today by traditional fishermen in different parts of the world. </a:t>
            </a:r>
            <a:endParaRPr lang="en-US" dirty="0" smtClean="0"/>
          </a:p>
          <a:p>
            <a:pPr algn="just"/>
            <a:r>
              <a:rPr lang="en-US" dirty="0"/>
              <a:t>The lead line is also called as hand lead line, is the oldest and most reliable depth-finding device for shallow waters. </a:t>
            </a:r>
            <a:endParaRPr lang="en-US" dirty="0" smtClean="0"/>
          </a:p>
          <a:p>
            <a:pPr algn="just"/>
            <a:r>
              <a:rPr lang="en-US" dirty="0" smtClean="0"/>
              <a:t>Lead </a:t>
            </a:r>
            <a:r>
              <a:rPr lang="en-US" dirty="0"/>
              <a:t>line is for taking soundings (which means measuring the depth of water) up to 20 fathoms ( 120 feet) </a:t>
            </a:r>
            <a:r>
              <a:rPr lang="en-US" dirty="0" smtClean="0"/>
              <a:t>.</a:t>
            </a:r>
          </a:p>
          <a:p>
            <a:pPr algn="just"/>
            <a:r>
              <a:rPr lang="en-US" dirty="0" smtClean="0"/>
              <a:t> </a:t>
            </a:r>
            <a:r>
              <a:rPr lang="en-US" dirty="0"/>
              <a:t>But the deep sea lead line is used to measure depth up to 100 fathoms or more. </a:t>
            </a:r>
            <a:endParaRPr lang="en-US" dirty="0" smtClean="0"/>
          </a:p>
          <a:p>
            <a:pPr algn="just"/>
            <a:r>
              <a:rPr lang="en-US" dirty="0" smtClean="0"/>
              <a:t>The </a:t>
            </a:r>
            <a:r>
              <a:rPr lang="en-US" dirty="0"/>
              <a:t>principle of lead line is very simple. </a:t>
            </a:r>
            <a:endParaRPr lang="en-US" dirty="0" smtClean="0"/>
          </a:p>
          <a:p>
            <a:pPr algn="just"/>
            <a:r>
              <a:rPr lang="en-US" dirty="0" smtClean="0"/>
              <a:t>A </a:t>
            </a:r>
            <a:r>
              <a:rPr lang="en-US" dirty="0"/>
              <a:t>weight (generally lead) is lowered to the sea bed by a graduated line. </a:t>
            </a:r>
            <a:endParaRPr lang="en-US" dirty="0" smtClean="0"/>
          </a:p>
          <a:p>
            <a:pPr algn="just"/>
            <a:r>
              <a:rPr lang="en-US" dirty="0" smtClean="0"/>
              <a:t>The </a:t>
            </a:r>
            <a:r>
              <a:rPr lang="en-US" dirty="0"/>
              <a:t>length of rope immersed gives the depth measurement of water. </a:t>
            </a:r>
          </a:p>
          <a:p>
            <a:pPr algn="just"/>
            <a:endParaRPr lang="en-US" dirty="0"/>
          </a:p>
          <a:p>
            <a:pPr algn="just"/>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Paper recorder </a:t>
            </a:r>
            <a:r>
              <a:rPr lang="en-US" dirty="0" smtClean="0"/>
              <a:t/>
            </a:r>
            <a:br>
              <a:rPr lang="en-US" dirty="0" smtClean="0"/>
            </a:br>
            <a:endParaRPr lang="en-US" dirty="0"/>
          </a:p>
        </p:txBody>
      </p:sp>
      <p:sp>
        <p:nvSpPr>
          <p:cNvPr id="3" name="Content Placeholder 2"/>
          <p:cNvSpPr>
            <a:spLocks noGrp="1"/>
          </p:cNvSpPr>
          <p:nvPr>
            <p:ph idx="1"/>
          </p:nvPr>
        </p:nvSpPr>
        <p:spPr>
          <a:xfrm>
            <a:off x="990600" y="1828800"/>
            <a:ext cx="7696200" cy="4297363"/>
          </a:xfrm>
        </p:spPr>
        <p:txBody>
          <a:bodyPr>
            <a:normAutofit fontScale="92500" lnSpcReduction="10000"/>
          </a:bodyPr>
          <a:lstStyle/>
          <a:p>
            <a:r>
              <a:rPr lang="en-US" dirty="0" smtClean="0"/>
              <a:t>Though </a:t>
            </a:r>
            <a:r>
              <a:rPr lang="en-US" dirty="0"/>
              <a:t>paper recording is very old technique, it is reliable and recordings could be saved for future reference. </a:t>
            </a:r>
            <a:endParaRPr lang="en-US" dirty="0" smtClean="0"/>
          </a:p>
          <a:p>
            <a:pPr lvl="1"/>
            <a:r>
              <a:rPr lang="en-US" dirty="0" smtClean="0"/>
              <a:t>Such </a:t>
            </a:r>
            <a:r>
              <a:rPr lang="en-US" dirty="0"/>
              <a:t>recordings will be much useful in fish biomass estimation studies. </a:t>
            </a:r>
            <a:endParaRPr lang="en-US" dirty="0" smtClean="0"/>
          </a:p>
          <a:p>
            <a:pPr lvl="1"/>
            <a:r>
              <a:rPr lang="en-US" dirty="0" smtClean="0"/>
              <a:t>Paper </a:t>
            </a:r>
            <a:r>
              <a:rPr lang="en-US" dirty="0"/>
              <a:t>used for echo recording could be of two types , wet paper and dry paper</a:t>
            </a:r>
            <a:r>
              <a:rPr lang="en-US" dirty="0" smtClean="0"/>
              <a:t>.</a:t>
            </a:r>
          </a:p>
          <a:p>
            <a:r>
              <a:rPr lang="en-US" dirty="0"/>
              <a:t>The visual record of the reflected echoes of sound transmitted by an echo sounder is known as </a:t>
            </a:r>
            <a:r>
              <a:rPr lang="en-US" b="1" dirty="0"/>
              <a:t>Echo gram.</a:t>
            </a:r>
            <a:r>
              <a:rPr lang="en-US" dirty="0"/>
              <a:t>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Oscilloscope (CRT) </a:t>
            </a:r>
            <a:r>
              <a:rPr lang="en-US" dirty="0" smtClean="0"/>
              <a:t/>
            </a:r>
            <a:br>
              <a:rPr lang="en-US" dirty="0" smtClean="0"/>
            </a:br>
            <a:endParaRPr lang="en-US" dirty="0"/>
          </a:p>
        </p:txBody>
      </p:sp>
      <p:sp>
        <p:nvSpPr>
          <p:cNvPr id="3" name="Content Placeholder 2"/>
          <p:cNvSpPr>
            <a:spLocks noGrp="1"/>
          </p:cNvSpPr>
          <p:nvPr>
            <p:ph idx="1"/>
          </p:nvPr>
        </p:nvSpPr>
        <p:spPr>
          <a:xfrm>
            <a:off x="1295400" y="1752600"/>
            <a:ext cx="7391400" cy="4373563"/>
          </a:xfrm>
        </p:spPr>
        <p:txBody>
          <a:bodyPr>
            <a:normAutofit fontScale="85000" lnSpcReduction="20000"/>
          </a:bodyPr>
          <a:lstStyle/>
          <a:p>
            <a:pPr algn="just"/>
            <a:r>
              <a:rPr lang="en-US" dirty="0" smtClean="0"/>
              <a:t>The </a:t>
            </a:r>
            <a:r>
              <a:rPr lang="en-US" dirty="0"/>
              <a:t>depth range to be studied and the scale of display can easily be varied in an oscilloscope. </a:t>
            </a:r>
            <a:endParaRPr lang="en-US" dirty="0" smtClean="0"/>
          </a:p>
          <a:p>
            <a:pPr lvl="1" algn="just"/>
            <a:r>
              <a:rPr lang="en-US" dirty="0" smtClean="0"/>
              <a:t>The </a:t>
            </a:r>
            <a:r>
              <a:rPr lang="en-US" dirty="0"/>
              <a:t>CRT display is therefore the best for the detailed study and identification of echoes, and also useful to distinguish the bottom dwelling fish echoes close from the echoes of bottom. </a:t>
            </a:r>
            <a:endParaRPr lang="en-US" dirty="0" smtClean="0"/>
          </a:p>
          <a:p>
            <a:pPr lvl="1" algn="just"/>
            <a:r>
              <a:rPr lang="en-US" dirty="0" smtClean="0"/>
              <a:t>This </a:t>
            </a:r>
            <a:r>
              <a:rPr lang="en-US" dirty="0"/>
              <a:t>could be achieved by applying a special effect called </a:t>
            </a:r>
            <a:r>
              <a:rPr lang="en-US" b="1" dirty="0"/>
              <a:t>White line Technique.</a:t>
            </a:r>
            <a:r>
              <a:rPr lang="en-US" dirty="0"/>
              <a:t> The White line technique is a special signal treatment in the receiver whereby echoes above a certain strength either completely block the receiver ( displayed as white line in the screen) or are presented as a faint grey recording (grey line).</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b="1" dirty="0" smtClean="0"/>
              <a:t>Installation and maintenance of </a:t>
            </a:r>
            <a:r>
              <a:rPr lang="en-US" b="1" dirty="0" err="1" smtClean="0"/>
              <a:t>echosounders</a:t>
            </a:r>
            <a:endParaRPr lang="en-US" dirty="0"/>
          </a:p>
        </p:txBody>
      </p:sp>
      <p:sp>
        <p:nvSpPr>
          <p:cNvPr id="3" name="Content Placeholder 2"/>
          <p:cNvSpPr>
            <a:spLocks noGrp="1"/>
          </p:cNvSpPr>
          <p:nvPr>
            <p:ph idx="1"/>
          </p:nvPr>
        </p:nvSpPr>
        <p:spPr>
          <a:xfrm>
            <a:off x="990600" y="1295400"/>
            <a:ext cx="8001000" cy="5715000"/>
          </a:xfrm>
        </p:spPr>
        <p:txBody>
          <a:bodyPr>
            <a:normAutofit fontScale="77500" lnSpcReduction="20000"/>
          </a:bodyPr>
          <a:lstStyle/>
          <a:p>
            <a:r>
              <a:rPr lang="en-US" dirty="0" smtClean="0"/>
              <a:t>Positioning and installation of the transducer are often decisive in ensuring proper performance.</a:t>
            </a:r>
          </a:p>
          <a:p>
            <a:r>
              <a:rPr lang="en-US" b="1" dirty="0" smtClean="0"/>
              <a:t>Maintenance </a:t>
            </a:r>
            <a:r>
              <a:rPr lang="en-US" b="1" dirty="0"/>
              <a:t>of </a:t>
            </a:r>
            <a:r>
              <a:rPr lang="en-US" b="1" dirty="0" err="1"/>
              <a:t>tranducer</a:t>
            </a:r>
            <a:r>
              <a:rPr lang="en-US" b="1" dirty="0"/>
              <a:t> of </a:t>
            </a:r>
            <a:r>
              <a:rPr lang="en-US" b="1" dirty="0" err="1"/>
              <a:t>echosounder</a:t>
            </a:r>
            <a:r>
              <a:rPr lang="en-US" b="1" dirty="0"/>
              <a:t> </a:t>
            </a:r>
            <a:endParaRPr lang="en-US" dirty="0"/>
          </a:p>
          <a:p>
            <a:pPr lvl="1">
              <a:buNone/>
            </a:pPr>
            <a:r>
              <a:rPr lang="en-US" dirty="0"/>
              <a:t>- Transmitter and receiver do not require routine maintenance </a:t>
            </a:r>
          </a:p>
          <a:p>
            <a:pPr lvl="1">
              <a:buNone/>
            </a:pPr>
            <a:r>
              <a:rPr lang="en-US" dirty="0"/>
              <a:t>- Transducer should be inspected and its surface to be cleaned whenever possible </a:t>
            </a:r>
          </a:p>
          <a:p>
            <a:pPr lvl="1">
              <a:buNone/>
            </a:pPr>
            <a:r>
              <a:rPr lang="en-US" dirty="0"/>
              <a:t>- Transducer face must be kept free from growth of seaweed or fouler in order to function properly. </a:t>
            </a:r>
          </a:p>
          <a:p>
            <a:pPr lvl="1">
              <a:buNone/>
            </a:pPr>
            <a:r>
              <a:rPr lang="en-US" dirty="0"/>
              <a:t>- Scratching of surface with hard sharp instrument will damage the soft parts, so use only wood pieces for cleaning the surface of transducer. </a:t>
            </a:r>
          </a:p>
          <a:p>
            <a:pPr lvl="1">
              <a:buNone/>
            </a:pPr>
            <a:r>
              <a:rPr lang="en-US" dirty="0"/>
              <a:t>- Do not paint the transducers face </a:t>
            </a:r>
          </a:p>
          <a:p>
            <a:r>
              <a:rPr lang="en-US" dirty="0"/>
              <a:t>Fish detection at depths greater than 500m requires high transmission power, a narrow beam and medium or low frequency. This will be the costlier and sophisticated instrument.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Points to be remembered while operating </a:t>
            </a:r>
            <a:r>
              <a:rPr lang="en-US" b="1" dirty="0" err="1" smtClean="0"/>
              <a:t>echosounders</a:t>
            </a:r>
            <a:endParaRPr lang="en-US" dirty="0"/>
          </a:p>
        </p:txBody>
      </p:sp>
      <p:sp>
        <p:nvSpPr>
          <p:cNvPr id="3" name="Content Placeholder 2"/>
          <p:cNvSpPr>
            <a:spLocks noGrp="1"/>
          </p:cNvSpPr>
          <p:nvPr>
            <p:ph idx="1"/>
          </p:nvPr>
        </p:nvSpPr>
        <p:spPr>
          <a:xfrm>
            <a:off x="1143000" y="1676400"/>
            <a:ext cx="7543800" cy="4449763"/>
          </a:xfrm>
        </p:spPr>
        <p:txBody>
          <a:bodyPr>
            <a:normAutofit lnSpcReduction="10000"/>
          </a:bodyPr>
          <a:lstStyle/>
          <a:p>
            <a:pPr lvl="0"/>
            <a:r>
              <a:rPr lang="en-US" dirty="0" smtClean="0"/>
              <a:t>Select high operating frequency of the sounder in shallow waters and low frequency in deeper waters </a:t>
            </a:r>
          </a:p>
          <a:p>
            <a:pPr lvl="0"/>
            <a:r>
              <a:rPr lang="en-US" dirty="0" smtClean="0"/>
              <a:t>Short pulse length would give better vertical resolution of the echoes </a:t>
            </a:r>
          </a:p>
          <a:p>
            <a:pPr lvl="0"/>
            <a:r>
              <a:rPr lang="en-US" dirty="0" smtClean="0"/>
              <a:t>For greater depth select long pulse length and narrow band width </a:t>
            </a:r>
          </a:p>
          <a:p>
            <a:pPr lvl="0"/>
            <a:r>
              <a:rPr lang="en-US" dirty="0" smtClean="0"/>
              <a:t>For shallow waters short pulse length and wide beam width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Construction of lead line </a:t>
            </a:r>
            <a:r>
              <a:rPr lang="en-US" dirty="0"/>
              <a:t/>
            </a:r>
            <a:br>
              <a:rPr lang="en-US" dirty="0"/>
            </a:br>
            <a:r>
              <a:rPr lang="en-US" b="1" dirty="0"/>
              <a:t>Hand lead line </a:t>
            </a:r>
            <a:r>
              <a:rPr lang="en-US" dirty="0"/>
              <a:t/>
            </a:r>
            <a:br>
              <a:rPr lang="en-US" dirty="0"/>
            </a:br>
            <a:endParaRPr lang="en-US" dirty="0"/>
          </a:p>
        </p:txBody>
      </p:sp>
      <p:sp>
        <p:nvSpPr>
          <p:cNvPr id="3" name="Content Placeholder 2"/>
          <p:cNvSpPr>
            <a:spLocks noGrp="1"/>
          </p:cNvSpPr>
          <p:nvPr>
            <p:ph idx="1"/>
          </p:nvPr>
        </p:nvSpPr>
        <p:spPr>
          <a:xfrm>
            <a:off x="1066800" y="1524000"/>
            <a:ext cx="7620000" cy="4602163"/>
          </a:xfrm>
        </p:spPr>
        <p:txBody>
          <a:bodyPr>
            <a:normAutofit fontScale="92500" lnSpcReduction="10000"/>
          </a:bodyPr>
          <a:lstStyle/>
          <a:p>
            <a:r>
              <a:rPr lang="en-US" dirty="0" smtClean="0"/>
              <a:t>Tapered bar </a:t>
            </a:r>
            <a:r>
              <a:rPr lang="en-US" dirty="0"/>
              <a:t>of lead weighing from 7 to 20 </a:t>
            </a:r>
            <a:r>
              <a:rPr lang="en-US" dirty="0" smtClean="0"/>
              <a:t>pounds </a:t>
            </a:r>
            <a:r>
              <a:rPr lang="en-US" dirty="0"/>
              <a:t>attached to a graduated </a:t>
            </a:r>
            <a:r>
              <a:rPr lang="en-US" dirty="0" smtClean="0"/>
              <a:t>rope.</a:t>
            </a:r>
          </a:p>
          <a:p>
            <a:r>
              <a:rPr lang="en-US" dirty="0" smtClean="0"/>
              <a:t>Long rope </a:t>
            </a:r>
            <a:r>
              <a:rPr lang="en-US" dirty="0"/>
              <a:t>is marked with strips of cloth and leather to indicate the various </a:t>
            </a:r>
            <a:r>
              <a:rPr lang="en-US" dirty="0" smtClean="0"/>
              <a:t>depths.</a:t>
            </a:r>
          </a:p>
          <a:p>
            <a:r>
              <a:rPr lang="en-US" dirty="0" smtClean="0"/>
              <a:t>Cavity in </a:t>
            </a:r>
            <a:r>
              <a:rPr lang="en-US" dirty="0"/>
              <a:t>the bottom of the tapered bar of lead is filled with a hard waxy </a:t>
            </a:r>
            <a:r>
              <a:rPr lang="en-US" dirty="0" smtClean="0"/>
              <a:t>substance </a:t>
            </a:r>
            <a:r>
              <a:rPr lang="en-US" dirty="0"/>
              <a:t>when the lead touches the </a:t>
            </a:r>
            <a:r>
              <a:rPr lang="en-US" dirty="0" smtClean="0"/>
              <a:t>sea-bed.</a:t>
            </a:r>
          </a:p>
          <a:p>
            <a:r>
              <a:rPr lang="en-US" dirty="0"/>
              <a:t>soil gets stick in the waxy material in the </a:t>
            </a:r>
            <a:r>
              <a:rPr lang="en-US" dirty="0" smtClean="0"/>
              <a:t>cavity and useful </a:t>
            </a:r>
            <a:r>
              <a:rPr lang="en-US" dirty="0"/>
              <a:t>to identify the nature of the sea-bottom. </a:t>
            </a:r>
          </a:p>
          <a:p>
            <a:endParaRPr lang="en-US" dirty="0" smtClean="0"/>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533400"/>
            <a:ext cx="7086600" cy="6172200"/>
          </a:xfrm>
        </p:spPr>
        <p:txBody>
          <a:bodyPr>
            <a:normAutofit fontScale="92500" lnSpcReduction="20000"/>
          </a:bodyPr>
          <a:lstStyle/>
          <a:p>
            <a:pPr algn="just"/>
            <a:r>
              <a:rPr lang="en-US" dirty="0" smtClean="0"/>
              <a:t>The cable-laid hemp rope or nylon rope is used with the length of 25 fathoms (150 feet) and 10 mm in diameter. One end of the rope is attached with lead weight by means of eye splice. </a:t>
            </a:r>
          </a:p>
          <a:p>
            <a:pPr algn="just"/>
            <a:r>
              <a:rPr lang="en-US" dirty="0" smtClean="0"/>
              <a:t>Before marking a new lead line, it should be stretched, and thereafter mark the line before it get dried. Mark the line every fathom, (1.83 meters) with any marking </a:t>
            </a:r>
            <a:r>
              <a:rPr lang="en-US" dirty="0" err="1" smtClean="0"/>
              <a:t>colour</a:t>
            </a:r>
            <a:r>
              <a:rPr lang="en-US" dirty="0" smtClean="0"/>
              <a:t> and number them 0, 1,2,3,4 etc. </a:t>
            </a:r>
          </a:p>
          <a:p>
            <a:pPr algn="just"/>
            <a:r>
              <a:rPr lang="en-US" dirty="0" smtClean="0"/>
              <a:t>Now place the end of the eye splice on the first marking ( zero) and mark the lead-line at 2,3,5,7,10,13,15,17,20 .Fathoms which correspond with the depths marked are called marks. </a:t>
            </a:r>
          </a:p>
          <a:p>
            <a:pPr algn="just"/>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838200"/>
            <a:ext cx="7239000" cy="5287963"/>
          </a:xfrm>
        </p:spPr>
        <p:txBody>
          <a:bodyPr>
            <a:normAutofit fontScale="92500" lnSpcReduction="10000"/>
          </a:bodyPr>
          <a:lstStyle/>
          <a:p>
            <a:pPr algn="just"/>
            <a:r>
              <a:rPr lang="en-US" dirty="0" smtClean="0"/>
              <a:t>There are no markings at 1, 4, 6,8,9,11,12,14,16,18 and 19 fathoms. These are called “Deeps”. There are altogether nine marks and eleven deeps. </a:t>
            </a:r>
          </a:p>
          <a:p>
            <a:pPr algn="just"/>
            <a:r>
              <a:rPr lang="en-US" dirty="0" smtClean="0"/>
              <a:t>Different types of materials are used for marking, such as leather, linen, bunting, serge and cord. elastic nature of the rope used for a lead line. </a:t>
            </a:r>
          </a:p>
          <a:p>
            <a:pPr algn="just"/>
            <a:r>
              <a:rPr lang="en-US" dirty="0" smtClean="0"/>
              <a:t>The cable-laid rope of cotton or manila has the maximum elasticity amongst all types of ropes. Hence a cable-laid rope is used for lead line.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1189038"/>
          </a:xfrm>
        </p:spPr>
        <p:txBody>
          <a:bodyPr>
            <a:normAutofit fontScale="90000"/>
          </a:bodyPr>
          <a:lstStyle/>
          <a:p>
            <a:r>
              <a:rPr lang="en-US" b="1" dirty="0"/>
              <a:t>Markings on Hand lead line and deep sea lead line </a:t>
            </a:r>
            <a:r>
              <a:rPr lang="en-US" dirty="0"/>
              <a:t/>
            </a:r>
            <a:br>
              <a:rPr lang="en-US" dirty="0"/>
            </a:br>
            <a:endParaRPr lang="en-US" b="1" dirty="0"/>
          </a:p>
        </p:txBody>
      </p:sp>
      <p:graphicFrame>
        <p:nvGraphicFramePr>
          <p:cNvPr id="4" name="Table 3"/>
          <p:cNvGraphicFramePr>
            <a:graphicFrameLocks noGrp="1"/>
          </p:cNvGraphicFramePr>
          <p:nvPr/>
        </p:nvGraphicFramePr>
        <p:xfrm>
          <a:off x="1066800" y="1219202"/>
          <a:ext cx="7239001" cy="5638798"/>
        </p:xfrm>
        <a:graphic>
          <a:graphicData uri="http://schemas.openxmlformats.org/drawingml/2006/table">
            <a:tbl>
              <a:tblPr/>
              <a:tblGrid>
                <a:gridCol w="2394358"/>
                <a:gridCol w="4844643"/>
              </a:tblGrid>
              <a:tr h="382760">
                <a:tc>
                  <a:txBody>
                    <a:bodyPr/>
                    <a:lstStyle/>
                    <a:p>
                      <a:pPr marL="0" marR="0" algn="ctr">
                        <a:lnSpc>
                          <a:spcPct val="115000"/>
                        </a:lnSpc>
                        <a:spcBef>
                          <a:spcPts val="0"/>
                        </a:spcBef>
                        <a:spcAft>
                          <a:spcPts val="0"/>
                        </a:spcAft>
                      </a:pPr>
                      <a:r>
                        <a:rPr lang="en-US" sz="1800" b="1" dirty="0">
                          <a:latin typeface="Times New Roman"/>
                          <a:ea typeface="Times New Roman"/>
                          <a:cs typeface="Latha"/>
                        </a:rPr>
                        <a:t>Depth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latin typeface="Times New Roman"/>
                          <a:ea typeface="Times New Roman"/>
                          <a:cs typeface="Latha"/>
                        </a:rPr>
                        <a:t>Markings </a:t>
                      </a:r>
                      <a:endParaRPr lang="en-US" sz="180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2 fathoms (3-66 m)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2 strips of leather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3 fathoms (5.49 m)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3 strips of leather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5 fathoms (9.14 m)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white rag (white bunting)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7 fathoms (12.80m)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red rag (red bunting)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10 fathoms (18.29m)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Leather strip with a hole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6146">
                <a:tc>
                  <a:txBody>
                    <a:bodyPr/>
                    <a:lstStyle/>
                    <a:p>
                      <a:pPr marL="0" marR="0" algn="l">
                        <a:lnSpc>
                          <a:spcPct val="115000"/>
                        </a:lnSpc>
                        <a:spcBef>
                          <a:spcPts val="0"/>
                        </a:spcBef>
                        <a:spcAft>
                          <a:spcPts val="0"/>
                        </a:spcAft>
                      </a:pPr>
                      <a:r>
                        <a:rPr lang="en-US" sz="1800" dirty="0">
                          <a:latin typeface="Times New Roman"/>
                          <a:ea typeface="Times New Roman"/>
                          <a:cs typeface="Latha"/>
                        </a:rPr>
                        <a:t>13 fathoms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Blue serge/ same as 3 fathoms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6146">
                <a:tc>
                  <a:txBody>
                    <a:bodyPr/>
                    <a:lstStyle/>
                    <a:p>
                      <a:pPr marL="0" marR="0" algn="l">
                        <a:lnSpc>
                          <a:spcPct val="115000"/>
                        </a:lnSpc>
                        <a:spcBef>
                          <a:spcPts val="0"/>
                        </a:spcBef>
                        <a:spcAft>
                          <a:spcPts val="0"/>
                        </a:spcAft>
                      </a:pPr>
                      <a:r>
                        <a:rPr lang="en-US" sz="1800" dirty="0">
                          <a:latin typeface="Times New Roman"/>
                          <a:ea typeface="Times New Roman"/>
                          <a:cs typeface="Latha"/>
                        </a:rPr>
                        <a:t>15 fathoms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White calico/same as 5 fathoms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6146">
                <a:tc>
                  <a:txBody>
                    <a:bodyPr/>
                    <a:lstStyle/>
                    <a:p>
                      <a:pPr marL="0" marR="0" algn="l">
                        <a:lnSpc>
                          <a:spcPct val="115000"/>
                        </a:lnSpc>
                        <a:spcBef>
                          <a:spcPts val="0"/>
                        </a:spcBef>
                        <a:spcAft>
                          <a:spcPts val="0"/>
                        </a:spcAft>
                      </a:pPr>
                      <a:r>
                        <a:rPr lang="en-US" sz="1800" dirty="0">
                          <a:latin typeface="Times New Roman"/>
                          <a:ea typeface="Times New Roman"/>
                          <a:cs typeface="Latha"/>
                        </a:rPr>
                        <a:t>17 fathoms (31.09)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Red bunting /same as 7 fathoms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20 fathoms (36.58)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A rope cord with 2 knots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25 fathoms (45.72)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A rope cord with 1 knots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30 fathoms (54.86)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A rope cord with 3 knots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35 fathoms (64.01)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A rope cord with 1 knots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760">
                <a:tc>
                  <a:txBody>
                    <a:bodyPr/>
                    <a:lstStyle/>
                    <a:p>
                      <a:pPr marL="0" marR="0" algn="l">
                        <a:lnSpc>
                          <a:spcPct val="115000"/>
                        </a:lnSpc>
                        <a:spcBef>
                          <a:spcPts val="0"/>
                        </a:spcBef>
                        <a:spcAft>
                          <a:spcPts val="0"/>
                        </a:spcAft>
                      </a:pPr>
                      <a:r>
                        <a:rPr lang="en-US" sz="1800" dirty="0">
                          <a:latin typeface="Times New Roman"/>
                          <a:ea typeface="Times New Roman"/>
                          <a:cs typeface="Latha"/>
                        </a:rPr>
                        <a:t>40 fathoms (73.15)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Times New Roman"/>
                          <a:ea typeface="Times New Roman"/>
                          <a:cs typeface="Latha"/>
                        </a:rPr>
                        <a:t>A rope cord with 4 knots </a:t>
                      </a:r>
                      <a:endParaRPr lang="en-US" sz="1800" dirty="0">
                        <a:latin typeface="Calibri"/>
                        <a:ea typeface="Calibri"/>
                        <a:cs typeface="Lath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Deep sea lead line </a:t>
            </a:r>
            <a:r>
              <a:rPr lang="en-US" dirty="0"/>
              <a:t/>
            </a:r>
            <a:br>
              <a:rPr lang="en-US" dirty="0"/>
            </a:br>
            <a:endParaRPr lang="en-US" dirty="0"/>
          </a:p>
        </p:txBody>
      </p:sp>
      <p:sp>
        <p:nvSpPr>
          <p:cNvPr id="3" name="Content Placeholder 2"/>
          <p:cNvSpPr>
            <a:spLocks noGrp="1"/>
          </p:cNvSpPr>
          <p:nvPr>
            <p:ph idx="1"/>
          </p:nvPr>
        </p:nvSpPr>
        <p:spPr>
          <a:xfrm>
            <a:off x="990600" y="1143000"/>
            <a:ext cx="7696200" cy="4983163"/>
          </a:xfrm>
        </p:spPr>
        <p:txBody>
          <a:bodyPr>
            <a:normAutofit fontScale="62500" lnSpcReduction="20000"/>
          </a:bodyPr>
          <a:lstStyle/>
          <a:p>
            <a:pPr algn="just"/>
            <a:r>
              <a:rPr lang="en-US" dirty="0" smtClean="0"/>
              <a:t>The </a:t>
            </a:r>
            <a:r>
              <a:rPr lang="en-US" dirty="0"/>
              <a:t>lead attached with </a:t>
            </a:r>
            <a:r>
              <a:rPr lang="en-US" dirty="0" smtClean="0"/>
              <a:t>deep sea </a:t>
            </a:r>
            <a:r>
              <a:rPr lang="en-US" dirty="0"/>
              <a:t>lead line is weighing from </a:t>
            </a:r>
            <a:r>
              <a:rPr lang="en-US" dirty="0" smtClean="0"/>
              <a:t>30 </a:t>
            </a:r>
            <a:r>
              <a:rPr lang="en-US" dirty="0"/>
              <a:t>to 50 </a:t>
            </a:r>
            <a:r>
              <a:rPr lang="en-US" dirty="0" smtClean="0"/>
              <a:t>pounds.</a:t>
            </a:r>
          </a:p>
          <a:p>
            <a:r>
              <a:rPr lang="en-US" b="1" dirty="0"/>
              <a:t>Operation of lead line </a:t>
            </a:r>
            <a:endParaRPr lang="en-US" dirty="0"/>
          </a:p>
          <a:p>
            <a:r>
              <a:rPr lang="en-US" dirty="0"/>
              <a:t>The leadsman takes his place at the bow of a boat. </a:t>
            </a:r>
          </a:p>
          <a:p>
            <a:r>
              <a:rPr lang="en-US" dirty="0"/>
              <a:t>Secure himself with “ breast band” (a wide strip of canvas used like a seat belt )to avoid from falling overboard. </a:t>
            </a:r>
          </a:p>
          <a:p>
            <a:r>
              <a:rPr lang="en-US" dirty="0"/>
              <a:t>The leadsman lean forward and swing his lead . Coil the spare line in your other hand, free for running </a:t>
            </a:r>
          </a:p>
          <a:p>
            <a:r>
              <a:rPr lang="en-US" dirty="0"/>
              <a:t>When you can swing the lead, and the force is great enough, </a:t>
            </a:r>
          </a:p>
          <a:p>
            <a:r>
              <a:rPr lang="en-US" dirty="0"/>
              <a:t>Then swing the lead in a complete circle and throw it as far forward as possible let go of the lead as it swings forward at a point about level with the deck .As the ship moves ahead, heave in the spare line rapidly. (This will facilitate the lead to resting on the bottom and the line tight, when the vessel is directly over the lead.)</a:t>
            </a:r>
          </a:p>
          <a:p>
            <a:r>
              <a:rPr lang="en-US" dirty="0"/>
              <a:t>The leadsman can feel that line has reached the bottom by the sudden slack felt in the line. </a:t>
            </a:r>
          </a:p>
          <a:p>
            <a:r>
              <a:rPr lang="en-US" dirty="0"/>
              <a:t>Pickup the slack quickly and as the ship moves ahead, the lead will come directly under you. </a:t>
            </a:r>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Echosounder</a:t>
            </a:r>
            <a:endParaRPr lang="en-US" dirty="0"/>
          </a:p>
        </p:txBody>
      </p:sp>
      <p:sp>
        <p:nvSpPr>
          <p:cNvPr id="3" name="Content Placeholder 2"/>
          <p:cNvSpPr>
            <a:spLocks noGrp="1"/>
          </p:cNvSpPr>
          <p:nvPr>
            <p:ph idx="1"/>
          </p:nvPr>
        </p:nvSpPr>
        <p:spPr>
          <a:xfrm>
            <a:off x="1371600" y="1676400"/>
            <a:ext cx="7315200" cy="4449763"/>
          </a:xfrm>
        </p:spPr>
        <p:txBody>
          <a:bodyPr>
            <a:normAutofit lnSpcReduction="10000"/>
          </a:bodyPr>
          <a:lstStyle/>
          <a:p>
            <a:r>
              <a:rPr lang="en-US" dirty="0" smtClean="0"/>
              <a:t>The </a:t>
            </a:r>
            <a:r>
              <a:rPr lang="en-US" dirty="0" err="1"/>
              <a:t>echosounding</a:t>
            </a:r>
            <a:r>
              <a:rPr lang="en-US" dirty="0"/>
              <a:t> principles were used to detect iceberg by the Canadian engineer R. A. Fessenden in 1914. </a:t>
            </a:r>
            <a:endParaRPr lang="en-US" dirty="0" smtClean="0"/>
          </a:p>
          <a:p>
            <a:pPr lvl="1"/>
            <a:r>
              <a:rPr lang="en-US" dirty="0" smtClean="0"/>
              <a:t>During </a:t>
            </a:r>
            <a:r>
              <a:rPr lang="en-US" dirty="0"/>
              <a:t>the World War II </a:t>
            </a:r>
            <a:r>
              <a:rPr lang="en-US" dirty="0" err="1"/>
              <a:t>echosounders</a:t>
            </a:r>
            <a:r>
              <a:rPr lang="en-US" dirty="0"/>
              <a:t> were played major role in detection of submarines. In </a:t>
            </a:r>
            <a:r>
              <a:rPr lang="en-US" dirty="0" smtClean="0"/>
              <a:t>1954.</a:t>
            </a:r>
          </a:p>
          <a:p>
            <a:r>
              <a:rPr lang="en-US" dirty="0"/>
              <a:t>Echo sounders, </a:t>
            </a:r>
            <a:r>
              <a:rPr lang="en-US" dirty="0" smtClean="0"/>
              <a:t>also </a:t>
            </a:r>
            <a:r>
              <a:rPr lang="en-US" dirty="0"/>
              <a:t>called </a:t>
            </a:r>
            <a:r>
              <a:rPr lang="en-US" dirty="0" smtClean="0"/>
              <a:t>fathometers and Depth finders </a:t>
            </a:r>
            <a:r>
              <a:rPr lang="en-US" dirty="0"/>
              <a:t>are used by vessels for navigational </a:t>
            </a:r>
            <a:r>
              <a:rPr lang="en-US" dirty="0" smtClean="0"/>
              <a:t>purposes.  </a:t>
            </a:r>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Development of Acoustic Methods in Fisheries </a:t>
            </a:r>
            <a:r>
              <a:rPr lang="en-US" dirty="0"/>
              <a:t/>
            </a:r>
            <a:br>
              <a:rPr lang="en-US" dirty="0"/>
            </a:br>
            <a:endParaRPr lang="en-US" dirty="0"/>
          </a:p>
        </p:txBody>
      </p:sp>
      <p:sp>
        <p:nvSpPr>
          <p:cNvPr id="3" name="Content Placeholder 2"/>
          <p:cNvSpPr>
            <a:spLocks noGrp="1"/>
          </p:cNvSpPr>
          <p:nvPr>
            <p:ph idx="1"/>
          </p:nvPr>
        </p:nvSpPr>
        <p:spPr>
          <a:xfrm>
            <a:off x="1524000" y="1676400"/>
            <a:ext cx="7162800" cy="4449763"/>
          </a:xfrm>
        </p:spPr>
        <p:txBody>
          <a:bodyPr>
            <a:normAutofit fontScale="77500" lnSpcReduction="20000"/>
          </a:bodyPr>
          <a:lstStyle/>
          <a:p>
            <a:r>
              <a:rPr lang="en-US" dirty="0"/>
              <a:t>The </a:t>
            </a:r>
            <a:r>
              <a:rPr lang="en-US" dirty="0" err="1"/>
              <a:t>echosounder</a:t>
            </a:r>
            <a:r>
              <a:rPr lang="en-US" dirty="0"/>
              <a:t> was used for measuring the depth of water and to find the fish beneath the vessel . </a:t>
            </a:r>
            <a:endParaRPr lang="en-US" dirty="0" smtClean="0"/>
          </a:p>
          <a:p>
            <a:r>
              <a:rPr lang="en-US" dirty="0" smtClean="0"/>
              <a:t>When </a:t>
            </a:r>
            <a:r>
              <a:rPr lang="en-US" dirty="0"/>
              <a:t>the </a:t>
            </a:r>
            <a:r>
              <a:rPr lang="en-US" dirty="0" err="1"/>
              <a:t>echosounder</a:t>
            </a:r>
            <a:r>
              <a:rPr lang="en-US" dirty="0"/>
              <a:t> used in fishing vessels then it is called as fish finder (also called a depth finder / sounder </a:t>
            </a:r>
            <a:r>
              <a:rPr lang="en-US" b="1" dirty="0"/>
              <a:t>/ </a:t>
            </a:r>
            <a:r>
              <a:rPr lang="en-US" dirty="0"/>
              <a:t>Fish finder / Depth recorded ). </a:t>
            </a:r>
            <a:endParaRPr lang="en-US" dirty="0" smtClean="0"/>
          </a:p>
          <a:p>
            <a:r>
              <a:rPr lang="en-US" dirty="0" smtClean="0"/>
              <a:t>In </a:t>
            </a:r>
            <a:r>
              <a:rPr lang="en-US" dirty="0"/>
              <a:t>fisheries the term </a:t>
            </a:r>
            <a:r>
              <a:rPr lang="en-US" dirty="0" err="1"/>
              <a:t>echosounding</a:t>
            </a:r>
            <a:r>
              <a:rPr lang="en-US" dirty="0"/>
              <a:t> (vertical sounding) is usually restricted to sound transmitted from a vessel and returned to it along a line straight down to the sea bed (or bottom). </a:t>
            </a:r>
            <a:endParaRPr lang="en-US" dirty="0" smtClean="0"/>
          </a:p>
          <a:p>
            <a:r>
              <a:rPr lang="en-US" dirty="0" smtClean="0"/>
              <a:t>The </a:t>
            </a:r>
            <a:r>
              <a:rPr lang="en-US" dirty="0"/>
              <a:t>equipment employing this technique is called an ECHOSOUNDER. </a:t>
            </a:r>
          </a:p>
          <a:p>
            <a:endParaRPr lang="en-US" dirty="0"/>
          </a:p>
        </p:txBody>
      </p:sp>
      <p:pic>
        <p:nvPicPr>
          <p:cNvPr id="4" name="Picture 3" descr="C:\Animation\course\Expert\navitemplate\navi4.jpg"/>
          <p:cNvPicPr>
            <a:picLocks noChangeAspect="1" noChangeArrowheads="1"/>
          </p:cNvPicPr>
          <p:nvPr/>
        </p:nvPicPr>
        <p:blipFill>
          <a:blip r:embed="rId2" cstate="print"/>
          <a:srcRect/>
          <a:stretch>
            <a:fillRect/>
          </a:stretch>
        </p:blipFill>
        <p:spPr bwMode="auto">
          <a:xfrm>
            <a:off x="0" y="0"/>
            <a:ext cx="1066800" cy="68770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2229</Words>
  <Application>Microsoft Office PowerPoint</Application>
  <PresentationFormat>On-screen Show (4:3)</PresentationFormat>
  <Paragraphs>134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Lead lines and Echo sounder </vt:lpstr>
      <vt:lpstr>Introduction </vt:lpstr>
      <vt:lpstr>Construction of lead line  Hand lead line  </vt:lpstr>
      <vt:lpstr>Slide 4</vt:lpstr>
      <vt:lpstr>Slide 5</vt:lpstr>
      <vt:lpstr>Markings on Hand lead line and deep sea lead line  </vt:lpstr>
      <vt:lpstr>Deep sea lead line  </vt:lpstr>
      <vt:lpstr>Echosounder</vt:lpstr>
      <vt:lpstr>Development of Acoustic Methods in Fisheries  </vt:lpstr>
      <vt:lpstr>Basic Principle of echosounder  </vt:lpstr>
      <vt:lpstr>Sound in water  </vt:lpstr>
      <vt:lpstr>Slide 12</vt:lpstr>
      <vt:lpstr>Slide 13</vt:lpstr>
      <vt:lpstr>Basic components of Echosounder  </vt:lpstr>
      <vt:lpstr>Slide 15</vt:lpstr>
      <vt:lpstr> Transmitter  </vt:lpstr>
      <vt:lpstr>Transducer  </vt:lpstr>
      <vt:lpstr>Receivers  </vt:lpstr>
      <vt:lpstr>Recorders</vt:lpstr>
      <vt:lpstr>Paper recorder  </vt:lpstr>
      <vt:lpstr>Oscilloscope (CRT)  </vt:lpstr>
      <vt:lpstr>Installation and maintenance of echosounders</vt:lpstr>
      <vt:lpstr>Points to be remembered while operating echosounders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lines and Echo sounder</dc:title>
  <dc:creator>HP</dc:creator>
  <cp:lastModifiedBy>HP</cp:lastModifiedBy>
  <cp:revision>7</cp:revision>
  <dcterms:created xsi:type="dcterms:W3CDTF">2011-07-19T05:32:09Z</dcterms:created>
  <dcterms:modified xsi:type="dcterms:W3CDTF">2012-06-22T07:15:00Z</dcterms:modified>
</cp:coreProperties>
</file>