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79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4" r:id="rId17"/>
    <p:sldId id="273" r:id="rId18"/>
    <p:sldId id="278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024F-5F09-49E0-9D66-570F67DE17A3}" type="datetimeFigureOut">
              <a:rPr lang="en-US" smtClean="0"/>
              <a:pPr/>
              <a:t>6/22/2012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D8A5-0203-4413-8842-C19F99736E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024F-5F09-49E0-9D66-570F67DE17A3}" type="datetimeFigureOut">
              <a:rPr lang="en-US" smtClean="0"/>
              <a:pPr/>
              <a:t>6/22/2012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D8A5-0203-4413-8842-C19F99736E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024F-5F09-49E0-9D66-570F67DE17A3}" type="datetimeFigureOut">
              <a:rPr lang="en-US" smtClean="0"/>
              <a:pPr/>
              <a:t>6/22/2012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D8A5-0203-4413-8842-C19F99736E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024F-5F09-49E0-9D66-570F67DE17A3}" type="datetimeFigureOut">
              <a:rPr lang="en-US" smtClean="0"/>
              <a:pPr/>
              <a:t>6/22/2012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D8A5-0203-4413-8842-C19F99736E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024F-5F09-49E0-9D66-570F67DE17A3}" type="datetimeFigureOut">
              <a:rPr lang="en-US" smtClean="0"/>
              <a:pPr/>
              <a:t>6/22/2012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D8A5-0203-4413-8842-C19F99736E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024F-5F09-49E0-9D66-570F67DE17A3}" type="datetimeFigureOut">
              <a:rPr lang="en-US" smtClean="0"/>
              <a:pPr/>
              <a:t>6/22/2012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D8A5-0203-4413-8842-C19F99736E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024F-5F09-49E0-9D66-570F67DE17A3}" type="datetimeFigureOut">
              <a:rPr lang="en-US" smtClean="0"/>
              <a:pPr/>
              <a:t>6/22/2012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D8A5-0203-4413-8842-C19F99736E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024F-5F09-49E0-9D66-570F67DE17A3}" type="datetimeFigureOut">
              <a:rPr lang="en-US" smtClean="0"/>
              <a:pPr/>
              <a:t>6/22/2012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D8A5-0203-4413-8842-C19F99736E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024F-5F09-49E0-9D66-570F67DE17A3}" type="datetimeFigureOut">
              <a:rPr lang="en-US" smtClean="0"/>
              <a:pPr/>
              <a:t>6/22/2012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D8A5-0203-4413-8842-C19F99736E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024F-5F09-49E0-9D66-570F67DE17A3}" type="datetimeFigureOut">
              <a:rPr lang="en-US" smtClean="0"/>
              <a:pPr/>
              <a:t>6/22/2012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D8A5-0203-4413-8842-C19F99736E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024F-5F09-49E0-9D66-570F67DE17A3}" type="datetimeFigureOut">
              <a:rPr lang="en-US" smtClean="0"/>
              <a:pPr/>
              <a:t>6/22/2012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D8A5-0203-4413-8842-C19F99736E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024F-5F09-49E0-9D66-570F67DE17A3}" type="datetimeFigureOut">
              <a:rPr lang="en-US" smtClean="0"/>
              <a:pPr/>
              <a:t>6/22/2012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D8A5-0203-4413-8842-C19F99736E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arnfish.net/moodle/mod/glossary/showentry.php?courseid=24&amp;concept=Ba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of sea water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Constancy of composition</a:t>
            </a:r>
          </a:p>
          <a:p>
            <a:r>
              <a:rPr lang="en-US" dirty="0" smtClean="0"/>
              <a:t>Elements present in sea water </a:t>
            </a:r>
          </a:p>
          <a:p>
            <a:r>
              <a:rPr lang="en-US" dirty="0" smtClean="0"/>
              <a:t>Artificial sea water </a:t>
            </a:r>
          </a:p>
          <a:p>
            <a:r>
              <a:rPr lang="en-US" dirty="0" smtClean="0"/>
              <a:t>Dissolves gases in sea water</a:t>
            </a:r>
          </a:p>
          <a:p>
            <a:r>
              <a:rPr lang="en-US" dirty="0" smtClean="0"/>
              <a:t>Carbondioxide system and alkalinity </a:t>
            </a:r>
          </a:p>
          <a:p>
            <a:r>
              <a:rPr lang="en-US" dirty="0" smtClean="0"/>
              <a:t>Inorganic agencies affecting composition of sea water. </a:t>
            </a:r>
          </a:p>
          <a:p>
            <a:endParaRPr lang="en-US" sz="4000" dirty="0" smtClean="0"/>
          </a:p>
          <a:p>
            <a:pPr>
              <a:buNone/>
            </a:pPr>
            <a:endParaRPr lang="en-US" sz="4000" strike="sngStrik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Trace elements in seawater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ingredients that occur in minute </a:t>
            </a:r>
            <a:r>
              <a:rPr lang="en-US" dirty="0" err="1" smtClean="0"/>
              <a:t>guantities</a:t>
            </a:r>
            <a:r>
              <a:rPr lang="en-US" dirty="0" smtClean="0"/>
              <a:t> in the ocean </a:t>
            </a:r>
          </a:p>
          <a:p>
            <a:r>
              <a:rPr lang="en-US" dirty="0" err="1" smtClean="0"/>
              <a:t>Mn,pb,Hg,Au,I</a:t>
            </a:r>
            <a:r>
              <a:rPr lang="en-US" dirty="0" smtClean="0"/>
              <a:t> and iron (</a:t>
            </a:r>
            <a:r>
              <a:rPr lang="en-US" dirty="0" err="1" smtClean="0"/>
              <a:t>fe</a:t>
            </a:r>
            <a:r>
              <a:rPr lang="en-US" dirty="0" smtClean="0"/>
              <a:t>)occur in concentration less than 1 </a:t>
            </a:r>
            <a:r>
              <a:rPr lang="en-US" dirty="0" err="1" smtClean="0"/>
              <a:t>ppm</a:t>
            </a:r>
            <a:endParaRPr lang="en-US" dirty="0" smtClean="0"/>
          </a:p>
          <a:p>
            <a:r>
              <a:rPr lang="en-US" dirty="0" smtClean="0"/>
              <a:t>Low concentrations make certain elements difficult to detect</a:t>
            </a:r>
          </a:p>
          <a:p>
            <a:r>
              <a:rPr lang="en-US" dirty="0" smtClean="0"/>
              <a:t>Trace elements are critically important for marine organisms.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elements in seawater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Trace Element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Concentration(ppb)*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Lithium(Li)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170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Iodine (I)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60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Molybdenum (Mo)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Zinc (Zn)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Iron (Fe)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Aluminium (Al)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Copper(Cu)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Manganese(Mn)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Cobalt (Co)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0.1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Lead (Pb)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0.03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Mercury (Hg)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0.03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Gold(Au)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0.004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Gases in seawater include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Nitrogen (N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	Oxygen (O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Carbondioxide 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Hydrogen (H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And noble gases-Argon (</a:t>
            </a:r>
            <a:r>
              <a:rPr lang="en-US" dirty="0" err="1" smtClean="0"/>
              <a:t>Ar</a:t>
            </a:r>
            <a:r>
              <a:rPr lang="en-US" dirty="0" smtClean="0"/>
              <a:t>) neon (Ne), helium (He)</a:t>
            </a:r>
          </a:p>
          <a:p>
            <a:pPr lvl="0"/>
            <a:r>
              <a:rPr lang="en-US" dirty="0" smtClean="0"/>
              <a:t>Nitrogen and noble gases are </a:t>
            </a:r>
            <a:r>
              <a:rPr lang="en-US" dirty="0" err="1" smtClean="0"/>
              <a:t>unreactive</a:t>
            </a:r>
            <a:r>
              <a:rPr lang="en-US" dirty="0" smtClean="0"/>
              <a:t> and do not involve in photosynthesis.</a:t>
            </a:r>
          </a:p>
          <a:p>
            <a:pPr lvl="0"/>
            <a:r>
              <a:rPr lang="en-US" dirty="0" smtClean="0"/>
              <a:t>Oxygen and CO</a:t>
            </a:r>
            <a:r>
              <a:rPr lang="en-US" baseline="-25000" dirty="0" smtClean="0"/>
              <a:t>2</a:t>
            </a:r>
            <a:r>
              <a:rPr lang="en-US" dirty="0" smtClean="0"/>
              <a:t> involve in photosynthesis and respiration and they vary with space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Dissolved</a:t>
            </a:r>
            <a:r>
              <a:rPr lang="en-US" dirty="0" smtClean="0"/>
              <a:t> </a:t>
            </a:r>
            <a:r>
              <a:rPr lang="en-US" b="1" dirty="0" smtClean="0"/>
              <a:t>gases % in sea water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Arial"/>
                          <a:ea typeface="Calibri"/>
                          <a:cs typeface="Latha"/>
                        </a:rPr>
                        <a:t>S.No</a:t>
                      </a:r>
                      <a:endParaRPr lang="en-US" sz="24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Calibri"/>
                          <a:cs typeface="Latha"/>
                        </a:rPr>
                        <a:t>Gas</a:t>
                      </a:r>
                      <a:endParaRPr lang="en-US" sz="24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rial"/>
                          <a:ea typeface="Calibri"/>
                          <a:cs typeface="Latha"/>
                        </a:rPr>
                        <a:t>In surface ocean water %</a:t>
                      </a:r>
                      <a:endParaRPr lang="en-US" sz="24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libri"/>
                          <a:cs typeface="Latha"/>
                        </a:rPr>
                        <a:t>1.</a:t>
                      </a:r>
                      <a:endParaRPr lang="en-US" sz="24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Latha"/>
                        </a:rPr>
                        <a:t>Nitrogen (N</a:t>
                      </a:r>
                      <a:r>
                        <a:rPr lang="en-US" sz="2400" baseline="-25000" dirty="0">
                          <a:latin typeface="Arial"/>
                          <a:ea typeface="Calibri"/>
                          <a:cs typeface="Latha"/>
                        </a:rPr>
                        <a:t>2</a:t>
                      </a:r>
                      <a:r>
                        <a:rPr lang="en-US" sz="2400" dirty="0">
                          <a:latin typeface="Arial"/>
                          <a:ea typeface="Calibri"/>
                          <a:cs typeface="Latha"/>
                        </a:rPr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Latha"/>
                        </a:rPr>
                        <a:t>47.5</a:t>
                      </a:r>
                      <a:endParaRPr lang="en-US" sz="24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libri"/>
                          <a:cs typeface="Latha"/>
                        </a:rPr>
                        <a:t>2.</a:t>
                      </a:r>
                      <a:endParaRPr lang="en-US" sz="24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Latha"/>
                        </a:rPr>
                        <a:t>Oxygen(O</a:t>
                      </a:r>
                      <a:r>
                        <a:rPr lang="en-US" sz="2400" baseline="-25000" dirty="0">
                          <a:latin typeface="Arial"/>
                          <a:ea typeface="Calibri"/>
                          <a:cs typeface="Latha"/>
                        </a:rPr>
                        <a:t>2</a:t>
                      </a:r>
                      <a:r>
                        <a:rPr lang="en-US" sz="2400" dirty="0">
                          <a:latin typeface="Arial"/>
                          <a:ea typeface="Calibri"/>
                          <a:cs typeface="Latha"/>
                        </a:rPr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Latha"/>
                        </a:rPr>
                        <a:t>36.0</a:t>
                      </a:r>
                      <a:endParaRPr lang="en-US" sz="24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libri"/>
                          <a:cs typeface="Latha"/>
                        </a:rPr>
                        <a:t>3.</a:t>
                      </a:r>
                      <a:endParaRPr lang="en-US" sz="24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Arial"/>
                          <a:ea typeface="Calibri"/>
                          <a:cs typeface="Latha"/>
                        </a:rPr>
                        <a:t>Carbondioxide</a:t>
                      </a:r>
                      <a:r>
                        <a:rPr lang="en-US" sz="2400" dirty="0">
                          <a:latin typeface="Arial"/>
                          <a:ea typeface="Calibri"/>
                          <a:cs typeface="Latha"/>
                        </a:rPr>
                        <a:t> </a:t>
                      </a:r>
                      <a:endParaRPr lang="en-US" sz="24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libri"/>
                          <a:cs typeface="Latha"/>
                        </a:rPr>
                        <a:t>15.1</a:t>
                      </a:r>
                      <a:endParaRPr lang="en-US" sz="24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Dissolved gases in sea water</a:t>
            </a:r>
            <a:r>
              <a:rPr lang="en-GB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90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Gas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In Dry Air (%)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In Surface Ocean Water (%)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Water-Air Ratio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Nitrogen (N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)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78.03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47.5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0:6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Oxygen(O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)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20.99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36.0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1:7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Carbon dioxide(CO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)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0.03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15.1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503:3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Argon (Ar), hydrogen(H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), neon (Ne) and helium (He)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0.95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1.4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1:5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Carbon dioxide and carbonate cycles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Ocean the major reservoir of CO</a:t>
            </a:r>
            <a:r>
              <a:rPr lang="en-US" baseline="-25000" dirty="0"/>
              <a:t>2</a:t>
            </a:r>
            <a:endParaRPr lang="en-US" dirty="0"/>
          </a:p>
          <a:p>
            <a:pPr>
              <a:defRPr/>
            </a:pPr>
            <a:r>
              <a:rPr lang="en-US" dirty="0"/>
              <a:t>Ocean contains 50% of CO</a:t>
            </a:r>
            <a:r>
              <a:rPr lang="en-US" baseline="-25000" dirty="0"/>
              <a:t>2</a:t>
            </a:r>
            <a:r>
              <a:rPr lang="en-US" dirty="0"/>
              <a:t> in Atmosphere</a:t>
            </a:r>
          </a:p>
          <a:p>
            <a:pPr>
              <a:defRPr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occurs as dissolved gas</a:t>
            </a:r>
          </a:p>
          <a:p>
            <a:pPr>
              <a:defRPr/>
            </a:pPr>
            <a:r>
              <a:rPr lang="en-US" dirty="0"/>
              <a:t>Highly soluble in seawater</a:t>
            </a:r>
          </a:p>
          <a:p>
            <a:pPr>
              <a:defRPr/>
            </a:pPr>
            <a:r>
              <a:rPr lang="en-US" dirty="0"/>
              <a:t>Respiration of Plants and Animals produce CO</a:t>
            </a:r>
            <a:r>
              <a:rPr lang="en-US" baseline="-25000" dirty="0"/>
              <a:t>2</a:t>
            </a:r>
            <a:endParaRPr lang="en-US" dirty="0"/>
          </a:p>
          <a:p>
            <a:pPr>
              <a:defRPr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in sea water forms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  <a:p>
            <a:pPr>
              <a:defRPr/>
            </a:pPr>
            <a:r>
              <a:rPr lang="en-US" dirty="0"/>
              <a:t>Formation and destruction of carbonate shells affects the abundance of carbonate in sea water</a:t>
            </a:r>
          </a:p>
          <a:p>
            <a:pPr>
              <a:defRPr/>
            </a:pPr>
            <a:r>
              <a:rPr lang="en-US" dirty="0"/>
              <a:t>The exchange of CO</a:t>
            </a:r>
            <a:r>
              <a:rPr lang="en-US" baseline="-25000" dirty="0"/>
              <a:t>2</a:t>
            </a:r>
            <a:r>
              <a:rPr lang="en-US" dirty="0"/>
              <a:t> with atmosphere  will be at the rate proportional to difference in partial pressure of gas in two media.</a:t>
            </a:r>
          </a:p>
          <a:p>
            <a:pPr>
              <a:defRPr/>
            </a:pPr>
            <a:r>
              <a:rPr lang="en-US" dirty="0"/>
              <a:t>The rate of which the exchange of CO</a:t>
            </a:r>
            <a:r>
              <a:rPr lang="en-US" baseline="-25000" dirty="0"/>
              <a:t>2</a:t>
            </a:r>
            <a:r>
              <a:rPr lang="en-US" dirty="0"/>
              <a:t> between atmosphere and sea interface depends on the rate at which carbon is exchanged between surface layer and deep ocean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bondiox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990600"/>
            <a:ext cx="7392416" cy="5181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is measure of ability of a solution to neutralize acids to the equivalence point of </a:t>
            </a:r>
            <a:r>
              <a:rPr lang="en-US" dirty="0" err="1" smtClean="0"/>
              <a:t>corbonate</a:t>
            </a:r>
            <a:r>
              <a:rPr lang="en-US" dirty="0" smtClean="0"/>
              <a:t> or </a:t>
            </a:r>
            <a:r>
              <a:rPr lang="en-US" dirty="0" err="1" smtClean="0"/>
              <a:t>biearbonate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Alkalinity is equal to the </a:t>
            </a:r>
            <a:r>
              <a:rPr lang="en-US" dirty="0" err="1" smtClean="0"/>
              <a:t>stoichrometric</a:t>
            </a:r>
            <a:r>
              <a:rPr lang="en-US" dirty="0" smtClean="0"/>
              <a:t> sum of the bases in solution </a:t>
            </a:r>
          </a:p>
          <a:p>
            <a:r>
              <a:rPr lang="en-US" dirty="0" smtClean="0"/>
              <a:t>In nature carbonate alkalinity makes up most of the total alkalinity </a:t>
            </a:r>
          </a:p>
          <a:p>
            <a:r>
              <a:rPr lang="en-US" dirty="0" smtClean="0"/>
              <a:t>Compounds that </a:t>
            </a:r>
            <a:r>
              <a:rPr lang="en-US" dirty="0" err="1" smtClean="0"/>
              <a:t>controbute</a:t>
            </a:r>
            <a:r>
              <a:rPr lang="en-US" dirty="0" smtClean="0"/>
              <a:t> to alkalinity include borate, hydroxide, phosphate, silicate, nitrate and dissolved ammonia.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36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3505200" cy="38862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/>
              <a:t>Seawater is a complex mixture of 96.5% water, 2.5% salts, and small amounts of other substances. chemical formula for water is H2O and for salt </a:t>
            </a:r>
            <a:r>
              <a:rPr lang="en-US" dirty="0" err="1" smtClean="0"/>
              <a:t>NaCl.Chemical</a:t>
            </a:r>
            <a:r>
              <a:rPr lang="en-US" dirty="0" smtClean="0"/>
              <a:t> formula for water is H2o . Its atomic weight is 18.Chemical formula of salt depends on the compounds or elements under going reaction when producing a </a:t>
            </a:r>
            <a:r>
              <a:rPr lang="en-US" dirty="0" err="1" smtClean="0"/>
              <a:t>saltcommon</a:t>
            </a:r>
            <a:r>
              <a:rPr lang="en-US" dirty="0" smtClean="0"/>
              <a:t> salts are Sodium chloride... </a:t>
            </a:r>
          </a:p>
          <a:p>
            <a:endParaRPr lang="en-US" dirty="0"/>
          </a:p>
        </p:txBody>
      </p:sp>
      <p:pic>
        <p:nvPicPr>
          <p:cNvPr id="9" name="Picture 8" descr="C:\Users\HP\Desktop\chemist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Dissolved </a:t>
            </a:r>
            <a:r>
              <a:rPr lang="en-US" sz="4000" dirty="0" smtClean="0"/>
              <a:t>Inorganic matter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inorgonic</a:t>
            </a:r>
            <a:r>
              <a:rPr lang="en-US" dirty="0" smtClean="0"/>
              <a:t> mater in seawater includes Co</a:t>
            </a:r>
            <a:r>
              <a:rPr lang="en-US" baseline="-25000" dirty="0" smtClean="0"/>
              <a:t>3,</a:t>
            </a:r>
            <a:r>
              <a:rPr lang="en-US" dirty="0" smtClean="0"/>
              <a:t>    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</a:t>
            </a:r>
            <a:r>
              <a:rPr lang="en-US" dirty="0" smtClean="0"/>
              <a:t> , </a:t>
            </a:r>
            <a:r>
              <a:rPr lang="en-US" dirty="0" err="1" smtClean="0"/>
              <a:t>Cl</a:t>
            </a:r>
            <a:r>
              <a:rPr lang="en-US" dirty="0" smtClean="0"/>
              <a:t>,  No</a:t>
            </a:r>
            <a:r>
              <a:rPr lang="en-US" baseline="-25000" dirty="0" smtClean="0"/>
              <a:t>3,</a:t>
            </a:r>
            <a:r>
              <a:rPr lang="en-US" dirty="0" smtClean="0"/>
              <a:t> Ca++,Mg++</a:t>
            </a:r>
            <a:r>
              <a:rPr lang="en-US" baseline="-25000" dirty="0" smtClean="0"/>
              <a:t>  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Inorganic agencies affecting composition of sea water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Inflow of river water, freezing and melting of sea ice, biological activity, and exchange of substances with Atmosphere are the factors – affecting composition of seawater.</a:t>
            </a:r>
          </a:p>
          <a:p>
            <a:r>
              <a:rPr lang="en-US" dirty="0" smtClean="0"/>
              <a:t>Spray along the shores also leads to removal of salts along shores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choride</a:t>
            </a:r>
            <a:r>
              <a:rPr lang="en-US" dirty="0" smtClean="0"/>
              <a:t> content in water is varied through this process</a:t>
            </a:r>
          </a:p>
          <a:p>
            <a:r>
              <a:rPr lang="en-US" dirty="0" smtClean="0"/>
              <a:t>Exchange of gases also modify the quantity of substances </a:t>
            </a:r>
            <a:r>
              <a:rPr lang="en-US" smtClean="0"/>
              <a:t>in seawater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molecule </a:t>
            </a:r>
            <a:endParaRPr lang="en-US" dirty="0"/>
          </a:p>
        </p:txBody>
      </p:sp>
      <p:pic>
        <p:nvPicPr>
          <p:cNvPr id="4" name="Content Placeholder 3" descr="scan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295400"/>
            <a:ext cx="6019800" cy="5257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Constancy of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ration of any two major salt constituents in ocean water is constant and is independent of salinity </a:t>
            </a:r>
          </a:p>
          <a:p>
            <a:r>
              <a:rPr lang="en-US" dirty="0" smtClean="0"/>
              <a:t>To quantity salinity – measure of single major ion dissolved in sample of seawater is enough </a:t>
            </a:r>
          </a:p>
          <a:p>
            <a:r>
              <a:rPr lang="en-US" dirty="0" err="1" smtClean="0"/>
              <a:t>Cl</a:t>
            </a:r>
            <a:r>
              <a:rPr lang="en-US" dirty="0" smtClean="0"/>
              <a:t> is measured to determine salinity </a:t>
            </a:r>
          </a:p>
          <a:p>
            <a:r>
              <a:rPr lang="en-US" dirty="0" smtClean="0"/>
              <a:t>The principle of constant composition was evolved during </a:t>
            </a:r>
            <a:r>
              <a:rPr lang="en-US" dirty="0" err="1" smtClean="0"/>
              <a:t>glomar</a:t>
            </a:r>
            <a:r>
              <a:rPr lang="en-US" dirty="0" smtClean="0"/>
              <a:t> challenger </a:t>
            </a:r>
            <a:r>
              <a:rPr lang="en-US" dirty="0" err="1" smtClean="0"/>
              <a:t>eypedition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ration of Na+/K+ or </a:t>
            </a:r>
            <a:r>
              <a:rPr lang="en-US" dirty="0" err="1" smtClean="0"/>
              <a:t>cl</a:t>
            </a:r>
            <a:r>
              <a:rPr lang="en-US" dirty="0" smtClean="0"/>
              <a:t> /So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  </a:t>
            </a:r>
            <a:r>
              <a:rPr lang="en-US" sz="4800" baseline="-25000" dirty="0" smtClean="0"/>
              <a:t>is a fixed value weather the salinity is 25,30,50% or whatever.</a:t>
            </a:r>
            <a:endParaRPr lang="en-US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present in sea water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Ion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                                   Concentration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Percent Free Ion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                      g/kg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              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mM</a:t>
                      </a:r>
                      <a:r>
                        <a:rPr lang="en-US" sz="1200" b="1" baseline="30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a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Cl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-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19.354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558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100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Na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+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10.77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479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98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Mg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++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1.290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54.3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89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SO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4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--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2.712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28.9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39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Ca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++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0.412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10.5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88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K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+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0.399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10.4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98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HCO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3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-b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0.12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2.0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atha"/>
                        </a:rPr>
                        <a:t>80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1534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Ag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silver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AgCl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-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25 pmol/kg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+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Al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Aluminium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Al(OH)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-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4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20nmol/kg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Ar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argon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Ar (gas)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Latha"/>
                        </a:rPr>
                        <a:t> </a:t>
                      </a:r>
                      <a:endParaRPr lang="en-US" sz="110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As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Arsenic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AsO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4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H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2-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23nmol/kg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Au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Gold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AuCl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-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4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?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Boron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B(OH)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3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0.42mmol/kg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Ba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1" u="none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2" tooltip="Glossary: Bar"/>
                        </a:rPr>
                        <a:t>Bar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ium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Ba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100nmol/kg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Be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beryllium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BeOH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, Be(OH) ° 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20 pmol/kg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Bi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Bismuth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BiO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,Bi (OH)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+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0.01-0.2 pmol/kg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495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Br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Bromine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Br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-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0.84mmol/kg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Carbon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Co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3+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H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-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, organic C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2.3mmol/kg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Ca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Calcium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Ca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10.3mmol/kg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Cd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Cadmium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CdCl ° 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0.7nmol/kg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Ce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Cerium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CeCO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+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3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, Ce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3+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, CeCl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20 pmol/kg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Cl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Chlorine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Cl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-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0.546 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Co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Cobalt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Co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,CoCO ° 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3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, CoCl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0.02nmol/kg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Cr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Chromium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CrO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2-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4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, NaCrO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4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4nmol/kg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Cs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Cesium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Cs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2.2nmol/kg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Cu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Copper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CuCo ° 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3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,CuOH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, Cu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4nmol/kg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F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Fluorine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F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-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, MgF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+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68 µ 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Fe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Iron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Fe(OH) ° 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3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1 nmol/kg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Ga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Gallium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Ga(OH)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-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4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?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Ge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Germanium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Ge(OH)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4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, H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3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Geo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-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4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70 pmol/kg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H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Hydrogen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H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2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O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Latha"/>
                        </a:rPr>
                        <a:t> </a:t>
                      </a:r>
                      <a:endParaRPr lang="en-US" sz="110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0" marR="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He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helium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Latha"/>
                        </a:rPr>
                        <a:t>He(gas)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841</Words>
  <Application>Microsoft Office PowerPoint</Application>
  <PresentationFormat>On-screen Show (4:3)</PresentationFormat>
  <Paragraphs>244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Chemistry of sea water </vt:lpstr>
      <vt:lpstr>Slide 2</vt:lpstr>
      <vt:lpstr>Water molecule </vt:lpstr>
      <vt:lpstr>Constancy of composition</vt:lpstr>
      <vt:lpstr>Elements present in sea water  </vt:lpstr>
      <vt:lpstr>Slide 6</vt:lpstr>
      <vt:lpstr>Slide 7</vt:lpstr>
      <vt:lpstr>Slide 8</vt:lpstr>
      <vt:lpstr>Slide 9</vt:lpstr>
      <vt:lpstr>Slide 10</vt:lpstr>
      <vt:lpstr>Slide 11</vt:lpstr>
      <vt:lpstr>Trace elements in seawater </vt:lpstr>
      <vt:lpstr>Trace elements in seawater </vt:lpstr>
      <vt:lpstr>Gases in seawater include </vt:lpstr>
      <vt:lpstr>Dissolved gases % in sea water </vt:lpstr>
      <vt:lpstr>Dissolved gases in sea water </vt:lpstr>
      <vt:lpstr>Carbon dioxide and carbonate cycles </vt:lpstr>
      <vt:lpstr>Slide 18</vt:lpstr>
      <vt:lpstr>Alkalinity </vt:lpstr>
      <vt:lpstr>Dissolved Inorganic matter </vt:lpstr>
      <vt:lpstr>Inorganic agencies affecting composition of sea water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27</cp:revision>
  <dcterms:created xsi:type="dcterms:W3CDTF">2012-02-09T05:59:27Z</dcterms:created>
  <dcterms:modified xsi:type="dcterms:W3CDTF">2012-06-22T11:38:12Z</dcterms:modified>
</cp:coreProperties>
</file>