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9"/>
  </p:notesMasterIdLst>
  <p:sldIdLst>
    <p:sldId id="256" r:id="rId2"/>
    <p:sldId id="257" r:id="rId3"/>
    <p:sldId id="259" r:id="rId4"/>
    <p:sldId id="261" r:id="rId5"/>
    <p:sldId id="263" r:id="rId6"/>
    <p:sldId id="264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294" autoAdjust="0"/>
    <p:restoredTop sz="94660"/>
  </p:normalViewPr>
  <p:slideViewPr>
    <p:cSldViewPr>
      <p:cViewPr>
        <p:scale>
          <a:sx n="64" d="100"/>
          <a:sy n="64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BE580C-8775-4D1B-9F2A-BEE5335F7C12}" type="datetimeFigureOut">
              <a:rPr lang="en-US" smtClean="0"/>
              <a:pPr/>
              <a:t>12/8/2011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4EBC3-AB30-4F23-9BD3-7670BE0BF8DA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FRESHWATER MUSSELS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4EBC3-AB30-4F23-9BD3-7670BE0BF8DA}" type="slidenum">
              <a:rPr lang="en-IN" smtClean="0"/>
              <a:pPr/>
              <a:t>1</a:t>
            </a:fld>
            <a:endParaRPr lang="en-I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4EBC3-AB30-4F23-9BD3-7670BE0BF8DA}" type="slidenum">
              <a:rPr lang="en-IN" smtClean="0"/>
              <a:pPr/>
              <a:t>5</a:t>
            </a:fld>
            <a:endParaRPr lang="en-I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FRESHWATER MUSSELS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239000" cy="594360"/>
          </a:xfrm>
        </p:spPr>
        <p:txBody>
          <a:bodyPr/>
          <a:lstStyle/>
          <a:p>
            <a:r>
              <a:rPr lang="en-IN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541336"/>
          </a:xfrm>
        </p:spPr>
        <p:txBody>
          <a:bodyPr anchor="t">
            <a:normAutofit fontScale="92500"/>
          </a:bodyPr>
          <a:lstStyle/>
          <a:p>
            <a:pPr marL="465138" indent="-465138"/>
            <a:r>
              <a:rPr lang="en-IN" dirty="0" smtClean="0"/>
              <a:t>They belong to the family </a:t>
            </a:r>
            <a:r>
              <a:rPr lang="en-IN" dirty="0" err="1" smtClean="0"/>
              <a:t>Unionidae</a:t>
            </a:r>
            <a:r>
              <a:rPr lang="en-IN" dirty="0" smtClean="0"/>
              <a:t>.</a:t>
            </a:r>
          </a:p>
          <a:p>
            <a:pPr marL="465138" indent="-465138"/>
            <a:r>
              <a:rPr lang="en-IN" dirty="0" smtClean="0"/>
              <a:t>Freshwater </a:t>
            </a:r>
            <a:r>
              <a:rPr lang="en-IN" dirty="0" smtClean="0"/>
              <a:t>mussels are molluscs </a:t>
            </a:r>
            <a:r>
              <a:rPr lang="en-IN" dirty="0" smtClean="0"/>
              <a:t>and bivalves similar </a:t>
            </a:r>
            <a:r>
              <a:rPr lang="en-IN" dirty="0" smtClean="0"/>
              <a:t>to clams and </a:t>
            </a:r>
            <a:r>
              <a:rPr lang="en-IN" dirty="0" smtClean="0"/>
              <a:t>oysters</a:t>
            </a:r>
            <a:endParaRPr lang="en-IN" dirty="0" smtClean="0"/>
          </a:p>
          <a:p>
            <a:pPr marL="465138" indent="-465138"/>
            <a:r>
              <a:rPr lang="en-IN" dirty="0" smtClean="0"/>
              <a:t>They </a:t>
            </a:r>
            <a:r>
              <a:rPr lang="en-IN" dirty="0" smtClean="0"/>
              <a:t>have two shells connected by a hinge like ligament </a:t>
            </a:r>
          </a:p>
          <a:p>
            <a:pPr marL="465138" indent="-465138"/>
            <a:r>
              <a:rPr lang="en-IN" dirty="0" smtClean="0"/>
              <a:t>They </a:t>
            </a:r>
            <a:r>
              <a:rPr lang="en-IN" dirty="0" smtClean="0"/>
              <a:t>are filter </a:t>
            </a:r>
            <a:r>
              <a:rPr lang="en-IN" dirty="0" smtClean="0"/>
              <a:t>feeders and they </a:t>
            </a:r>
            <a:r>
              <a:rPr lang="en-IN" dirty="0" smtClean="0"/>
              <a:t>have </a:t>
            </a:r>
            <a:r>
              <a:rPr lang="en-IN" dirty="0" err="1" smtClean="0"/>
              <a:t>inhalent</a:t>
            </a:r>
            <a:r>
              <a:rPr lang="en-IN" dirty="0" smtClean="0"/>
              <a:t> and exhalent siphons to draw and expel out the </a:t>
            </a:r>
            <a:r>
              <a:rPr lang="en-IN" dirty="0" smtClean="0"/>
              <a:t>water</a:t>
            </a:r>
          </a:p>
          <a:p>
            <a:pPr>
              <a:buNone/>
            </a:pPr>
            <a:r>
              <a:rPr lang="en-IN" dirty="0" smtClean="0">
                <a:solidFill>
                  <a:srgbClr val="FF0000"/>
                </a:solidFill>
              </a:rPr>
              <a:t>HABITAT AND DISTRIBUTION:-</a:t>
            </a:r>
          </a:p>
          <a:p>
            <a:pPr>
              <a:buFontTx/>
              <a:buChar char="-"/>
            </a:pPr>
            <a:r>
              <a:rPr lang="en-IN" dirty="0" smtClean="0"/>
              <a:t>There are about 800 species of freshwater mussels distributed throughout the world</a:t>
            </a:r>
          </a:p>
          <a:p>
            <a:pPr>
              <a:buFontTx/>
              <a:buChar char="-"/>
            </a:pPr>
            <a:r>
              <a:rPr lang="en-IN" dirty="0" smtClean="0"/>
              <a:t>They inhabit permanent lakes, rivers, canals and streams </a:t>
            </a:r>
          </a:p>
          <a:p>
            <a:pPr>
              <a:buNone/>
            </a:pPr>
            <a:r>
              <a:rPr lang="en-IN" dirty="0" smtClean="0">
                <a:solidFill>
                  <a:srgbClr val="FF0000"/>
                </a:solidFill>
              </a:rPr>
              <a:t>GROWTH:- </a:t>
            </a:r>
          </a:p>
          <a:p>
            <a:pPr>
              <a:buFontTx/>
              <a:buChar char="-"/>
            </a:pPr>
            <a:r>
              <a:rPr lang="en-IN" dirty="0" smtClean="0"/>
              <a:t>Thin-shelled species grow much faster than thicker shelled species</a:t>
            </a:r>
          </a:p>
          <a:p>
            <a:pPr marL="465138" indent="-465138"/>
            <a:endParaRPr lang="en-IN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dirty="0" smtClean="0"/>
              <a:t>General characters of the mussels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458200" cy="5105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dirty="0" smtClean="0">
                <a:solidFill>
                  <a:srgbClr val="FF0000"/>
                </a:solidFill>
              </a:rPr>
              <a:t>MIGRATION:-</a:t>
            </a:r>
          </a:p>
          <a:p>
            <a:pPr>
              <a:buFontTx/>
              <a:buChar char="-"/>
            </a:pPr>
            <a:r>
              <a:rPr lang="en-IN" dirty="0" smtClean="0"/>
              <a:t>It </a:t>
            </a:r>
            <a:r>
              <a:rPr lang="en-IN" dirty="0" smtClean="0"/>
              <a:t>takes up </a:t>
            </a:r>
            <a:r>
              <a:rPr lang="en-IN" dirty="0" smtClean="0"/>
              <a:t>vertical </a:t>
            </a:r>
            <a:r>
              <a:rPr lang="en-IN" dirty="0" smtClean="0"/>
              <a:t>migration – usually of </a:t>
            </a:r>
            <a:r>
              <a:rPr lang="en-IN" dirty="0" smtClean="0"/>
              <a:t>short duration and distance.</a:t>
            </a:r>
          </a:p>
          <a:p>
            <a:pPr>
              <a:buNone/>
            </a:pPr>
            <a:r>
              <a:rPr lang="en-IN" dirty="0" smtClean="0">
                <a:solidFill>
                  <a:srgbClr val="FF0000"/>
                </a:solidFill>
              </a:rPr>
              <a:t>LIFE </a:t>
            </a:r>
            <a:r>
              <a:rPr lang="en-IN" dirty="0" smtClean="0">
                <a:solidFill>
                  <a:srgbClr val="FF0000"/>
                </a:solidFill>
              </a:rPr>
              <a:t>SPAN :-</a:t>
            </a:r>
          </a:p>
          <a:p>
            <a:pPr>
              <a:buFontTx/>
              <a:buChar char="-"/>
            </a:pPr>
            <a:r>
              <a:rPr lang="en-IN" dirty="0" smtClean="0"/>
              <a:t>It varies between 10 and 100 </a:t>
            </a:r>
            <a:r>
              <a:rPr lang="en-IN" dirty="0" smtClean="0"/>
              <a:t>years</a:t>
            </a:r>
          </a:p>
          <a:p>
            <a:pPr>
              <a:buNone/>
            </a:pPr>
            <a:r>
              <a:rPr lang="en-IN" dirty="0" smtClean="0">
                <a:solidFill>
                  <a:srgbClr val="FF0000"/>
                </a:solidFill>
              </a:rPr>
              <a:t>COLOUR:-</a:t>
            </a:r>
          </a:p>
          <a:p>
            <a:pPr>
              <a:buNone/>
            </a:pPr>
            <a:r>
              <a:rPr lang="en-IN" dirty="0" smtClean="0"/>
              <a:t>It varies from yellow, green, black and brown.</a:t>
            </a:r>
          </a:p>
          <a:p>
            <a:pPr>
              <a:buNone/>
            </a:pPr>
            <a:r>
              <a:rPr lang="en-IN" dirty="0" smtClean="0">
                <a:solidFill>
                  <a:srgbClr val="FF0000"/>
                </a:solidFill>
              </a:rPr>
              <a:t>SHAPE</a:t>
            </a:r>
            <a:r>
              <a:rPr lang="en-IN" dirty="0" smtClean="0">
                <a:solidFill>
                  <a:srgbClr val="FF0000"/>
                </a:solidFill>
              </a:rPr>
              <a:t>:-</a:t>
            </a:r>
          </a:p>
          <a:p>
            <a:pPr>
              <a:buNone/>
            </a:pPr>
            <a:r>
              <a:rPr lang="en-IN" dirty="0" smtClean="0"/>
              <a:t>Some may contain bumps, tubercles, ridges and </a:t>
            </a:r>
            <a:r>
              <a:rPr lang="en-IN" dirty="0" smtClean="0"/>
              <a:t>some </a:t>
            </a:r>
            <a:r>
              <a:rPr lang="en-IN" dirty="0" smtClean="0"/>
              <a:t>may remain very smooth.</a:t>
            </a:r>
          </a:p>
          <a:p>
            <a:pPr>
              <a:buNone/>
            </a:pPr>
            <a:r>
              <a:rPr lang="en-IN" dirty="0" smtClean="0">
                <a:solidFill>
                  <a:srgbClr val="FF0000"/>
                </a:solidFill>
              </a:rPr>
              <a:t>SIZE</a:t>
            </a:r>
            <a:r>
              <a:rPr lang="en-IN" dirty="0" smtClean="0">
                <a:solidFill>
                  <a:srgbClr val="FF0000"/>
                </a:solidFill>
              </a:rPr>
              <a:t>:-</a:t>
            </a:r>
          </a:p>
          <a:p>
            <a:pPr>
              <a:buNone/>
            </a:pPr>
            <a:r>
              <a:rPr lang="en-IN" dirty="0" smtClean="0"/>
              <a:t>It </a:t>
            </a:r>
            <a:r>
              <a:rPr lang="en-IN" dirty="0" smtClean="0"/>
              <a:t>ranges </a:t>
            </a:r>
            <a:r>
              <a:rPr lang="en-IN" dirty="0" smtClean="0"/>
              <a:t>from 1 inch to 1 foot.</a:t>
            </a:r>
          </a:p>
          <a:p>
            <a:pPr>
              <a:buFontTx/>
              <a:buChar char="-"/>
            </a:pPr>
            <a:endParaRPr lang="en-IN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30333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IN" dirty="0" smtClean="0">
                <a:solidFill>
                  <a:srgbClr val="FF0000"/>
                </a:solidFill>
              </a:rPr>
              <a:t>SEXUAL DIMORPHISM</a:t>
            </a:r>
            <a:r>
              <a:rPr lang="en-IN" dirty="0" smtClean="0"/>
              <a:t>:-</a:t>
            </a:r>
          </a:p>
          <a:p>
            <a:pPr>
              <a:buNone/>
            </a:pPr>
            <a:r>
              <a:rPr lang="en-IN" dirty="0" smtClean="0"/>
              <a:t> - Freshwater mussels </a:t>
            </a:r>
            <a:r>
              <a:rPr lang="en-IN" dirty="0" smtClean="0"/>
              <a:t>dimorphic </a:t>
            </a:r>
            <a:r>
              <a:rPr lang="en-IN" dirty="0" smtClean="0"/>
              <a:t>(</a:t>
            </a:r>
            <a:r>
              <a:rPr lang="en-IN" dirty="0" smtClean="0"/>
              <a:t>i.e.,) </a:t>
            </a:r>
            <a:r>
              <a:rPr lang="en-IN" dirty="0" smtClean="0"/>
              <a:t>separate males and females.</a:t>
            </a:r>
          </a:p>
          <a:p>
            <a:pPr>
              <a:buNone/>
            </a:pPr>
            <a:r>
              <a:rPr lang="en-IN" dirty="0" smtClean="0"/>
              <a:t> - Females are pink / orange in colour while males are pale in colour.</a:t>
            </a:r>
          </a:p>
          <a:p>
            <a:pPr>
              <a:buNone/>
            </a:pPr>
            <a:r>
              <a:rPr lang="en-IN" dirty="0" smtClean="0">
                <a:solidFill>
                  <a:srgbClr val="FF0000"/>
                </a:solidFill>
              </a:rPr>
              <a:t>AGE </a:t>
            </a:r>
            <a:r>
              <a:rPr lang="en-IN" dirty="0" smtClean="0">
                <a:solidFill>
                  <a:srgbClr val="FF0000"/>
                </a:solidFill>
              </a:rPr>
              <a:t>AT </a:t>
            </a:r>
            <a:r>
              <a:rPr lang="en-IN" dirty="0" smtClean="0">
                <a:solidFill>
                  <a:srgbClr val="FF0000"/>
                </a:solidFill>
              </a:rPr>
              <a:t>MATURITY</a:t>
            </a:r>
            <a:r>
              <a:rPr lang="en-IN" dirty="0" smtClean="0">
                <a:solidFill>
                  <a:srgbClr val="FF0000"/>
                </a:solidFill>
              </a:rPr>
              <a:t>:-</a:t>
            </a:r>
          </a:p>
          <a:p>
            <a:pPr>
              <a:buNone/>
            </a:pPr>
            <a:r>
              <a:rPr lang="en-IN" dirty="0" smtClean="0"/>
              <a:t> - It varies among different species but mostly occurs between 1 to 2 years</a:t>
            </a:r>
            <a:r>
              <a:rPr lang="en-IN" dirty="0" smtClean="0"/>
              <a:t>.</a:t>
            </a:r>
          </a:p>
          <a:p>
            <a:pPr>
              <a:buNone/>
            </a:pPr>
            <a:r>
              <a:rPr lang="en-IN" dirty="0" smtClean="0">
                <a:solidFill>
                  <a:srgbClr val="FF0000"/>
                </a:solidFill>
              </a:rPr>
              <a:t>BREEDING SEASON:-</a:t>
            </a:r>
          </a:p>
          <a:p>
            <a:pPr>
              <a:buNone/>
            </a:pPr>
            <a:r>
              <a:rPr lang="en-IN" dirty="0" smtClean="0"/>
              <a:t> - Freshwater mussels reproduce in the summer season ( </a:t>
            </a:r>
            <a:r>
              <a:rPr lang="en-IN" dirty="0" smtClean="0"/>
              <a:t>(May </a:t>
            </a:r>
            <a:r>
              <a:rPr lang="en-IN" dirty="0" smtClean="0"/>
              <a:t>to </a:t>
            </a:r>
            <a:r>
              <a:rPr lang="en-IN" dirty="0" smtClean="0"/>
              <a:t>August</a:t>
            </a:r>
            <a:r>
              <a:rPr lang="en-IN" dirty="0" smtClean="0"/>
              <a:t>) depending on the river currents.</a:t>
            </a:r>
          </a:p>
          <a:p>
            <a:pPr>
              <a:buNone/>
            </a:pPr>
            <a:r>
              <a:rPr lang="en-IN" dirty="0" smtClean="0">
                <a:solidFill>
                  <a:srgbClr val="FF0000"/>
                </a:solidFill>
              </a:rPr>
              <a:t>FECUNDITY</a:t>
            </a:r>
            <a:r>
              <a:rPr lang="en-IN" dirty="0" smtClean="0">
                <a:solidFill>
                  <a:srgbClr val="FF0000"/>
                </a:solidFill>
              </a:rPr>
              <a:t>:-</a:t>
            </a:r>
          </a:p>
          <a:p>
            <a:pPr>
              <a:buNone/>
            </a:pPr>
            <a:r>
              <a:rPr lang="en-IN" dirty="0" smtClean="0"/>
              <a:t> - It </a:t>
            </a:r>
            <a:r>
              <a:rPr lang="en-IN" dirty="0" smtClean="0"/>
              <a:t>increases with length </a:t>
            </a:r>
            <a:r>
              <a:rPr lang="en-IN" dirty="0" smtClean="0"/>
              <a:t>and age.</a:t>
            </a:r>
          </a:p>
          <a:p>
            <a:pPr>
              <a:buNone/>
            </a:pPr>
            <a:r>
              <a:rPr lang="en-IN" dirty="0" smtClean="0"/>
              <a:t> - Older individuals </a:t>
            </a:r>
            <a:r>
              <a:rPr lang="en-IN" dirty="0" smtClean="0"/>
              <a:t>have high fecundity </a:t>
            </a:r>
            <a:r>
              <a:rPr lang="en-IN" dirty="0" smtClean="0"/>
              <a:t>than the younger individuals.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New folder\mussel-life-cycle.gif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143002" y="1513047"/>
            <a:ext cx="6000750" cy="5220653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dirty="0" smtClean="0"/>
              <a:t>FRESHWATER MUSSELS – LIFE CYCLE:-</a:t>
            </a:r>
            <a:endParaRPr lang="en-IN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196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REPRODUCTION:-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534400" cy="5693736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The </a:t>
            </a:r>
            <a:r>
              <a:rPr lang="en-IN" dirty="0" smtClean="0"/>
              <a:t>sedentary freshwater mussels </a:t>
            </a:r>
            <a:r>
              <a:rPr lang="en-IN" dirty="0" smtClean="0"/>
              <a:t>depend </a:t>
            </a:r>
            <a:r>
              <a:rPr lang="en-IN" dirty="0" smtClean="0"/>
              <a:t>on the river current for </a:t>
            </a:r>
            <a:r>
              <a:rPr lang="en-IN" dirty="0" smtClean="0"/>
              <a:t>their reproduction</a:t>
            </a:r>
            <a:r>
              <a:rPr lang="en-IN" dirty="0" smtClean="0"/>
              <a:t>.</a:t>
            </a:r>
          </a:p>
          <a:p>
            <a:r>
              <a:rPr lang="en-IN" dirty="0" smtClean="0"/>
              <a:t>The </a:t>
            </a:r>
            <a:r>
              <a:rPr lang="en-IN" dirty="0" smtClean="0"/>
              <a:t>reproduction starts with male </a:t>
            </a:r>
            <a:r>
              <a:rPr lang="en-IN" dirty="0" smtClean="0"/>
              <a:t>releasing the sperm </a:t>
            </a:r>
            <a:r>
              <a:rPr lang="en-IN" dirty="0" smtClean="0"/>
              <a:t>and female releasing eggs and fertilisation occurs externally. </a:t>
            </a:r>
            <a:endParaRPr lang="en-IN" dirty="0" smtClean="0"/>
          </a:p>
          <a:p>
            <a:r>
              <a:rPr lang="en-IN" dirty="0" smtClean="0"/>
              <a:t>After fertilisation</a:t>
            </a:r>
            <a:r>
              <a:rPr lang="en-IN" dirty="0" smtClean="0"/>
              <a:t>, the females draw the fertilised eggs in its gills through the </a:t>
            </a:r>
            <a:r>
              <a:rPr lang="en-IN" dirty="0" err="1" smtClean="0"/>
              <a:t>inhalent</a:t>
            </a:r>
            <a:r>
              <a:rPr lang="en-IN" dirty="0" smtClean="0"/>
              <a:t> siphon.</a:t>
            </a:r>
          </a:p>
          <a:p>
            <a:r>
              <a:rPr lang="en-IN" dirty="0" smtClean="0"/>
              <a:t>The </a:t>
            </a:r>
            <a:r>
              <a:rPr lang="en-IN" dirty="0" smtClean="0"/>
              <a:t>fertilised eggs </a:t>
            </a:r>
            <a:r>
              <a:rPr lang="en-IN" dirty="0" smtClean="0"/>
              <a:t>become </a:t>
            </a:r>
            <a:r>
              <a:rPr lang="en-IN" dirty="0" err="1" smtClean="0"/>
              <a:t>glochidia</a:t>
            </a:r>
            <a:r>
              <a:rPr lang="en-IN" dirty="0" smtClean="0"/>
              <a:t>, after the maturation, it is released into the water by female mussel</a:t>
            </a:r>
            <a:r>
              <a:rPr lang="en-IN" dirty="0" smtClean="0"/>
              <a:t>. </a:t>
            </a:r>
          </a:p>
          <a:p>
            <a:r>
              <a:rPr lang="en-IN" dirty="0" smtClean="0"/>
              <a:t>The </a:t>
            </a:r>
            <a:r>
              <a:rPr lang="en-IN" dirty="0" err="1" smtClean="0"/>
              <a:t>glochidia</a:t>
            </a:r>
            <a:r>
              <a:rPr lang="en-IN" dirty="0" smtClean="0"/>
              <a:t> will get attached to the host fish gills, fins, or scales. The individual fish can carry 20 </a:t>
            </a:r>
            <a:r>
              <a:rPr lang="en-IN" dirty="0" err="1" smtClean="0"/>
              <a:t>glochidia</a:t>
            </a:r>
            <a:r>
              <a:rPr lang="en-IN" dirty="0" smtClean="0"/>
              <a:t> in its body.</a:t>
            </a:r>
          </a:p>
          <a:p>
            <a:r>
              <a:rPr lang="en-IN" dirty="0" smtClean="0"/>
              <a:t>Depending </a:t>
            </a:r>
            <a:r>
              <a:rPr lang="en-IN" dirty="0" smtClean="0"/>
              <a:t>on the temperature and species it </a:t>
            </a:r>
            <a:r>
              <a:rPr lang="en-IN" dirty="0" smtClean="0"/>
              <a:t>lives </a:t>
            </a:r>
            <a:r>
              <a:rPr lang="en-IN" dirty="0" smtClean="0"/>
              <a:t>as a </a:t>
            </a:r>
            <a:r>
              <a:rPr lang="en-IN" dirty="0" smtClean="0"/>
              <a:t>parasite on </a:t>
            </a:r>
            <a:r>
              <a:rPr lang="en-IN" dirty="0" smtClean="0"/>
              <a:t>fish </a:t>
            </a:r>
            <a:r>
              <a:rPr lang="en-IN" dirty="0" smtClean="0"/>
              <a:t>for about </a:t>
            </a:r>
            <a:r>
              <a:rPr lang="en-IN" dirty="0" smtClean="0"/>
              <a:t>2 to 5 weeks, they break the cyst and fall off from the fish, grow as an adult.</a:t>
            </a:r>
          </a:p>
          <a:p>
            <a:endParaRPr lang="en-IN" dirty="0" smtClean="0"/>
          </a:p>
          <a:p>
            <a:endParaRPr lang="en-IN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dirty="0" smtClean="0"/>
              <a:t>Significance of freshwater mussels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 </a:t>
            </a:r>
            <a:r>
              <a:rPr lang="en-IN" dirty="0" smtClean="0"/>
              <a:t>A single freshwater </a:t>
            </a:r>
            <a:r>
              <a:rPr lang="en-IN" dirty="0" smtClean="0"/>
              <a:t>mussel </a:t>
            </a:r>
            <a:r>
              <a:rPr lang="en-IN" dirty="0" smtClean="0"/>
              <a:t>can filter several galloons of water per day, (</a:t>
            </a:r>
            <a:r>
              <a:rPr lang="en-IN" dirty="0" smtClean="0"/>
              <a:t>i.e.,) </a:t>
            </a:r>
            <a:r>
              <a:rPr lang="en-IN" dirty="0" smtClean="0"/>
              <a:t>making the water clean for the human </a:t>
            </a:r>
            <a:r>
              <a:rPr lang="en-IN" dirty="0" smtClean="0"/>
              <a:t>use.</a:t>
            </a:r>
            <a:endParaRPr lang="en-IN" dirty="0" smtClean="0"/>
          </a:p>
          <a:p>
            <a:r>
              <a:rPr lang="en-IN" dirty="0" smtClean="0"/>
              <a:t>It </a:t>
            </a:r>
            <a:r>
              <a:rPr lang="en-IN" dirty="0" smtClean="0"/>
              <a:t>is used as the “ biological </a:t>
            </a:r>
            <a:r>
              <a:rPr lang="en-IN" dirty="0" smtClean="0"/>
              <a:t>monitor” </a:t>
            </a:r>
            <a:r>
              <a:rPr lang="en-IN" dirty="0" smtClean="0"/>
              <a:t>to indicate past and present water quality in rivers and lakes for the biologists</a:t>
            </a:r>
            <a:r>
              <a:rPr lang="en-IN" dirty="0" smtClean="0"/>
              <a:t>.</a:t>
            </a:r>
          </a:p>
          <a:p>
            <a:r>
              <a:rPr lang="en-IN" dirty="0" smtClean="0"/>
              <a:t>Freshwater mussels can be used for human consumption as well as for freshwater pearl production.</a:t>
            </a: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450</TotalTime>
  <Words>468</Words>
  <Application>Microsoft Office PowerPoint</Application>
  <PresentationFormat>On-screen Show (4:3)</PresentationFormat>
  <Paragraphs>47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FRESHWATER MUSSELS</vt:lpstr>
      <vt:lpstr>INTRODUCTION</vt:lpstr>
      <vt:lpstr>General characters of the mussels</vt:lpstr>
      <vt:lpstr>Slide 4</vt:lpstr>
      <vt:lpstr>FRESHWATER MUSSELS – LIFE CYCLE:-</vt:lpstr>
      <vt:lpstr>REPRODUCTION:-</vt:lpstr>
      <vt:lpstr>Significance of freshwater mussels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keerthi</dc:creator>
  <cp:lastModifiedBy>Dr.stphen</cp:lastModifiedBy>
  <cp:revision>130</cp:revision>
  <dcterms:created xsi:type="dcterms:W3CDTF">2006-08-16T00:00:00Z</dcterms:created>
  <dcterms:modified xsi:type="dcterms:W3CDTF">2011-12-08T18:05:09Z</dcterms:modified>
</cp:coreProperties>
</file>