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4" r:id="rId5"/>
    <p:sldId id="265" r:id="rId6"/>
    <p:sldId id="276" r:id="rId7"/>
    <p:sldId id="266" r:id="rId8"/>
    <p:sldId id="267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8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57" d="100"/>
          <a:sy n="57" d="100"/>
        </p:scale>
        <p:origin x="-2298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C0AB-DE42-4FB3-AE18-48BDE5933F49}" type="datetimeFigureOut">
              <a:rPr lang="en-US" smtClean="0"/>
              <a:pPr/>
              <a:t>12/8/2011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ACBA-1FFC-48AC-BF4D-EB3921D797E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C0AB-DE42-4FB3-AE18-48BDE5933F49}" type="datetimeFigureOut">
              <a:rPr lang="en-US" smtClean="0"/>
              <a:pPr/>
              <a:t>12/8/2011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ACBA-1FFC-48AC-BF4D-EB3921D797E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C0AB-DE42-4FB3-AE18-48BDE5933F49}" type="datetimeFigureOut">
              <a:rPr lang="en-US" smtClean="0"/>
              <a:pPr/>
              <a:t>12/8/2011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ACBA-1FFC-48AC-BF4D-EB3921D797E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C0AB-DE42-4FB3-AE18-48BDE5933F49}" type="datetimeFigureOut">
              <a:rPr lang="en-US" smtClean="0"/>
              <a:pPr/>
              <a:t>12/8/2011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ACBA-1FFC-48AC-BF4D-EB3921D797E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C0AB-DE42-4FB3-AE18-48BDE5933F49}" type="datetimeFigureOut">
              <a:rPr lang="en-US" smtClean="0"/>
              <a:pPr/>
              <a:t>12/8/2011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ACBA-1FFC-48AC-BF4D-EB3921D797E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C0AB-DE42-4FB3-AE18-48BDE5933F49}" type="datetimeFigureOut">
              <a:rPr lang="en-US" smtClean="0"/>
              <a:pPr/>
              <a:t>12/8/2011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ACBA-1FFC-48AC-BF4D-EB3921D797E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C0AB-DE42-4FB3-AE18-48BDE5933F49}" type="datetimeFigureOut">
              <a:rPr lang="en-US" smtClean="0"/>
              <a:pPr/>
              <a:t>12/8/2011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ACBA-1FFC-48AC-BF4D-EB3921D797E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C0AB-DE42-4FB3-AE18-48BDE5933F49}" type="datetimeFigureOut">
              <a:rPr lang="en-US" smtClean="0"/>
              <a:pPr/>
              <a:t>12/8/2011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ACBA-1FFC-48AC-BF4D-EB3921D797E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C0AB-DE42-4FB3-AE18-48BDE5933F49}" type="datetimeFigureOut">
              <a:rPr lang="en-US" smtClean="0"/>
              <a:pPr/>
              <a:t>12/8/2011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ACBA-1FFC-48AC-BF4D-EB3921D797E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C0AB-DE42-4FB3-AE18-48BDE5933F49}" type="datetimeFigureOut">
              <a:rPr lang="en-US" smtClean="0"/>
              <a:pPr/>
              <a:t>12/8/2011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ACBA-1FFC-48AC-BF4D-EB3921D797E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30EC0AB-DE42-4FB3-AE18-48BDE5933F49}" type="datetimeFigureOut">
              <a:rPr lang="en-US" smtClean="0"/>
              <a:pPr/>
              <a:t>12/8/2011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E62ACBA-1FFC-48AC-BF4D-EB3921D797E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30EC0AB-DE42-4FB3-AE18-48BDE5933F49}" type="datetimeFigureOut">
              <a:rPr lang="en-US" smtClean="0"/>
              <a:pPr/>
              <a:t>12/8/2011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E62ACBA-1FFC-48AC-BF4D-EB3921D797E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8077200" cy="1857388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 pitchFamily="82" charset="0"/>
              </a:rPr>
              <a:t>QUALITIES OF EGGS AND NATURE OF DEVELOPMENT  </a:t>
            </a:r>
            <a:br>
              <a:rPr lang="en-US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 pitchFamily="82" charset="0"/>
              </a:rPr>
            </a:br>
            <a:r>
              <a:rPr lang="en-US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 pitchFamily="82" charset="0"/>
              </a:rPr>
              <a:t>       IN CRUSTACEANS</a:t>
            </a:r>
            <a:endParaRPr lang="en-IN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3072392"/>
            <a:ext cx="8077200" cy="149961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013192" cy="1636776"/>
          </a:xfrm>
          <a:solidFill>
            <a:schemeClr val="bg1">
              <a:lumMod val="50000"/>
              <a:lumOff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Algerian" pitchFamily="82" charset="0"/>
              </a:rPr>
              <a:t>About the eggs of crustaceans</a:t>
            </a:r>
            <a:endParaRPr lang="en-IN" sz="4800" dirty="0">
              <a:latin typeface="Algerian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928802"/>
            <a:ext cx="9144000" cy="492919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681038" indent="-398463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2060"/>
                </a:solidFill>
              </a:rPr>
              <a:t>Crustaceans have external fertilization – mostly the eggs are either fertilized and released for hatching or both the gametes are released for fertilization.</a:t>
            </a:r>
          </a:p>
          <a:p>
            <a:pPr marL="681038" indent="-398463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2060"/>
                </a:solidFill>
              </a:rPr>
              <a:t>In many crustaceans -  the fertilized eggs are released  into the water column.</a:t>
            </a:r>
          </a:p>
          <a:p>
            <a:pPr marL="681038" indent="-398463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2060"/>
                </a:solidFill>
              </a:rPr>
              <a:t>Others may hold their eggs  with their body until they hatch.</a:t>
            </a:r>
          </a:p>
          <a:p>
            <a:pPr marL="681038" indent="-398463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2060"/>
                </a:solidFill>
              </a:rPr>
              <a:t>For  many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Decapods</a:t>
            </a:r>
            <a:r>
              <a:rPr lang="en-US" sz="2800" dirty="0" smtClean="0">
                <a:solidFill>
                  <a:srgbClr val="002060"/>
                </a:solidFill>
              </a:rPr>
              <a:t> the eggs are attached to the </a:t>
            </a:r>
            <a:r>
              <a:rPr lang="en-US" sz="2800" dirty="0" err="1" smtClean="0">
                <a:solidFill>
                  <a:srgbClr val="002060"/>
                </a:solidFill>
              </a:rPr>
              <a:t>pleopods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</a:p>
          <a:p>
            <a:pPr marL="681038" indent="-398463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N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otostracans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,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Anostracans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,and many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Isopods</a:t>
            </a:r>
            <a:r>
              <a:rPr lang="en-US" sz="2800" dirty="0" smtClean="0">
                <a:solidFill>
                  <a:srgbClr val="002060"/>
                </a:solidFill>
              </a:rPr>
              <a:t> form a brood pouch for carrying their eggs. </a:t>
            </a:r>
            <a:endParaRPr lang="en-US" sz="2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31825" indent="-582613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</a:rPr>
              <a:t>Some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crustaceans carry  </a:t>
            </a:r>
            <a:r>
              <a:rPr lang="en-US" sz="2800" dirty="0" smtClean="0">
                <a:solidFill>
                  <a:srgbClr val="FF0000"/>
                </a:solidFill>
              </a:rPr>
              <a:t>eggs in </a:t>
            </a:r>
            <a:r>
              <a:rPr lang="en-US" sz="2800" dirty="0" smtClean="0">
                <a:solidFill>
                  <a:srgbClr val="FF0000"/>
                </a:solidFill>
              </a:rPr>
              <a:t>an </a:t>
            </a:r>
            <a:r>
              <a:rPr lang="en-US" sz="2800" dirty="0" smtClean="0">
                <a:solidFill>
                  <a:srgbClr val="FF0000"/>
                </a:solidFill>
              </a:rPr>
              <a:t>external </a:t>
            </a:r>
            <a:r>
              <a:rPr lang="en-US" sz="2800" dirty="0" err="1" smtClean="0">
                <a:solidFill>
                  <a:srgbClr val="FF0000"/>
                </a:solidFill>
              </a:rPr>
              <a:t>ovisacs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and attach the eggs in rocks in rows.  E.g. .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Brachyura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631825" indent="-582613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</a:rPr>
              <a:t>Some may carry </a:t>
            </a:r>
            <a:r>
              <a:rPr lang="en-US" sz="2800" dirty="0" smtClean="0">
                <a:solidFill>
                  <a:srgbClr val="FF0000"/>
                </a:solidFill>
              </a:rPr>
              <a:t>eggs between thoracic limps</a:t>
            </a:r>
            <a:r>
              <a:rPr lang="en-US" sz="2800" dirty="0" smtClean="0">
                <a:solidFill>
                  <a:srgbClr val="FF0000"/>
                </a:solidFill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</a:rPr>
              <a:t>eg</a:t>
            </a:r>
            <a:r>
              <a:rPr lang="en-US" sz="2800" dirty="0" smtClean="0">
                <a:solidFill>
                  <a:srgbClr val="FF0000"/>
                </a:solidFill>
              </a:rPr>
              <a:t>..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Leptostracans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and Krill.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631825" indent="-582613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</a:rPr>
              <a:t>Some </a:t>
            </a:r>
            <a:r>
              <a:rPr lang="en-US" sz="2800" dirty="0" smtClean="0">
                <a:solidFill>
                  <a:srgbClr val="FF0000"/>
                </a:solidFill>
              </a:rPr>
              <a:t>carry  </a:t>
            </a:r>
            <a:r>
              <a:rPr lang="en-US" sz="2800" dirty="0" smtClean="0">
                <a:solidFill>
                  <a:srgbClr val="FF0000"/>
                </a:solidFill>
              </a:rPr>
              <a:t>eggs  in thin-walled sacs. </a:t>
            </a:r>
            <a:r>
              <a:rPr lang="en-US" sz="2800" dirty="0" err="1" smtClean="0">
                <a:solidFill>
                  <a:srgbClr val="FF0000"/>
                </a:solidFill>
              </a:rPr>
              <a:t>eg.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Copepods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pPr marL="631825" indent="-582613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631825" indent="-631825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Eggs of shrimps:</a:t>
            </a:r>
          </a:p>
          <a:p>
            <a:pPr marL="631825" indent="-631825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Fecundity-2-10 </a:t>
            </a:r>
            <a:r>
              <a:rPr lang="en-US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lakh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/ 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female of app 100g BW.</a:t>
            </a:r>
            <a:endParaRPr lang="en-US" sz="3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631825" indent="-631825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Egg size:  250-300 micro m in diameter and irregular  in shape.</a:t>
            </a:r>
          </a:p>
          <a:p>
            <a:pPr marL="631825" indent="-631825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Both eggs and spermatozoa will be released in the water for fertilization.</a:t>
            </a:r>
            <a:endParaRPr lang="en-US" sz="3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631825" indent="-582613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631825" indent="-582613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sz="2800" dirty="0" smtClean="0"/>
          </a:p>
          <a:p>
            <a:pPr marL="631825" indent="-582613">
              <a:buClr>
                <a:srgbClr val="FFFF00"/>
              </a:buClr>
              <a:buFont typeface="Wingdings" pitchFamily="2" charset="2"/>
              <a:buChar char="v"/>
            </a:pPr>
            <a:endParaRPr lang="en-US" sz="2800" dirty="0" smtClean="0"/>
          </a:p>
          <a:p>
            <a:pPr marL="631825" indent="-582613">
              <a:buFont typeface="Wingdings" pitchFamily="2" charset="2"/>
              <a:buChar char="v"/>
            </a:pPr>
            <a:endParaRPr lang="en-IN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  <a:solidFill>
            <a:schemeClr val="bg1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latin typeface="Arial Narrow" pitchFamily="34" charset="0"/>
              </a:rPr>
              <a:t>Eggs in </a:t>
            </a:r>
            <a:r>
              <a:rPr lang="en-US" sz="6600" dirty="0" smtClean="0">
                <a:latin typeface="Arial Narrow" pitchFamily="34" charset="0"/>
              </a:rPr>
              <a:t>Prawns</a:t>
            </a:r>
            <a:endParaRPr lang="en-IN" sz="6600" dirty="0">
              <a:latin typeface="Arial Narrow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071546"/>
            <a:ext cx="9144000" cy="578645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465138" indent="-465138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After </a:t>
            </a: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mating </a:t>
            </a: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once the eggs </a:t>
            </a: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are </a:t>
            </a: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matured will be released to </a:t>
            </a: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the brood chamber.</a:t>
            </a:r>
          </a:p>
          <a:p>
            <a:pPr marL="465138" indent="-465138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After fertilization the embryonic development </a:t>
            </a: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takes </a:t>
            </a: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place.</a:t>
            </a:r>
          </a:p>
          <a:p>
            <a:pPr marL="465138" indent="-465138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Incubation period </a:t>
            </a: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19-20 </a:t>
            </a: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days depending upon the temperature.</a:t>
            </a:r>
          </a:p>
          <a:p>
            <a:pPr marL="465138" indent="-465138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Then the hatched larvae will come out from the brood </a:t>
            </a: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chamber. </a:t>
            </a:r>
          </a:p>
          <a:p>
            <a:pPr marL="465138" indent="-465138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The </a:t>
            </a:r>
            <a:r>
              <a:rPr lang="en-US" sz="3600" dirty="0" err="1" smtClean="0">
                <a:solidFill>
                  <a:srgbClr val="FF0000"/>
                </a:solidFill>
                <a:latin typeface="Arial Narrow" pitchFamily="34" charset="0"/>
              </a:rPr>
              <a:t>colour</a:t>
            </a: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 of the eggs will turn from orange to slate grey as they develop</a:t>
            </a:r>
            <a:endParaRPr lang="en-IN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285728"/>
            <a:ext cx="8013192" cy="714380"/>
          </a:xfrm>
        </p:spPr>
        <p:txBody>
          <a:bodyPr>
            <a:normAutofit fontScale="90000"/>
          </a:bodyPr>
          <a:lstStyle/>
          <a:p>
            <a:pPr algn="ctr">
              <a:tabLst>
                <a:tab pos="2508250" algn="l"/>
              </a:tabLst>
            </a:pPr>
            <a:r>
              <a:rPr lang="en-US" dirty="0" smtClean="0">
                <a:latin typeface="Arial Narrow" pitchFamily="34" charset="0"/>
              </a:rPr>
              <a:t>Eggs in </a:t>
            </a:r>
            <a:r>
              <a:rPr lang="en-US" dirty="0" smtClean="0">
                <a:latin typeface="Arial Narrow" pitchFamily="34" charset="0"/>
              </a:rPr>
              <a:t>Crabs</a:t>
            </a:r>
            <a:endParaRPr lang="en-IN" dirty="0">
              <a:latin typeface="Arial Narrow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14422"/>
            <a:ext cx="9144000" cy="564357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49250" indent="-300038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</a:rPr>
              <a:t> In </a:t>
            </a:r>
            <a:r>
              <a:rPr lang="en-US" sz="2800" dirty="0" smtClean="0">
                <a:solidFill>
                  <a:srgbClr val="FF0000"/>
                </a:solidFill>
              </a:rPr>
              <a:t>mud </a:t>
            </a:r>
            <a:r>
              <a:rPr lang="en-US" sz="2800" dirty="0" smtClean="0">
                <a:solidFill>
                  <a:srgbClr val="FF0000"/>
                </a:solidFill>
              </a:rPr>
              <a:t>crab, </a:t>
            </a:r>
            <a:r>
              <a:rPr lang="en-US" sz="2800" dirty="0" smtClean="0">
                <a:solidFill>
                  <a:srgbClr val="FF0000"/>
                </a:solidFill>
              </a:rPr>
              <a:t>the fertilized eggs are attached to the </a:t>
            </a:r>
            <a:r>
              <a:rPr lang="en-US" sz="2800" dirty="0" err="1" smtClean="0">
                <a:solidFill>
                  <a:srgbClr val="FF0000"/>
                </a:solidFill>
              </a:rPr>
              <a:t>ovigerous</a:t>
            </a:r>
            <a:r>
              <a:rPr lang="en-US" sz="2800" dirty="0" smtClean="0">
                <a:solidFill>
                  <a:srgbClr val="FF0000"/>
                </a:solidFill>
              </a:rPr>
              <a:t> setae of abdominal appendages</a:t>
            </a:r>
            <a:r>
              <a:rPr lang="en-US" sz="2800" dirty="0" smtClean="0">
                <a:solidFill>
                  <a:srgbClr val="FF0000"/>
                </a:solidFill>
              </a:rPr>
              <a:t>. They are called berried crabs</a:t>
            </a:r>
          </a:p>
          <a:p>
            <a:pPr marL="349250" indent="-300038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3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Fecundity</a:t>
            </a:r>
            <a:endParaRPr lang="en-US" sz="39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pPr marL="349250" indent="-300038" algn="just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S.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tranquebarica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-2-3 million</a:t>
            </a:r>
          </a:p>
          <a:p>
            <a:pPr marL="349250" indent="-300038" algn="just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800" i="1" dirty="0" err="1" smtClean="0">
                <a:solidFill>
                  <a:srgbClr val="FF0000"/>
                </a:solidFill>
              </a:rPr>
              <a:t>S.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serrata</a:t>
            </a:r>
            <a:r>
              <a:rPr lang="en-US" sz="2800" i="1" u="sng" dirty="0" smtClean="0">
                <a:solidFill>
                  <a:srgbClr val="FF0000"/>
                </a:solidFill>
              </a:rPr>
              <a:t>   </a:t>
            </a:r>
            <a:r>
              <a:rPr lang="en-US" sz="2800" i="1" dirty="0" smtClean="0">
                <a:solidFill>
                  <a:srgbClr val="FF0000"/>
                </a:solidFill>
              </a:rPr>
              <a:t>            </a:t>
            </a:r>
            <a:r>
              <a:rPr lang="en-US" sz="2800" dirty="0" smtClean="0">
                <a:solidFill>
                  <a:srgbClr val="FF0000"/>
                </a:solidFill>
              </a:rPr>
              <a:t>- 0.5 - 2.5 </a:t>
            </a:r>
            <a:r>
              <a:rPr lang="en-US" sz="2800" dirty="0" smtClean="0">
                <a:solidFill>
                  <a:srgbClr val="FF0000"/>
                </a:solidFill>
              </a:rPr>
              <a:t>million</a:t>
            </a:r>
          </a:p>
          <a:p>
            <a:pPr marL="1263650" lvl="2" indent="-300038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Based on the weight of the body</a:t>
            </a:r>
          </a:p>
          <a:p>
            <a:pPr marL="349250" indent="-300038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</a:rPr>
              <a:t>Crab’s </a:t>
            </a:r>
            <a:r>
              <a:rPr lang="en-US" sz="2800" dirty="0" smtClean="0">
                <a:solidFill>
                  <a:srgbClr val="FF0000"/>
                </a:solidFill>
              </a:rPr>
              <a:t>reproductive potential will </a:t>
            </a:r>
            <a:r>
              <a:rPr lang="en-US" sz="2800" dirty="0" smtClean="0">
                <a:solidFill>
                  <a:srgbClr val="FF0000"/>
                </a:solidFill>
              </a:rPr>
              <a:t>vary </a:t>
            </a:r>
            <a:r>
              <a:rPr lang="en-US" sz="2800" dirty="0" smtClean="0">
                <a:solidFill>
                  <a:srgbClr val="FF0000"/>
                </a:solidFill>
              </a:rPr>
              <a:t>according to the </a:t>
            </a:r>
            <a:r>
              <a:rPr lang="en-US" sz="2800" dirty="0" smtClean="0">
                <a:solidFill>
                  <a:srgbClr val="FF0000"/>
                </a:solidFill>
              </a:rPr>
              <a:t>female’s physiological status.</a:t>
            </a:r>
          </a:p>
          <a:p>
            <a:pPr marL="349250" indent="-300038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</a:rPr>
              <a:t>Incubation period 10 – 15 days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349250" indent="-300038">
              <a:buFont typeface="Wingdings" pitchFamily="2" charset="2"/>
              <a:buChar char="v"/>
            </a:pPr>
            <a:endParaRPr lang="en-IN" sz="2800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51062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Algerian" pitchFamily="82" charset="0"/>
              </a:rPr>
              <a:t>Crab eggs</a:t>
            </a:r>
            <a:endParaRPr lang="en-IN" sz="6600" dirty="0">
              <a:latin typeface="Algerian" pitchFamily="82" charset="0"/>
            </a:endParaRPr>
          </a:p>
        </p:txBody>
      </p:sp>
      <p:pic>
        <p:nvPicPr>
          <p:cNvPr id="5122" name="Picture 2" descr="H:\divya\DSCF22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4643438" cy="5429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H:\divya\DSCF224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9" y="1428736"/>
            <a:ext cx="4500562" cy="5429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8763000" cy="1636776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Algerian" pitchFamily="82" charset="0"/>
              </a:rPr>
              <a:t>Cont…</a:t>
            </a:r>
            <a:endParaRPr lang="en-IN" sz="6600" dirty="0">
              <a:latin typeface="Algerian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571744"/>
            <a:ext cx="9144000" cy="428625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FF0000"/>
                </a:solidFill>
              </a:rPr>
              <a:t>I</a:t>
            </a:r>
            <a:endParaRPr lang="en-US" dirty="0" smtClean="0"/>
          </a:p>
          <a:p>
            <a:pPr algn="just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en-US" dirty="0" smtClean="0"/>
          </a:p>
          <a:p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8013192" cy="1636776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Algerian" pitchFamily="82" charset="0"/>
              </a:rPr>
              <a:t>Cont</a:t>
            </a:r>
            <a:r>
              <a:rPr lang="en-US" sz="6600" dirty="0" smtClean="0"/>
              <a:t>…</a:t>
            </a:r>
            <a:endParaRPr lang="en-IN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643182"/>
            <a:ext cx="9144000" cy="4214818"/>
          </a:xfrm>
        </p:spPr>
        <p:txBody>
          <a:bodyPr/>
          <a:lstStyle/>
          <a:p>
            <a:pPr algn="just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</a:rPr>
              <a:t>Eggs will attach female body its self.</a:t>
            </a:r>
          </a:p>
          <a:p>
            <a:pPr algn="just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</a:rPr>
              <a:t>So the female body is called a ”</a:t>
            </a:r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Berried</a:t>
            </a:r>
            <a:r>
              <a:rPr lang="en-US" sz="3200" dirty="0" smtClean="0">
                <a:solidFill>
                  <a:srgbClr val="FF0000"/>
                </a:solidFill>
              </a:rPr>
              <a:t>”.</a:t>
            </a:r>
          </a:p>
          <a:p>
            <a:pPr algn="just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</a:rPr>
              <a:t>Incubation period-2 weeks.</a:t>
            </a:r>
          </a:p>
          <a:p>
            <a:pPr algn="just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</a:rPr>
              <a:t>Orange color eggs can be seen in the first period.</a:t>
            </a:r>
          </a:p>
          <a:p>
            <a:pPr algn="just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</a:rPr>
              <a:t>During the end of the incubation period, it will be turn into black.</a:t>
            </a:r>
          </a:p>
          <a:p>
            <a:endParaRPr lang="en-IN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809798"/>
          </a:xfrm>
          <a:solidFill>
            <a:schemeClr val="bg1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latin typeface="Arial Narrow" pitchFamily="34" charset="0"/>
              </a:rPr>
              <a:t>Eggs in Lobsters</a:t>
            </a:r>
            <a:endParaRPr lang="en-IN" sz="6600" dirty="0">
              <a:latin typeface="Arial Narrow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000108"/>
            <a:ext cx="9144000" cy="585789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515938" indent="-515938"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</a:rPr>
              <a:t>Ova </a:t>
            </a:r>
            <a:r>
              <a:rPr lang="en-US" sz="3200" dirty="0" smtClean="0">
                <a:solidFill>
                  <a:srgbClr val="FF0000"/>
                </a:solidFill>
              </a:rPr>
              <a:t>will be </a:t>
            </a:r>
            <a:r>
              <a:rPr lang="en-US" sz="3200" dirty="0" smtClean="0">
                <a:solidFill>
                  <a:srgbClr val="FF0000"/>
                </a:solidFill>
              </a:rPr>
              <a:t>fertilized in the brood  </a:t>
            </a:r>
            <a:r>
              <a:rPr lang="en-US" sz="3200" dirty="0" smtClean="0">
                <a:solidFill>
                  <a:srgbClr val="FF0000"/>
                </a:solidFill>
              </a:rPr>
              <a:t>chamber by the deposited spermatozoa.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515938" indent="-515938" algn="just"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</a:rPr>
              <a:t>The fertilized eggs </a:t>
            </a:r>
            <a:r>
              <a:rPr lang="en-US" sz="3200" dirty="0" smtClean="0">
                <a:solidFill>
                  <a:srgbClr val="FF0000"/>
                </a:solidFill>
              </a:rPr>
              <a:t>will be attached </a:t>
            </a:r>
            <a:r>
              <a:rPr lang="en-US" sz="3200" dirty="0" smtClean="0">
                <a:solidFill>
                  <a:srgbClr val="FF0000"/>
                </a:solidFill>
              </a:rPr>
              <a:t>to the </a:t>
            </a:r>
            <a:r>
              <a:rPr lang="en-US" sz="3200" dirty="0" err="1" smtClean="0">
                <a:solidFill>
                  <a:srgbClr val="FF0000"/>
                </a:solidFill>
              </a:rPr>
              <a:t>ovigerous</a:t>
            </a:r>
            <a:r>
              <a:rPr lang="en-US" sz="3200" dirty="0" smtClean="0">
                <a:solidFill>
                  <a:srgbClr val="FF0000"/>
                </a:solidFill>
              </a:rPr>
              <a:t> setae and </a:t>
            </a:r>
            <a:r>
              <a:rPr lang="en-US" sz="3200" dirty="0" smtClean="0">
                <a:solidFill>
                  <a:srgbClr val="FF0000"/>
                </a:solidFill>
              </a:rPr>
              <a:t>with the </a:t>
            </a:r>
            <a:r>
              <a:rPr lang="en-US" sz="3200" dirty="0" smtClean="0">
                <a:solidFill>
                  <a:srgbClr val="FF0000"/>
                </a:solidFill>
              </a:rPr>
              <a:t>other eggs by the short stalks  from the egg coat</a:t>
            </a:r>
          </a:p>
          <a:p>
            <a:pPr marL="515938" indent="-515938"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</a:rPr>
              <a:t>These stalks are produced by the secretion from the follicle cells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</a:p>
          <a:p>
            <a:pPr marL="515938" indent="-515938" algn="just"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</a:rPr>
              <a:t>After fertilization the eggs will swell and become </a:t>
            </a:r>
            <a:r>
              <a:rPr lang="en-US" sz="3200" dirty="0" smtClean="0">
                <a:solidFill>
                  <a:srgbClr val="FF0000"/>
                </a:solidFill>
              </a:rPr>
              <a:t>soft and sticky when it touched  the seawater.</a:t>
            </a:r>
          </a:p>
          <a:p>
            <a:pPr marL="515938" indent="-515938"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</a:rPr>
              <a:t>They will hold their eggs  for 9-16 months.</a:t>
            </a:r>
          </a:p>
          <a:p>
            <a:pPr marL="515938" indent="-515938"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</a:rPr>
              <a:t>During this period they will be loosing 30-50% of the eggs from the clutch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335</TotalTime>
  <Words>447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QUALITIES OF EGGS AND NATURE OF DEVELOPMENT          IN CRUSTACEANS</vt:lpstr>
      <vt:lpstr>About the eggs of crustaceans</vt:lpstr>
      <vt:lpstr>Slide 3</vt:lpstr>
      <vt:lpstr>Eggs in Prawns</vt:lpstr>
      <vt:lpstr>Eggs in Crabs</vt:lpstr>
      <vt:lpstr>Crab eggs</vt:lpstr>
      <vt:lpstr>Cont…</vt:lpstr>
      <vt:lpstr>Cont…</vt:lpstr>
      <vt:lpstr>Eggs in Lobsters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QUALITIES OF EGGS AND NATURE OF DEVELOPMENT          IN CRUSTACEANS</dc:title>
  <dc:creator>Kokilavani</dc:creator>
  <cp:lastModifiedBy>Dr.stphen</cp:lastModifiedBy>
  <cp:revision>7</cp:revision>
  <dcterms:created xsi:type="dcterms:W3CDTF">2011-12-06T17:00:54Z</dcterms:created>
  <dcterms:modified xsi:type="dcterms:W3CDTF">2011-12-08T17:51:13Z</dcterms:modified>
</cp:coreProperties>
</file>