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75" r:id="rId3"/>
    <p:sldId id="265" r:id="rId4"/>
    <p:sldId id="266" r:id="rId5"/>
    <p:sldId id="268" r:id="rId6"/>
    <p:sldId id="269" r:id="rId7"/>
    <p:sldId id="281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841"/>
    <a:srgbClr val="EC0637"/>
    <a:srgbClr val="FBD329"/>
    <a:srgbClr val="5CA9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C4069D-7371-4462-93FC-293DB47C0896}" type="datetimeFigureOut">
              <a:rPr lang="en-IN" smtClean="0"/>
              <a:pPr/>
              <a:t>08-12-2011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56FA5-4932-419F-B3E3-C756CADDC1DE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lam" TargetMode="External"/><Relationship Id="rId3" Type="http://schemas.openxmlformats.org/officeDocument/2006/relationships/hyperlink" Target="http://en.wikipedia.org/wiki/Plankton" TargetMode="External"/><Relationship Id="rId7" Type="http://schemas.openxmlformats.org/officeDocument/2006/relationships/hyperlink" Target="http://en.wikipedia.org/wiki/Sea_urchin" TargetMode="External"/><Relationship Id="rId2" Type="http://schemas.openxmlformats.org/officeDocument/2006/relationships/hyperlink" Target="http://en.wikipedia.org/wiki/Phylloso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nimal_migration" TargetMode="External"/><Relationship Id="rId5" Type="http://schemas.openxmlformats.org/officeDocument/2006/relationships/hyperlink" Target="http://en.wikipedia.org/wiki/Nocturnality" TargetMode="External"/><Relationship Id="rId10" Type="http://schemas.openxmlformats.org/officeDocument/2006/relationships/hyperlink" Target="http://en.wikipedia.org/wiki/Worm" TargetMode="External"/><Relationship Id="rId4" Type="http://schemas.openxmlformats.org/officeDocument/2006/relationships/hyperlink" Target="http://en.wikipedia.org/wiki/Metamorphosis" TargetMode="External"/><Relationship Id="rId9" Type="http://schemas.openxmlformats.org/officeDocument/2006/relationships/hyperlink" Target="http://en.wikipedia.org/wiki/Muss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8164"/>
            <a:ext cx="8892480" cy="187220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BD329"/>
                </a:solidFill>
                <a:latin typeface="Arial Narrow" pitchFamily="34" charset="0"/>
              </a:rPr>
              <a:t>LARVAL FEEDS FOR CRUSTACEANS SEEDS</a:t>
            </a:r>
            <a:endParaRPr lang="en-IN" sz="5400" b="1" dirty="0">
              <a:solidFill>
                <a:srgbClr val="FBD329"/>
              </a:solidFill>
              <a:latin typeface="Arial Narrow" pitchFamily="34" charset="0"/>
            </a:endParaRPr>
          </a:p>
        </p:txBody>
      </p:sp>
      <p:pic>
        <p:nvPicPr>
          <p:cNvPr id="8" name="Picture 4" descr="img0039"/>
          <p:cNvPicPr>
            <a:picLocks noChangeAspect="1" noChangeArrowheads="1"/>
          </p:cNvPicPr>
          <p:nvPr/>
        </p:nvPicPr>
        <p:blipFill>
          <a:blip r:embed="rId2" cstate="print"/>
          <a:srcRect b="40625"/>
          <a:stretch>
            <a:fillRect/>
          </a:stretch>
        </p:blipFill>
        <p:spPr>
          <a:xfrm>
            <a:off x="0" y="5054534"/>
            <a:ext cx="4195235" cy="1660614"/>
          </a:xfrm>
          <a:prstGeom prst="rect">
            <a:avLst/>
          </a:prstGeom>
          <a:noFill/>
          <a:ln/>
        </p:spPr>
      </p:pic>
      <p:pic>
        <p:nvPicPr>
          <p:cNvPr id="13" name="Content Placeholder 3" descr="DSC009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71612"/>
            <a:ext cx="2571736" cy="17354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45" name="Picture 1" descr="C:\Users\dor\Pictures\shrimp fe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42900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71480"/>
            <a:ext cx="82296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7030A0"/>
                </a:solidFill>
                <a:latin typeface="+mj-lt"/>
              </a:rPr>
              <a:t>FEEDS FOR  BABY CRABS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5 ZOEA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MEGALOPA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  <a:latin typeface="+mj-lt"/>
              </a:rPr>
              <a:t>CRAB INSTAR</a:t>
            </a:r>
            <a:endParaRPr lang="en-IN" sz="3600" b="1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5" name="Picture 3" descr="C:\Users\dor\Desktop\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437112"/>
            <a:ext cx="3633192" cy="24208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6552728" cy="10081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CRAB LARVAL FEEDS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064896" cy="47678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ROTIFERS, ARTEMIA, ALGAL CULTURES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 + ARTIFICIAL SUPPLEMENTARY FEEDS</a:t>
            </a:r>
          </a:p>
          <a:p>
            <a:r>
              <a:rPr lang="en-US" dirty="0" err="1" smtClean="0">
                <a:solidFill>
                  <a:srgbClr val="C00000"/>
                </a:solidFill>
                <a:latin typeface="Arial Narrow" pitchFamily="34" charset="0"/>
              </a:rPr>
              <a:t>Zoea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1</a:t>
            </a:r>
            <a:r>
              <a:rPr lang="en-US" dirty="0" smtClean="0">
                <a:latin typeface="Arial Narrow" pitchFamily="34" charset="0"/>
              </a:rPr>
              <a:t>-Rotifers only</a:t>
            </a:r>
          </a:p>
          <a:p>
            <a:r>
              <a:rPr lang="en-US" dirty="0" err="1" smtClean="0">
                <a:solidFill>
                  <a:srgbClr val="C00000"/>
                </a:solidFill>
                <a:latin typeface="Arial Narrow" pitchFamily="34" charset="0"/>
              </a:rPr>
              <a:t>Zoea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2-5</a:t>
            </a:r>
            <a:r>
              <a:rPr lang="en-US" dirty="0" smtClean="0">
                <a:latin typeface="Arial Narrow" pitchFamily="34" charset="0"/>
              </a:rPr>
              <a:t>- Frozen </a:t>
            </a:r>
            <a:r>
              <a:rPr lang="en-US" i="1" dirty="0" smtClean="0">
                <a:latin typeface="Arial Narrow" pitchFamily="34" charset="0"/>
              </a:rPr>
              <a:t>Artemia</a:t>
            </a:r>
            <a:r>
              <a:rPr lang="en-US" dirty="0" smtClean="0">
                <a:latin typeface="Arial Narrow" pitchFamily="34" charset="0"/>
              </a:rPr>
              <a:t> Nauplii (FAN) and rotifers</a:t>
            </a:r>
          </a:p>
          <a:p>
            <a:r>
              <a:rPr lang="en-US" dirty="0" err="1" smtClean="0">
                <a:solidFill>
                  <a:srgbClr val="C00000"/>
                </a:solidFill>
                <a:latin typeface="Arial Narrow" pitchFamily="34" charset="0"/>
              </a:rPr>
              <a:t>Megalopa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and Crab </a:t>
            </a:r>
            <a:r>
              <a:rPr lang="en-US" dirty="0" err="1" smtClean="0">
                <a:solidFill>
                  <a:srgbClr val="C00000"/>
                </a:solidFill>
                <a:latin typeface="Arial Narrow" pitchFamily="34" charset="0"/>
              </a:rPr>
              <a:t>instar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-live </a:t>
            </a:r>
            <a:r>
              <a:rPr lang="en-US" i="1" dirty="0" smtClean="0">
                <a:latin typeface="Arial Narrow" pitchFamily="34" charset="0"/>
              </a:rPr>
              <a:t>Artemia </a:t>
            </a:r>
          </a:p>
          <a:p>
            <a:r>
              <a:rPr lang="en-US" dirty="0" smtClean="0">
                <a:latin typeface="Arial Narrow" pitchFamily="34" charset="0"/>
              </a:rPr>
              <a:t>Feed twice a day-morning and afternoon.</a:t>
            </a:r>
          </a:p>
          <a:p>
            <a:r>
              <a:rPr lang="en-US" dirty="0" smtClean="0">
                <a:latin typeface="Arial Narrow" pitchFamily="34" charset="0"/>
              </a:rPr>
              <a:t>Morning-rotifers till Z4</a:t>
            </a:r>
          </a:p>
          <a:p>
            <a:r>
              <a:rPr lang="en-US" dirty="0" smtClean="0">
                <a:latin typeface="Arial Narrow" pitchFamily="34" charset="0"/>
              </a:rPr>
              <a:t>Afternoon-</a:t>
            </a:r>
            <a:r>
              <a:rPr lang="en-US" dirty="0" err="1" smtClean="0">
                <a:latin typeface="Arial Narrow" pitchFamily="34" charset="0"/>
              </a:rPr>
              <a:t>artemia</a:t>
            </a:r>
            <a:r>
              <a:rPr lang="en-US" dirty="0" smtClean="0">
                <a:latin typeface="Arial Narrow" pitchFamily="34" charset="0"/>
              </a:rPr>
              <a:t> except Z1</a:t>
            </a:r>
          </a:p>
          <a:p>
            <a:r>
              <a:rPr lang="en-US" dirty="0" smtClean="0">
                <a:latin typeface="Arial Narrow" pitchFamily="34" charset="0"/>
              </a:rPr>
              <a:t>Algal culture- 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Chlorella,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Chaetoceros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Tetraselmis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Skeletonema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Isochrisis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IN" dirty="0">
              <a:latin typeface="Arial Narrow" pitchFamily="34" charset="0"/>
            </a:endParaRPr>
          </a:p>
        </p:txBody>
      </p:sp>
      <p:pic>
        <p:nvPicPr>
          <p:cNvPr id="21506" name="Picture 2" descr="C:\Users\dor\Desktop\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93096"/>
            <a:ext cx="3203848" cy="256490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156176" y="6088559"/>
            <a:ext cx="3384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Crab </a:t>
            </a:r>
            <a:r>
              <a:rPr lang="en-US" sz="3600" b="1" dirty="0" err="1" smtClean="0">
                <a:solidFill>
                  <a:srgbClr val="FF0000"/>
                </a:solidFill>
              </a:rPr>
              <a:t>instar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2584"/>
            <a:ext cx="7200800" cy="65321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supplementary feeds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Shrimp larval feed(Japan)-protein49%, fat 31%, Ash 5.5% and moisture 4.3%</a:t>
            </a:r>
          </a:p>
          <a:p>
            <a:r>
              <a:rPr lang="en-US" sz="3200" dirty="0" smtClean="0"/>
              <a:t>Giant freshwater prawn feeds-P55%, F8%, Ash 7% and moisture 5.5%</a:t>
            </a:r>
          </a:p>
          <a:p>
            <a:pPr>
              <a:buNone/>
            </a:pPr>
            <a:r>
              <a:rPr lang="en-US" sz="3200" dirty="0" smtClean="0"/>
              <a:t>	</a:t>
            </a:r>
          </a:p>
          <a:p>
            <a:pPr>
              <a:buNone/>
            </a:pPr>
            <a:r>
              <a:rPr lang="en-US" sz="3200" dirty="0" smtClean="0"/>
              <a:t>(</a:t>
            </a:r>
            <a:r>
              <a:rPr lang="en-US" sz="3200" dirty="0" err="1" smtClean="0"/>
              <a:t>Treflan</a:t>
            </a:r>
            <a:r>
              <a:rPr lang="en-US" sz="3200" dirty="0" smtClean="0"/>
              <a:t> 0.7-10ppm use to control fungal growth in the medium)</a:t>
            </a:r>
            <a:endParaRPr lang="en-IN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CRAB LARVAL FEEDS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297"/>
          <a:ext cx="9144000" cy="684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3468216"/>
                <a:gridCol w="3048000"/>
              </a:tblGrid>
              <a:tr h="4987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LARVAL</a:t>
                      </a:r>
                      <a:r>
                        <a:rPr lang="en-US" sz="2400" baseline="0" dirty="0" smtClean="0"/>
                        <a:t> STAGES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FEEDS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QTY</a:t>
                      </a:r>
                      <a:endParaRPr lang="en-IN" sz="2400" dirty="0"/>
                    </a:p>
                  </a:txBody>
                  <a:tcPr/>
                </a:tc>
              </a:tr>
              <a:tr h="12299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ZOEA 1-3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400" baseline="0" dirty="0" smtClean="0"/>
                        <a:t>Algal cultures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400" baseline="0" dirty="0" smtClean="0"/>
                        <a:t>Rotifers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400" baseline="0" dirty="0" smtClean="0"/>
                        <a:t>Artificial feeds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30-60no./ml</a:t>
                      </a:r>
                    </a:p>
                    <a:p>
                      <a:r>
                        <a:rPr lang="en-US" sz="2400" dirty="0" smtClean="0"/>
                        <a:t>0.5g/ton</a:t>
                      </a:r>
                      <a:r>
                        <a:rPr lang="en-US" sz="2400" baseline="0" dirty="0" smtClean="0"/>
                        <a:t> water</a:t>
                      </a:r>
                      <a:endParaRPr lang="en-IN" sz="2400" dirty="0"/>
                    </a:p>
                  </a:txBody>
                  <a:tcPr/>
                </a:tc>
              </a:tr>
              <a:tr h="12299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ZOEA 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400" baseline="0" dirty="0" smtClean="0"/>
                        <a:t>Algal cultures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400" baseline="0" dirty="0" err="1" smtClean="0"/>
                        <a:t>Rotifers+F.artemia</a:t>
                      </a:r>
                      <a:endParaRPr lang="en-US" sz="2400" baseline="0" dirty="0" smtClean="0"/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400" baseline="0" dirty="0" smtClean="0"/>
                        <a:t>Artificial feeds</a:t>
                      </a:r>
                      <a:endParaRPr lang="en-I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5-50nos./ml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0.5g/ton</a:t>
                      </a:r>
                      <a:r>
                        <a:rPr lang="en-US" sz="2400" baseline="0" dirty="0" smtClean="0"/>
                        <a:t> water</a:t>
                      </a:r>
                      <a:endParaRPr lang="en-IN" sz="2400" dirty="0" smtClean="0"/>
                    </a:p>
                  </a:txBody>
                  <a:tcPr/>
                </a:tc>
              </a:tr>
              <a:tr h="15988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MEGALOPA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400" dirty="0" smtClean="0"/>
                        <a:t>2days old live </a:t>
                      </a:r>
                      <a:r>
                        <a:rPr lang="en-US" sz="2400" dirty="0" err="1" smtClean="0"/>
                        <a:t>artemia</a:t>
                      </a:r>
                      <a:endParaRPr lang="en-US" sz="2400" dirty="0" smtClean="0"/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400" dirty="0" smtClean="0"/>
                        <a:t>artificial</a:t>
                      </a:r>
                      <a:r>
                        <a:rPr lang="en-US" sz="2400" baseline="0" dirty="0" smtClean="0"/>
                        <a:t> feeds</a:t>
                      </a:r>
                      <a:endParaRPr lang="en-US" sz="2400" dirty="0" smtClean="0"/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400" dirty="0" smtClean="0"/>
                        <a:t>Bit of prawn flesh, bivalves, </a:t>
                      </a:r>
                      <a:r>
                        <a:rPr lang="en-US" sz="2400" dirty="0" err="1" smtClean="0"/>
                        <a:t>molluscs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squids &amp; fish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50nos./ml</a:t>
                      </a:r>
                    </a:p>
                    <a:p>
                      <a:r>
                        <a:rPr lang="en-US" sz="2400" dirty="0" smtClean="0"/>
                        <a:t>150-200g/ton of water</a:t>
                      </a:r>
                      <a:endParaRPr lang="en-IN" sz="2400" dirty="0"/>
                    </a:p>
                  </a:txBody>
                  <a:tcPr/>
                </a:tc>
              </a:tr>
              <a:tr h="19678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CRAB INSTAR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400" dirty="0" smtClean="0"/>
                        <a:t>Flesh of prawn,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bivalves, </a:t>
                      </a:r>
                      <a:r>
                        <a:rPr lang="en-US" sz="2400" dirty="0" err="1" smtClean="0"/>
                        <a:t>molluscs</a:t>
                      </a:r>
                      <a:r>
                        <a:rPr lang="en-US" sz="2400" baseline="0" dirty="0" smtClean="0"/>
                        <a:t> &amp; fish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2400" baseline="0" dirty="0" smtClean="0"/>
                        <a:t>Artificial feeds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3-5% of biomass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0.5g/ton</a:t>
                      </a:r>
                      <a:r>
                        <a:rPr lang="en-US" sz="2400" baseline="0" dirty="0" smtClean="0"/>
                        <a:t> water</a:t>
                      </a:r>
                      <a:endParaRPr lang="en-IN" sz="2400" dirty="0" smtClean="0"/>
                    </a:p>
                    <a:p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 DARLING" pitchFamily="2" charset="0"/>
              </a:rPr>
              <a:t>CARE</a:t>
            </a:r>
            <a:endParaRPr lang="en-IN" b="1" dirty="0">
              <a:solidFill>
                <a:srgbClr val="00B050"/>
              </a:solidFill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RISK- High mortality- survival rate as low as just 5-15%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Excess foods/ </a:t>
            </a:r>
            <a:r>
              <a:rPr lang="en-US" sz="3600" dirty="0" err="1" smtClean="0">
                <a:solidFill>
                  <a:srgbClr val="0070C0"/>
                </a:solidFill>
              </a:rPr>
              <a:t>faecal</a:t>
            </a:r>
            <a:r>
              <a:rPr lang="en-US" sz="3600" dirty="0" smtClean="0">
                <a:solidFill>
                  <a:srgbClr val="0070C0"/>
                </a:solidFill>
              </a:rPr>
              <a:t> matters/ dead larvae/ </a:t>
            </a:r>
            <a:r>
              <a:rPr lang="en-US" sz="3600" dirty="0" err="1" smtClean="0">
                <a:solidFill>
                  <a:srgbClr val="0070C0"/>
                </a:solidFill>
              </a:rPr>
              <a:t>moulted</a:t>
            </a:r>
            <a:r>
              <a:rPr lang="en-US" sz="3600" dirty="0" smtClean="0">
                <a:solidFill>
                  <a:srgbClr val="0070C0"/>
                </a:solidFill>
              </a:rPr>
              <a:t> shell required to be continuously siphon out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Continuous water aeration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6048672" cy="5173184"/>
          </a:xfrm>
        </p:spPr>
        <p:txBody>
          <a:bodyPr>
            <a:normAutofit/>
          </a:bodyPr>
          <a:lstStyle/>
          <a:p>
            <a:r>
              <a:rPr lang="en-US" sz="6600" dirty="0" smtClean="0"/>
              <a:t>FEEDS FOR LOBSTER LARVAE- PHYLLOSOMA</a:t>
            </a:r>
            <a:endParaRPr lang="en-IN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n-US" dirty="0" smtClean="0"/>
              <a:t>LOBSTERS LARVAL FEEDS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39552" y="1859340"/>
            <a:ext cx="8104414" cy="397031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The flat </a:t>
            </a:r>
            <a:r>
              <a:rPr lang="en-IN" sz="2800" i="1" dirty="0" err="1" smtClean="0">
                <a:solidFill>
                  <a:srgbClr val="FF0000"/>
                </a:solidFill>
                <a:latin typeface="+mj-lt"/>
                <a:hlinkClick r:id="rId2" tooltip="Phyllosoma"/>
              </a:rPr>
              <a:t>phyllosoma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  feeds on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3" tooltip="Plankton"/>
              </a:rPr>
              <a:t>plankton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 before the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4" tooltip="Metamorphosis"/>
              </a:rPr>
              <a:t>metamorphosis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 into the juvenile state.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Only </a:t>
            </a:r>
            <a:r>
              <a:rPr lang="en-IN" sz="2800" b="1" dirty="0" err="1" smtClean="0">
                <a:solidFill>
                  <a:srgbClr val="FF0000"/>
                </a:solidFill>
                <a:latin typeface="+mj-lt"/>
              </a:rPr>
              <a:t>Artemia</a:t>
            </a:r>
            <a:r>
              <a:rPr lang="en-IN" sz="2800" b="1" dirty="0" smtClean="0">
                <a:solidFill>
                  <a:srgbClr val="FF0000"/>
                </a:solidFill>
                <a:latin typeface="+mj-lt"/>
              </a:rPr>
              <a:t> and </a:t>
            </a:r>
            <a:r>
              <a:rPr lang="en-IN" sz="2800" b="1" dirty="0" err="1" smtClean="0">
                <a:solidFill>
                  <a:srgbClr val="FF0000"/>
                </a:solidFill>
                <a:latin typeface="+mj-lt"/>
              </a:rPr>
              <a:t>gonals</a:t>
            </a:r>
            <a:r>
              <a:rPr lang="en-IN" sz="2800" b="1" dirty="0" smtClean="0">
                <a:solidFill>
                  <a:srgbClr val="FF0000"/>
                </a:solidFill>
                <a:latin typeface="+mj-lt"/>
              </a:rPr>
              <a:t> of blue mussels </a:t>
            </a:r>
            <a:r>
              <a:rPr lang="en-IN" sz="2800" i="1" dirty="0" err="1" smtClean="0">
                <a:solidFill>
                  <a:srgbClr val="FF0000"/>
                </a:solidFill>
                <a:latin typeface="+mj-lt"/>
              </a:rPr>
              <a:t>mytilus</a:t>
            </a:r>
            <a:r>
              <a:rPr lang="en-IN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in nursery tank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Adults are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5" tooltip="Nocturnality"/>
              </a:rPr>
              <a:t>nocturnal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 and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6" tooltip="Animal migration"/>
              </a:rPr>
              <a:t>migratory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, living among rocks at depths of up to 65 m (213 ft), and feeding on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7" tooltip="Sea urchin"/>
              </a:rPr>
              <a:t>sea urchins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8" tooltip="Clam"/>
              </a:rPr>
              <a:t>clams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9" tooltip="Mussel"/>
              </a:rPr>
              <a:t>mussels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 and </a:t>
            </a:r>
            <a:r>
              <a:rPr lang="en-IN" sz="2800" dirty="0" smtClean="0">
                <a:solidFill>
                  <a:srgbClr val="FF0000"/>
                </a:solidFill>
                <a:latin typeface="+mj-lt"/>
                <a:hlinkClick r:id="rId10" tooltip="Worm"/>
              </a:rPr>
              <a:t>worms</a:t>
            </a:r>
            <a:r>
              <a:rPr lang="en-IN" sz="2800" dirty="0" smtClean="0">
                <a:solidFill>
                  <a:srgbClr val="FF0000"/>
                </a:solidFill>
                <a:latin typeface="+mj-lt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1282</TotalTime>
  <Words>280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LARVAL FEEDS FOR CRUSTACEANS SEEDS</vt:lpstr>
      <vt:lpstr>Slide 2</vt:lpstr>
      <vt:lpstr>CRAB LARVAL FEEDS</vt:lpstr>
      <vt:lpstr>supplementary feeds</vt:lpstr>
      <vt:lpstr>CRAB LARVAL FEEDS</vt:lpstr>
      <vt:lpstr>CARE</vt:lpstr>
      <vt:lpstr>FEEDS FOR LOBSTER LARVAE- PHYLLOSOMA</vt:lpstr>
      <vt:lpstr>LOBSTERS LARVAL FEEDS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LARVAL FEEDS FOR CRUSTACEANS SEED PRODUCTION</dc:title>
  <dc:creator>dorothy</dc:creator>
  <cp:lastModifiedBy>Dr.stphen</cp:lastModifiedBy>
  <cp:revision>71</cp:revision>
  <dcterms:created xsi:type="dcterms:W3CDTF">2011-11-16T18:22:17Z</dcterms:created>
  <dcterms:modified xsi:type="dcterms:W3CDTF">2011-12-08T18:27:06Z</dcterms:modified>
</cp:coreProperties>
</file>