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6"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1EE1EA-5627-4215-AE32-B3FA9C2FFE22}" type="datetimeFigureOut">
              <a:rPr lang="en-US" smtClean="0"/>
              <a:pPr/>
              <a:t>3/31/2011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57492601-C96F-45DE-A6F8-6568931CAAA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EE1EA-5627-4215-AE32-B3FA9C2FFE22}" type="datetimeFigureOut">
              <a:rPr lang="en-US" smtClean="0"/>
              <a:pPr/>
              <a:t>3/31/2011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EE1EA-5627-4215-AE32-B3FA9C2FFE22}" type="datetimeFigureOut">
              <a:rPr lang="en-US" smtClean="0"/>
              <a:pPr/>
              <a:t>3/31/2011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EE1EA-5627-4215-AE32-B3FA9C2FFE22}" type="datetimeFigureOut">
              <a:rPr lang="en-US" smtClean="0"/>
              <a:pPr/>
              <a:t>3/31/2011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1EE1EA-5627-4215-AE32-B3FA9C2FFE22}" type="datetimeFigureOut">
              <a:rPr lang="en-US" smtClean="0"/>
              <a:pPr/>
              <a:t>3/31/2011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492601-C96F-45DE-A6F8-6568931CAAA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1EE1EA-5627-4215-AE32-B3FA9C2FFE22}" type="datetimeFigureOut">
              <a:rPr lang="en-US" smtClean="0"/>
              <a:pPr/>
              <a:t>3/31/2011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1EE1EA-5627-4215-AE32-B3FA9C2FFE22}" type="datetimeFigureOut">
              <a:rPr lang="en-US" smtClean="0"/>
              <a:pPr/>
              <a:t>3/31/2011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1EE1EA-5627-4215-AE32-B3FA9C2FFE22}" type="datetimeFigureOut">
              <a:rPr lang="en-US" smtClean="0"/>
              <a:pPr/>
              <a:t>3/31/2011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EE1EA-5627-4215-AE32-B3FA9C2FFE22}" type="datetimeFigureOut">
              <a:rPr lang="en-US" smtClean="0"/>
              <a:pPr/>
              <a:t>3/31/2011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1EE1EA-5627-4215-AE32-B3FA9C2FFE22}" type="datetimeFigureOut">
              <a:rPr lang="en-US" smtClean="0"/>
              <a:pPr/>
              <a:t>3/31/2011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492601-C96F-45DE-A6F8-6568931CAAA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1EE1EA-5627-4215-AE32-B3FA9C2FFE22}" type="datetimeFigureOut">
              <a:rPr lang="en-US" smtClean="0"/>
              <a:pPr/>
              <a:t>3/31/2011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57492601-C96F-45DE-A6F8-6568931CAAA2}"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1EE1EA-5627-4215-AE32-B3FA9C2FFE22}" type="datetimeFigureOut">
              <a:rPr lang="en-US" smtClean="0"/>
              <a:pPr/>
              <a:t>3/31/2011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492601-C96F-45DE-A6F8-6568931CAAA2}"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a:t> </a:t>
            </a:r>
            <a:br>
              <a:rPr lang="en-IN" dirty="0"/>
            </a:br>
            <a:r>
              <a:rPr lang="en-IN" b="1" dirty="0"/>
              <a:t>Marine mammals</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00792"/>
          </a:xfrm>
        </p:spPr>
        <p:txBody>
          <a:bodyPr>
            <a:normAutofit/>
          </a:bodyPr>
          <a:lstStyle/>
          <a:p>
            <a:pPr>
              <a:buNone/>
            </a:pPr>
            <a:r>
              <a:rPr lang="en-IN" sz="2400" b="1" dirty="0">
                <a:solidFill>
                  <a:srgbClr val="C00000"/>
                </a:solidFill>
              </a:rPr>
              <a:t>Breathing in Whales</a:t>
            </a:r>
            <a:endParaRPr lang="en-IN" sz="2400" dirty="0">
              <a:solidFill>
                <a:srgbClr val="C00000"/>
              </a:solidFill>
            </a:endParaRPr>
          </a:p>
          <a:p>
            <a:pPr algn="just"/>
            <a:r>
              <a:rPr lang="en-IN" sz="2400" dirty="0"/>
              <a:t>The whale breathes through an opening on the top of its head called the </a:t>
            </a:r>
            <a:r>
              <a:rPr lang="en-IN" sz="2400" b="1" dirty="0"/>
              <a:t>blowhole</a:t>
            </a:r>
            <a:r>
              <a:rPr lang="en-IN" sz="2400" dirty="0"/>
              <a:t>, which is its nose or nostrils. </a:t>
            </a:r>
            <a:endParaRPr lang="en-IN" sz="2400" dirty="0" smtClean="0"/>
          </a:p>
          <a:p>
            <a:pPr algn="just"/>
            <a:endParaRPr lang="en-IN" sz="2400" dirty="0" smtClean="0"/>
          </a:p>
          <a:p>
            <a:pPr algn="just"/>
            <a:r>
              <a:rPr lang="en-IN" sz="2400" dirty="0" smtClean="0"/>
              <a:t>As </a:t>
            </a:r>
            <a:r>
              <a:rPr lang="en-IN" sz="2400" dirty="0"/>
              <a:t>early whales evolved and became more fully aquatic, their nostrils moved from the front (snout) to the top of the head. </a:t>
            </a:r>
            <a:endParaRPr lang="en-IN" sz="2400" dirty="0" smtClean="0"/>
          </a:p>
          <a:p>
            <a:pPr algn="just"/>
            <a:endParaRPr lang="en-IN" sz="2400" dirty="0" smtClean="0"/>
          </a:p>
          <a:p>
            <a:pPr algn="just"/>
            <a:r>
              <a:rPr lang="en-IN" sz="2400" dirty="0" smtClean="0"/>
              <a:t>This </a:t>
            </a:r>
            <a:r>
              <a:rPr lang="en-IN" sz="2400" dirty="0"/>
              <a:t>position is more adaptive for an animal that lives in the water but must surface to </a:t>
            </a:r>
            <a:r>
              <a:rPr lang="en-IN" sz="2400" dirty="0" smtClean="0"/>
              <a:t>breathe</a:t>
            </a:r>
          </a:p>
          <a:p>
            <a:pPr algn="just"/>
            <a:endParaRPr lang="en-IN" sz="2400" dirty="0" smtClean="0"/>
          </a:p>
          <a:p>
            <a:pPr algn="just"/>
            <a:r>
              <a:rPr lang="en-IN" sz="2400" dirty="0" smtClean="0"/>
              <a:t>Toothed </a:t>
            </a:r>
            <a:r>
              <a:rPr lang="en-IN" sz="2400" dirty="0"/>
              <a:t>whales have one nostril; baleen whales have two nostrils. A whale breathes in air at the surface through its blowhole; the air is then carried to the lungs. </a:t>
            </a:r>
          </a:p>
          <a:p>
            <a:pPr algn="just"/>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286520"/>
          </a:xfrm>
        </p:spPr>
        <p:txBody>
          <a:bodyPr>
            <a:noAutofit/>
          </a:bodyPr>
          <a:lstStyle/>
          <a:p>
            <a:pPr>
              <a:buNone/>
            </a:pPr>
            <a:r>
              <a:rPr lang="en-IN" sz="2400" b="1" dirty="0">
                <a:solidFill>
                  <a:srgbClr val="C00000"/>
                </a:solidFill>
              </a:rPr>
              <a:t>Swimming in Whales</a:t>
            </a:r>
            <a:endParaRPr lang="en-IN" sz="2400" dirty="0">
              <a:solidFill>
                <a:srgbClr val="C00000"/>
              </a:solidFill>
            </a:endParaRPr>
          </a:p>
          <a:p>
            <a:endParaRPr lang="en-IN" sz="2400" dirty="0" smtClean="0"/>
          </a:p>
          <a:p>
            <a:pPr algn="just"/>
            <a:r>
              <a:rPr lang="en-IN" sz="2400" dirty="0" smtClean="0"/>
              <a:t>Whales </a:t>
            </a:r>
            <a:r>
              <a:rPr lang="en-IN" sz="2400" dirty="0"/>
              <a:t>are powerful swimmers. </a:t>
            </a:r>
            <a:endParaRPr lang="en-IN" sz="2400" dirty="0" smtClean="0"/>
          </a:p>
          <a:p>
            <a:pPr algn="just"/>
            <a:endParaRPr lang="en-IN" sz="2400" dirty="0"/>
          </a:p>
          <a:p>
            <a:pPr algn="just"/>
            <a:r>
              <a:rPr lang="en-IN" sz="2400" dirty="0" smtClean="0"/>
              <a:t>The </a:t>
            </a:r>
            <a:r>
              <a:rPr lang="en-IN" sz="2400" dirty="0"/>
              <a:t>killer whale, or orca (</a:t>
            </a:r>
            <a:r>
              <a:rPr lang="en-IN" sz="2400" i="1" dirty="0" err="1"/>
              <a:t>Orcinus</a:t>
            </a:r>
            <a:r>
              <a:rPr lang="en-IN" sz="2400" i="1" dirty="0"/>
              <a:t> orca</a:t>
            </a:r>
            <a:r>
              <a:rPr lang="en-IN" sz="2400" dirty="0"/>
              <a:t>), is the fastest of all the marine mammals, having been clocked at 55 km per </a:t>
            </a:r>
            <a:r>
              <a:rPr lang="en-IN" sz="2400" dirty="0" smtClean="0"/>
              <a:t>hour.</a:t>
            </a:r>
          </a:p>
          <a:p>
            <a:pPr algn="just"/>
            <a:endParaRPr lang="en-IN" sz="2400" dirty="0" smtClean="0"/>
          </a:p>
          <a:p>
            <a:pPr algn="just"/>
            <a:r>
              <a:rPr lang="en-IN" sz="2400" dirty="0" smtClean="0"/>
              <a:t>Vigorous </a:t>
            </a:r>
            <a:r>
              <a:rPr lang="en-IN" sz="2400" dirty="0"/>
              <a:t>contractions of its body muscles cause the up-and-down movements of the powerful hind flippers, or </a:t>
            </a:r>
            <a:r>
              <a:rPr lang="en-IN" sz="2400" b="1" dirty="0"/>
              <a:t>tail flukes</a:t>
            </a:r>
            <a:r>
              <a:rPr lang="en-IN" sz="2400" dirty="0"/>
              <a:t>, which propel the animal through the water. </a:t>
            </a:r>
            <a:endParaRPr lang="en-IN"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endParaRPr lang="en-IN" sz="2400" dirty="0" smtClean="0"/>
          </a:p>
          <a:p>
            <a:pPr algn="just"/>
            <a:r>
              <a:rPr lang="en-IN" sz="2400" dirty="0" smtClean="0"/>
              <a:t>The dorsal fin, which varies from 2 meters tall in the killer whale to very small in the baleen whales (and nonexistent in the narwhal), is used for staying on course. </a:t>
            </a:r>
          </a:p>
          <a:p>
            <a:pPr algn="just"/>
            <a:endParaRPr lang="en-IN" sz="2400" dirty="0" smtClean="0"/>
          </a:p>
          <a:p>
            <a:pPr algn="just"/>
            <a:endParaRPr lang="en-IN" sz="2400" dirty="0" smtClean="0"/>
          </a:p>
          <a:p>
            <a:pPr algn="just"/>
            <a:r>
              <a:rPr lang="en-IN" sz="2400" dirty="0" smtClean="0"/>
              <a:t>The pectoral fins, which range from the small, stubby flippers of the narwhal to the 5-meterlong </a:t>
            </a:r>
            <a:r>
              <a:rPr lang="en-IN" sz="2400" dirty="0" err="1" smtClean="0"/>
              <a:t>winglike</a:t>
            </a:r>
            <a:r>
              <a:rPr lang="en-IN" sz="2400" dirty="0" smtClean="0"/>
              <a:t> flippers of the humpback, are used for steering, braking, and balance. </a:t>
            </a:r>
          </a:p>
          <a:p>
            <a:pPr algn="just"/>
            <a:endParaRPr lang="en-I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500834"/>
          </a:xfrm>
        </p:spPr>
        <p:txBody>
          <a:bodyPr>
            <a:normAutofit/>
          </a:bodyPr>
          <a:lstStyle/>
          <a:p>
            <a:pPr>
              <a:buNone/>
            </a:pPr>
            <a:r>
              <a:rPr lang="en-IN" b="1" dirty="0">
                <a:solidFill>
                  <a:srgbClr val="C00000"/>
                </a:solidFill>
              </a:rPr>
              <a:t>Whale Migrations</a:t>
            </a:r>
            <a:endParaRPr lang="en-IN" dirty="0">
              <a:solidFill>
                <a:srgbClr val="C00000"/>
              </a:solidFill>
            </a:endParaRPr>
          </a:p>
          <a:p>
            <a:endParaRPr lang="en-IN" dirty="0" smtClean="0"/>
          </a:p>
          <a:p>
            <a:pPr algn="just"/>
            <a:r>
              <a:rPr lang="en-IN" sz="2400" dirty="0" smtClean="0"/>
              <a:t>Whales </a:t>
            </a:r>
            <a:r>
              <a:rPr lang="en-IN" sz="2400" dirty="0"/>
              <a:t>are great long-distance swimmers. </a:t>
            </a:r>
            <a:endParaRPr lang="en-IN" sz="2400" dirty="0" smtClean="0"/>
          </a:p>
          <a:p>
            <a:pPr algn="just"/>
            <a:endParaRPr lang="en-IN" sz="2400" dirty="0"/>
          </a:p>
          <a:p>
            <a:pPr algn="just"/>
            <a:r>
              <a:rPr lang="en-IN" sz="2400" dirty="0" smtClean="0"/>
              <a:t>whales </a:t>
            </a:r>
            <a:r>
              <a:rPr lang="en-IN" sz="2400" dirty="0"/>
              <a:t>find their way by locating geological features along the seafloor and by sensing changes in ocean currents, water chemistry, Earth’s magnetic field, and the position of the sun</a:t>
            </a:r>
            <a:r>
              <a:rPr lang="en-IN" sz="2400" dirty="0" smtClean="0"/>
              <a:t>.</a:t>
            </a:r>
          </a:p>
          <a:p>
            <a:pPr algn="just"/>
            <a:endParaRPr lang="en-IN" sz="2400" dirty="0" smtClean="0"/>
          </a:p>
          <a:p>
            <a:pPr algn="just"/>
            <a:r>
              <a:rPr lang="en-IN" sz="2400" dirty="0" err="1" smtClean="0"/>
              <a:t>Gray</a:t>
            </a:r>
            <a:r>
              <a:rPr lang="en-IN" sz="2400" dirty="0" smtClean="0"/>
              <a:t> </a:t>
            </a:r>
            <a:r>
              <a:rPr lang="en-IN" sz="2400" dirty="0"/>
              <a:t>whales migrate in a north-south direction, from Alaska to Baja California, then back to Alaska again, a round-trip distance of more than 12,000 km.</a:t>
            </a:r>
          </a:p>
          <a:p>
            <a:pPr algn="just">
              <a:buNone/>
            </a:pPr>
            <a:r>
              <a:rPr lang="en-IN" sz="2400"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229600" cy="1728192"/>
          </a:xfrm>
        </p:spPr>
        <p:txBody>
          <a:bodyPr>
            <a:normAutofit/>
          </a:bodyPr>
          <a:lstStyle/>
          <a:p>
            <a:r>
              <a:rPr lang="en-IN" sz="3600" b="1" dirty="0" smtClean="0"/>
              <a:t>COMMUNICATION AND ECHOLOCATION IN WHALES</a:t>
            </a:r>
            <a:r>
              <a:rPr lang="en-IN" sz="3600" dirty="0" smtClean="0"/>
              <a:t/>
            </a:r>
            <a:br>
              <a:rPr lang="en-IN" sz="3600" dirty="0" smtClean="0"/>
            </a:br>
            <a:endParaRPr lang="en-IN" sz="3600" dirty="0"/>
          </a:p>
        </p:txBody>
      </p:sp>
      <p:sp>
        <p:nvSpPr>
          <p:cNvPr id="3" name="Content Placeholder 2"/>
          <p:cNvSpPr>
            <a:spLocks noGrp="1"/>
          </p:cNvSpPr>
          <p:nvPr>
            <p:ph idx="1"/>
          </p:nvPr>
        </p:nvSpPr>
        <p:spPr>
          <a:xfrm>
            <a:off x="457200" y="1500174"/>
            <a:ext cx="8229600" cy="5072098"/>
          </a:xfrm>
        </p:spPr>
        <p:txBody>
          <a:bodyPr>
            <a:noAutofit/>
          </a:bodyPr>
          <a:lstStyle/>
          <a:p>
            <a:pPr algn="just"/>
            <a:endParaRPr lang="en-IN" sz="2400" dirty="0" smtClean="0"/>
          </a:p>
          <a:p>
            <a:pPr algn="just"/>
            <a:r>
              <a:rPr lang="en-IN" sz="2400" dirty="0" smtClean="0"/>
              <a:t>Cetaceans have relatively large, well-developed brains and are considered to be very intelligent.</a:t>
            </a:r>
          </a:p>
          <a:p>
            <a:pPr marL="0" indent="0" algn="just">
              <a:buNone/>
            </a:pPr>
            <a:endParaRPr lang="en-IN" sz="2400" dirty="0" smtClean="0"/>
          </a:p>
          <a:p>
            <a:pPr algn="just"/>
            <a:r>
              <a:rPr lang="en-IN" sz="2400" dirty="0" smtClean="0"/>
              <a:t>Dolphins are known to communicate through a series of clicks and other sounds. These sounds are produced in the dolphin’s airway and then focused or directed by a fatty bump in its forehead, called the </a:t>
            </a:r>
            <a:r>
              <a:rPr lang="en-IN" sz="2400" b="1" dirty="0" smtClean="0"/>
              <a:t>melon</a:t>
            </a:r>
            <a:r>
              <a:rPr lang="en-IN" sz="2400" dirty="0" smtClean="0"/>
              <a:t>. </a:t>
            </a:r>
          </a:p>
          <a:p>
            <a:pPr algn="just"/>
            <a:endParaRPr lang="en-IN" sz="2400" dirty="0" smtClean="0"/>
          </a:p>
          <a:p>
            <a:pPr algn="just"/>
            <a:r>
              <a:rPr lang="en-IN" sz="2400" dirty="0" smtClean="0"/>
              <a:t>Dolphins and whales (such as sperm whales) also use sound waves to sense objects</a:t>
            </a:r>
          </a:p>
          <a:p>
            <a:pPr algn="just"/>
            <a:endParaRPr lang="en-IN" sz="2400" dirty="0" smtClean="0"/>
          </a:p>
          <a:p>
            <a:pPr marL="0" indent="0" algn="just">
              <a:buNone/>
            </a:pPr>
            <a:r>
              <a:rPr lang="en-IN" sz="2400" dirty="0" smtClean="0"/>
              <a:t>. </a:t>
            </a:r>
            <a:endParaRPr lang="en-IN"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lgn="just">
              <a:buNone/>
            </a:pPr>
            <a:r>
              <a:rPr lang="en-IN" sz="2400" dirty="0" smtClean="0"/>
              <a:t> </a:t>
            </a:r>
          </a:p>
          <a:p>
            <a:pPr algn="just"/>
            <a:r>
              <a:rPr lang="en-IN" sz="2400" dirty="0"/>
              <a:t>sound produced by the cetacean is bounced off an object, is called echolocation</a:t>
            </a:r>
            <a:endParaRPr lang="en-IN" sz="2400" dirty="0" smtClean="0"/>
          </a:p>
          <a:p>
            <a:pPr algn="just"/>
            <a:endParaRPr lang="en-IN" sz="2400" dirty="0"/>
          </a:p>
          <a:p>
            <a:pPr algn="just"/>
            <a:r>
              <a:rPr lang="en-IN" sz="2400" dirty="0" smtClean="0"/>
              <a:t>The most interesting aspects of whale communication is their ability to produce songs. </a:t>
            </a:r>
          </a:p>
          <a:p>
            <a:pPr algn="just"/>
            <a:endParaRPr lang="en-IN" sz="2400" dirty="0"/>
          </a:p>
          <a:p>
            <a:pPr algn="just"/>
            <a:r>
              <a:rPr lang="en-IN" sz="2400" dirty="0" smtClean="0"/>
              <a:t>Belugas are known to produce a great variety of sounds when they vocalize.</a:t>
            </a:r>
          </a:p>
          <a:p>
            <a:pPr algn="just"/>
            <a:endParaRPr lang="en-IN" sz="2400" dirty="0" smtClean="0"/>
          </a:p>
          <a:p>
            <a:pPr algn="just"/>
            <a:r>
              <a:rPr lang="en-IN" sz="2400" dirty="0" smtClean="0"/>
              <a:t>It appears that the singing is done primarily by the breeding males and is related to competition for mates. </a:t>
            </a:r>
          </a:p>
          <a:p>
            <a:pPr algn="just"/>
            <a:endParaRPr lang="en-IN" sz="2400" dirty="0" smtClean="0"/>
          </a:p>
          <a:p>
            <a:pPr marL="0" indent="0" algn="just">
              <a:buNone/>
            </a:pPr>
            <a:endParaRPr lang="en-I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2162504"/>
          </a:xfrm>
        </p:spPr>
        <p:txBody>
          <a:bodyPr>
            <a:normAutofit/>
          </a:bodyPr>
          <a:lstStyle/>
          <a:p>
            <a:r>
              <a:rPr lang="en-IN" sz="3600" b="1" dirty="0" smtClean="0"/>
              <a:t>SEALS AND OTHER MARINE MAMMALS</a:t>
            </a:r>
            <a:r>
              <a:rPr lang="en-IN" sz="3600" dirty="0" smtClean="0"/>
              <a:t/>
            </a:r>
            <a:br>
              <a:rPr lang="en-IN" sz="3600" dirty="0" smtClean="0"/>
            </a:br>
            <a:endParaRPr lang="en-IN" sz="3600" dirty="0"/>
          </a:p>
        </p:txBody>
      </p:sp>
      <p:sp>
        <p:nvSpPr>
          <p:cNvPr id="3" name="Content Placeholder 2"/>
          <p:cNvSpPr>
            <a:spLocks noGrp="1"/>
          </p:cNvSpPr>
          <p:nvPr>
            <p:ph idx="1"/>
          </p:nvPr>
        </p:nvSpPr>
        <p:spPr/>
        <p:txBody>
          <a:bodyPr>
            <a:normAutofit/>
          </a:bodyPr>
          <a:lstStyle/>
          <a:p>
            <a:pPr algn="just"/>
            <a:r>
              <a:rPr lang="en-IN" sz="2400" dirty="0" smtClean="0"/>
              <a:t>Flesh eating animals, which usually have sharp teeth, are known as </a:t>
            </a:r>
            <a:r>
              <a:rPr lang="en-IN" sz="2400" b="1" dirty="0" smtClean="0"/>
              <a:t>carnivores</a:t>
            </a:r>
            <a:r>
              <a:rPr lang="en-IN" sz="2400" dirty="0" smtClean="0"/>
              <a:t>. The order of mammals called Carnivora includes both land and aquatic mammals.</a:t>
            </a:r>
          </a:p>
          <a:p>
            <a:pPr algn="just"/>
            <a:endParaRPr lang="en-IN" sz="2400" dirty="0" smtClean="0"/>
          </a:p>
          <a:p>
            <a:pPr algn="just"/>
            <a:r>
              <a:rPr lang="en-IN" sz="2400" dirty="0" smtClean="0"/>
              <a:t> The seal, sea lion, walrus, sea otter, and  polar bear are marine mammals that belong to this order.</a:t>
            </a:r>
          </a:p>
          <a:p>
            <a:pPr algn="just"/>
            <a:r>
              <a:rPr lang="en-IN" sz="2400" dirty="0" smtClean="0"/>
              <a:t> </a:t>
            </a:r>
          </a:p>
          <a:p>
            <a:pPr algn="just"/>
            <a:r>
              <a:rPr lang="en-IN" sz="2400" dirty="0" smtClean="0"/>
              <a:t>Animals that eat only vegetation are called </a:t>
            </a:r>
            <a:r>
              <a:rPr lang="en-IN" sz="2400" b="1" dirty="0" smtClean="0"/>
              <a:t>herbivores</a:t>
            </a:r>
            <a:r>
              <a:rPr lang="en-IN" sz="2400" dirty="0" smtClean="0"/>
              <a:t>. The manatees and dugongs are marine mammals that are herbivores</a:t>
            </a:r>
            <a:r>
              <a:rPr lang="en-IN" dirty="0" smtClean="0"/>
              <a:t>.</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smtClean="0"/>
              <a:t>SEALS AND SEA LIONS</a:t>
            </a:r>
            <a:r>
              <a:rPr lang="en-IN" dirty="0" smtClean="0"/>
              <a:t/>
            </a:r>
            <a:br>
              <a:rPr lang="en-IN" dirty="0" smtClean="0"/>
            </a:br>
            <a:endParaRPr lang="en-IN" dirty="0"/>
          </a:p>
        </p:txBody>
      </p:sp>
      <p:sp>
        <p:nvSpPr>
          <p:cNvPr id="3" name="Content Placeholder 2"/>
          <p:cNvSpPr>
            <a:spLocks noGrp="1"/>
          </p:cNvSpPr>
          <p:nvPr>
            <p:ph idx="1"/>
          </p:nvPr>
        </p:nvSpPr>
        <p:spPr>
          <a:xfrm>
            <a:off x="457200" y="1268760"/>
            <a:ext cx="8229600" cy="5256584"/>
          </a:xfrm>
        </p:spPr>
        <p:txBody>
          <a:bodyPr>
            <a:normAutofit/>
          </a:bodyPr>
          <a:lstStyle/>
          <a:p>
            <a:pPr algn="just"/>
            <a:r>
              <a:rPr lang="en-IN" sz="2400" dirty="0" smtClean="0"/>
              <a:t>To move efficiently through water, another group of marine mammals has paddlelike appendages, or flippers, and a torpedo-shaped body.</a:t>
            </a:r>
          </a:p>
          <a:p>
            <a:pPr algn="just"/>
            <a:endParaRPr lang="en-IN" sz="2400" dirty="0" smtClean="0"/>
          </a:p>
          <a:p>
            <a:pPr algn="just"/>
            <a:r>
              <a:rPr lang="en-IN" sz="2400" dirty="0" smtClean="0"/>
              <a:t> These fin-footed carnivorous marine mammals are classified in the suborder Pinnipedia (meaning “wing-foot” or “feather-foot”), which includes the seals, sea lions (and fur seals), and walruses.</a:t>
            </a:r>
          </a:p>
          <a:p>
            <a:pPr algn="just"/>
            <a:endParaRPr lang="en-IN" sz="2400" dirty="0" smtClean="0"/>
          </a:p>
          <a:p>
            <a:pPr algn="just"/>
            <a:r>
              <a:rPr lang="en-IN" sz="2400" dirty="0" smtClean="0"/>
              <a:t>For pinnipeds’ main sources of food are fish and squid, although some will eat mollusks, crustaceans, or much larger prey.</a:t>
            </a:r>
          </a:p>
          <a:p>
            <a:pPr algn="just"/>
            <a:endParaRPr lang="en-IN" sz="2400" dirty="0" smtClean="0"/>
          </a:p>
          <a:p>
            <a:pPr algn="just"/>
            <a:endParaRPr lang="en-IN"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smtClean="0"/>
              <a:t>REPRODUCTION IN PINNIPEDS</a:t>
            </a:r>
            <a:r>
              <a:rPr lang="en-IN" dirty="0" smtClean="0"/>
              <a:t/>
            </a:r>
            <a:br>
              <a:rPr lang="en-IN" dirty="0" smtClean="0"/>
            </a:br>
            <a:endParaRPr lang="en-IN" dirty="0"/>
          </a:p>
        </p:txBody>
      </p:sp>
      <p:sp>
        <p:nvSpPr>
          <p:cNvPr id="3" name="Content Placeholder 2"/>
          <p:cNvSpPr>
            <a:spLocks noGrp="1"/>
          </p:cNvSpPr>
          <p:nvPr>
            <p:ph idx="1"/>
          </p:nvPr>
        </p:nvSpPr>
        <p:spPr>
          <a:xfrm>
            <a:off x="457200" y="928670"/>
            <a:ext cx="8229600" cy="5715040"/>
          </a:xfrm>
        </p:spPr>
        <p:txBody>
          <a:bodyPr>
            <a:normAutofit/>
          </a:bodyPr>
          <a:lstStyle/>
          <a:p>
            <a:pPr algn="just"/>
            <a:endParaRPr lang="en-IN" sz="2400" dirty="0" smtClean="0"/>
          </a:p>
          <a:p>
            <a:pPr algn="just"/>
            <a:r>
              <a:rPr lang="en-IN" sz="2400" dirty="0" smtClean="0"/>
              <a:t>Unlike whales and dolphins, which are fully aquatic and can breed in the water, pinnipeds have to return to land to mate and give birth.</a:t>
            </a:r>
          </a:p>
          <a:p>
            <a:pPr algn="just"/>
            <a:endParaRPr lang="en-IN" sz="2400" dirty="0" smtClean="0"/>
          </a:p>
          <a:p>
            <a:pPr algn="just"/>
            <a:r>
              <a:rPr lang="en-IN" sz="2400" dirty="0" smtClean="0"/>
              <a:t> During the breeding season, pinnipeds swim onto the shore, where they often congregate by the thousands</a:t>
            </a:r>
          </a:p>
          <a:p>
            <a:pPr algn="just"/>
            <a:endParaRPr lang="en-IN" sz="2400" dirty="0" smtClean="0"/>
          </a:p>
          <a:p>
            <a:pPr algn="just"/>
            <a:r>
              <a:rPr lang="en-IN" sz="2400" dirty="0" smtClean="0"/>
              <a:t>Interestingly, seals and sea lions have evolved the ability to delay the development of their embryos, so that the birth of their single offspring occurs exactly 12 months after mating—when they come ashore again to breed.</a:t>
            </a:r>
          </a:p>
          <a:p>
            <a:pPr algn="just"/>
            <a:endParaRPr lang="en-I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smtClean="0"/>
              <a:t>THE WALRUS</a:t>
            </a:r>
            <a:r>
              <a:rPr lang="en-IN" dirty="0" smtClean="0"/>
              <a:t/>
            </a:r>
            <a:br>
              <a:rPr lang="en-IN" dirty="0" smtClean="0"/>
            </a:br>
            <a:endParaRPr lang="en-IN" dirty="0"/>
          </a:p>
        </p:txBody>
      </p:sp>
      <p:sp>
        <p:nvSpPr>
          <p:cNvPr id="3" name="Content Placeholder 2"/>
          <p:cNvSpPr>
            <a:spLocks noGrp="1"/>
          </p:cNvSpPr>
          <p:nvPr>
            <p:ph idx="1"/>
          </p:nvPr>
        </p:nvSpPr>
        <p:spPr>
          <a:xfrm>
            <a:off x="457200" y="928670"/>
            <a:ext cx="8229600" cy="5715040"/>
          </a:xfrm>
        </p:spPr>
        <p:txBody>
          <a:bodyPr>
            <a:normAutofit/>
          </a:bodyPr>
          <a:lstStyle/>
          <a:p>
            <a:pPr algn="just"/>
            <a:endParaRPr lang="en-IN" sz="2400" dirty="0" smtClean="0"/>
          </a:p>
          <a:p>
            <a:pPr algn="just"/>
            <a:r>
              <a:rPr lang="en-IN" sz="2400" dirty="0" smtClean="0"/>
              <a:t>The walrus (</a:t>
            </a:r>
            <a:r>
              <a:rPr lang="en-IN" sz="2400" i="1" dirty="0" err="1" smtClean="0"/>
              <a:t>Odobenus</a:t>
            </a:r>
            <a:r>
              <a:rPr lang="en-IN" sz="2400" i="1" dirty="0" smtClean="0"/>
              <a:t> </a:t>
            </a:r>
            <a:r>
              <a:rPr lang="en-IN" sz="2400" i="1" dirty="0" err="1" smtClean="0"/>
              <a:t>rosmarus</a:t>
            </a:r>
            <a:r>
              <a:rPr lang="en-IN" sz="2400" dirty="0" smtClean="0"/>
              <a:t>) inhabits the frigid Arctic and sub- Arctic waters. </a:t>
            </a:r>
          </a:p>
          <a:p>
            <a:pPr algn="just"/>
            <a:endParaRPr lang="en-IN" sz="2400" dirty="0" smtClean="0"/>
          </a:p>
          <a:p>
            <a:pPr algn="just"/>
            <a:r>
              <a:rPr lang="en-IN" sz="2400" dirty="0" smtClean="0"/>
              <a:t>The tusks are overly developed canines that are used for digging up mollusks from the seafloor and for hauling the walrus up onto the ice.</a:t>
            </a:r>
          </a:p>
          <a:p>
            <a:pPr algn="just"/>
            <a:endParaRPr lang="en-IN" sz="2400" dirty="0" smtClean="0"/>
          </a:p>
          <a:p>
            <a:pPr algn="just"/>
            <a:r>
              <a:rPr lang="en-IN" sz="2400" dirty="0" smtClean="0"/>
              <a:t> Tusks are found in both male and female walruses. In males, the tusks are longer and are used to establish dominance.</a:t>
            </a:r>
          </a:p>
          <a:p>
            <a:pPr algn="just"/>
            <a:endParaRPr lang="en-IN" sz="2400" dirty="0" smtClean="0"/>
          </a:p>
          <a:p>
            <a:pPr algn="just"/>
            <a:r>
              <a:rPr lang="en-IN" sz="2400" dirty="0" smtClean="0"/>
              <a:t>They can dive more than 90 meters deep to find their food</a:t>
            </a:r>
            <a:endParaRPr lang="en-I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US" dirty="0" smtClean="0"/>
              <a:t>Introduction </a:t>
            </a:r>
            <a:endParaRPr lang="en-IN" dirty="0"/>
          </a:p>
        </p:txBody>
      </p:sp>
      <p:sp>
        <p:nvSpPr>
          <p:cNvPr id="3" name="Content Placeholder 2"/>
          <p:cNvSpPr>
            <a:spLocks noGrp="1"/>
          </p:cNvSpPr>
          <p:nvPr>
            <p:ph idx="1"/>
          </p:nvPr>
        </p:nvSpPr>
        <p:spPr>
          <a:xfrm>
            <a:off x="457200" y="1628800"/>
            <a:ext cx="8229600" cy="4695800"/>
          </a:xfrm>
        </p:spPr>
        <p:txBody>
          <a:bodyPr>
            <a:noAutofit/>
          </a:bodyPr>
          <a:lstStyle/>
          <a:p>
            <a:pPr algn="just"/>
            <a:r>
              <a:rPr lang="en-IN" sz="2400" dirty="0"/>
              <a:t>One type of animal that made a successful and complete transition from land to water in the course of its evolution is the whale</a:t>
            </a:r>
            <a:r>
              <a:rPr lang="en-IN" sz="2400" dirty="0" smtClean="0"/>
              <a:t>.</a:t>
            </a:r>
          </a:p>
          <a:p>
            <a:pPr algn="just"/>
            <a:r>
              <a:rPr lang="en-IN" sz="2400" dirty="0" smtClean="0"/>
              <a:t> </a:t>
            </a:r>
            <a:r>
              <a:rPr lang="en-IN" sz="2400" dirty="0"/>
              <a:t>The According to the fossil record, about 50 million years ago some terrestrial mammals began to make the transition from a life on land to a life in the sea. </a:t>
            </a:r>
          </a:p>
          <a:p>
            <a:pPr algn="just"/>
            <a:r>
              <a:rPr lang="en-IN" sz="2400" dirty="0"/>
              <a:t>whale is an air-breathing animal that spends its entire life in the ocean. </a:t>
            </a:r>
            <a:endParaRPr lang="en-IN" sz="2400" dirty="0" smtClean="0"/>
          </a:p>
          <a:p>
            <a:pPr algn="just"/>
            <a:r>
              <a:rPr lang="en-IN" sz="2400" dirty="0" smtClean="0"/>
              <a:t> </a:t>
            </a:r>
            <a:r>
              <a:rPr lang="en-IN" sz="2400" dirty="0"/>
              <a:t>The humpback whale (</a:t>
            </a:r>
            <a:r>
              <a:rPr lang="en-IN" sz="2400" i="1" dirty="0" err="1"/>
              <a:t>Megaptera</a:t>
            </a:r>
            <a:r>
              <a:rPr lang="en-IN" sz="2400" i="1" dirty="0"/>
              <a:t> </a:t>
            </a:r>
            <a:r>
              <a:rPr lang="en-IN" sz="2400" i="1" dirty="0" err="1"/>
              <a:t>novaeangliae</a:t>
            </a:r>
            <a:r>
              <a:rPr lang="en-IN" sz="2400" dirty="0"/>
              <a:t>), for example, feeds her offspring milk from her mammary glands, a distinguishing characteristic of all mammals</a:t>
            </a:r>
            <a:r>
              <a:rPr lang="en-IN" sz="2400" dirty="0" smtClean="0"/>
              <a:t>.</a:t>
            </a:r>
          </a:p>
          <a:p>
            <a:pPr algn="just"/>
            <a:r>
              <a:rPr lang="en-IN" sz="2400" dirty="0" smtClean="0"/>
              <a:t>Another </a:t>
            </a:r>
            <a:r>
              <a:rPr lang="en-IN" sz="2400" dirty="0"/>
              <a:t>characteristic shared by mammals is the four-chambered heart.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Adaptations of Pinnipeds</a:t>
            </a:r>
            <a:r>
              <a:rPr lang="en-IN" dirty="0" smtClean="0"/>
              <a:t/>
            </a:r>
            <a:br>
              <a:rPr lang="en-IN" dirty="0" smtClean="0"/>
            </a:br>
            <a:endParaRPr lang="en-IN" dirty="0"/>
          </a:p>
        </p:txBody>
      </p:sp>
      <p:sp>
        <p:nvSpPr>
          <p:cNvPr id="3" name="Content Placeholder 2"/>
          <p:cNvSpPr>
            <a:spLocks noGrp="1"/>
          </p:cNvSpPr>
          <p:nvPr>
            <p:ph idx="1"/>
          </p:nvPr>
        </p:nvSpPr>
        <p:spPr>
          <a:xfrm>
            <a:off x="467544" y="404664"/>
            <a:ext cx="8229600" cy="5857916"/>
          </a:xfrm>
        </p:spPr>
        <p:txBody>
          <a:bodyPr>
            <a:normAutofit/>
          </a:bodyPr>
          <a:lstStyle/>
          <a:p>
            <a:pPr marL="0" indent="0">
              <a:buNone/>
            </a:pPr>
            <a:r>
              <a:rPr lang="en-IN" dirty="0" smtClean="0"/>
              <a:t> </a:t>
            </a:r>
          </a:p>
          <a:p>
            <a:pPr algn="just"/>
            <a:endParaRPr lang="en-IN" sz="2400" dirty="0" smtClean="0"/>
          </a:p>
          <a:p>
            <a:pPr algn="just"/>
            <a:r>
              <a:rPr lang="en-IN" sz="2400" dirty="0" smtClean="0"/>
              <a:t>Recent research has shown that, like whales, pinnipeds communicate with one another by using a variety of sounds.</a:t>
            </a:r>
          </a:p>
          <a:p>
            <a:pPr algn="just"/>
            <a:endParaRPr lang="en-IN" sz="2400" dirty="0" smtClean="0"/>
          </a:p>
          <a:p>
            <a:pPr algn="just"/>
            <a:r>
              <a:rPr lang="en-IN" sz="2400" dirty="0" smtClean="0"/>
              <a:t> It is possible that pinnipeds also use echolocation, since the sounds they produce are similar to those of the whales</a:t>
            </a:r>
          </a:p>
          <a:p>
            <a:pPr algn="just"/>
            <a:endParaRPr lang="en-IN" sz="2400" dirty="0" smtClean="0"/>
          </a:p>
          <a:p>
            <a:pPr algn="just"/>
            <a:r>
              <a:rPr lang="en-IN" sz="2400" dirty="0" smtClean="0"/>
              <a:t>Pinnipeds also have the ability to dive to great depths in search of food</a:t>
            </a:r>
          </a:p>
          <a:p>
            <a:pPr algn="just"/>
            <a:endParaRPr lang="en-IN" sz="2400" dirty="0" smtClean="0"/>
          </a:p>
          <a:p>
            <a:pPr algn="just"/>
            <a:r>
              <a:rPr lang="en-IN" sz="2400" dirty="0" smtClean="0"/>
              <a:t>All pinnipeds have a layer of blubber that insulates against the cold air and water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smtClean="0"/>
              <a:t>THE SEA OTTER</a:t>
            </a:r>
            <a:r>
              <a:rPr lang="en-IN" dirty="0" smtClean="0"/>
              <a:t/>
            </a:r>
            <a:br>
              <a:rPr lang="en-IN" dirty="0" smtClean="0"/>
            </a:br>
            <a:endParaRPr lang="en-IN" dirty="0"/>
          </a:p>
        </p:txBody>
      </p:sp>
      <p:sp>
        <p:nvSpPr>
          <p:cNvPr id="3" name="Content Placeholder 2"/>
          <p:cNvSpPr>
            <a:spLocks noGrp="1"/>
          </p:cNvSpPr>
          <p:nvPr>
            <p:ph idx="1"/>
          </p:nvPr>
        </p:nvSpPr>
        <p:spPr>
          <a:xfrm>
            <a:off x="457200" y="928670"/>
            <a:ext cx="8229600" cy="5715040"/>
          </a:xfrm>
        </p:spPr>
        <p:txBody>
          <a:bodyPr>
            <a:normAutofit/>
          </a:bodyPr>
          <a:lstStyle/>
          <a:p>
            <a:pPr marL="0" indent="0" algn="just">
              <a:buNone/>
            </a:pPr>
            <a:endParaRPr lang="en-IN" sz="2400" dirty="0" smtClean="0"/>
          </a:p>
          <a:p>
            <a:pPr algn="just"/>
            <a:r>
              <a:rPr lang="en-IN" sz="2400" dirty="0" smtClean="0"/>
              <a:t> Sea otters are closely related to the land-dwelling weasels and minks. </a:t>
            </a:r>
          </a:p>
          <a:p>
            <a:pPr algn="just"/>
            <a:endParaRPr lang="en-IN" sz="2400" dirty="0" smtClean="0"/>
          </a:p>
          <a:p>
            <a:pPr algn="just"/>
            <a:r>
              <a:rPr lang="en-IN" sz="2400" dirty="0" smtClean="0"/>
              <a:t>They are the smallest of the marine mammals, growing to only about a meter in length.</a:t>
            </a:r>
          </a:p>
          <a:p>
            <a:pPr algn="just"/>
            <a:endParaRPr lang="en-IN" sz="2400" dirty="0" smtClean="0"/>
          </a:p>
          <a:p>
            <a:pPr algn="just"/>
            <a:r>
              <a:rPr lang="en-IN" sz="2400" dirty="0" smtClean="0"/>
              <a:t> The three main populations live in the Pacific—along the coasts of California, Alaska and</a:t>
            </a:r>
          </a:p>
          <a:p>
            <a:pPr algn="just"/>
            <a:endParaRPr lang="en-IN" sz="2400" dirty="0" smtClean="0"/>
          </a:p>
          <a:p>
            <a:pPr algn="just"/>
            <a:r>
              <a:rPr lang="en-IN" sz="2400" dirty="0" smtClean="0"/>
              <a:t> Sea otters are commonly found in the giant kelp forests along the rocky California coast.</a:t>
            </a:r>
            <a:endParaRPr lang="en-IN"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pPr algn="just"/>
            <a:endParaRPr lang="en-IN" sz="2400" dirty="0" smtClean="0"/>
          </a:p>
          <a:p>
            <a:pPr algn="just"/>
            <a:r>
              <a:rPr lang="en-IN" sz="2400" dirty="0" smtClean="0"/>
              <a:t> Kelp is the huge seaweed that grows from the seafloor to the ocean surface. As they float at the surface, sea otters hold onto the kelp, often wrapping it over their bodies to help anchor themselves in the choppy water. </a:t>
            </a:r>
          </a:p>
          <a:p>
            <a:pPr algn="just"/>
            <a:endParaRPr lang="en-IN" sz="2400" dirty="0" smtClean="0"/>
          </a:p>
          <a:p>
            <a:pPr algn="just"/>
            <a:r>
              <a:rPr lang="en-IN" sz="2400" dirty="0" smtClean="0"/>
              <a:t>With their webbed hind feet, flattened tail, and streamlined body, sea otters are efficient swimmers and divers.</a:t>
            </a:r>
          </a:p>
          <a:p>
            <a:pPr algn="just"/>
            <a:endParaRPr lang="en-IN" sz="2400" dirty="0" smtClean="0"/>
          </a:p>
          <a:p>
            <a:pPr algn="just"/>
            <a:r>
              <a:rPr lang="en-IN" sz="2400" dirty="0" smtClean="0"/>
              <a:t> On a typical dive, a sea otter swims to the bottom, locates a mussel, crab, abalone, or sea urchin, and returns to the surface where it rolls over to float on its back.</a:t>
            </a:r>
          </a:p>
          <a:p>
            <a:pPr algn="just"/>
            <a:endParaRPr lang="en-IN"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lgn="just"/>
            <a:endParaRPr lang="en-IN" sz="2400" dirty="0" smtClean="0"/>
          </a:p>
          <a:p>
            <a:pPr algn="just"/>
            <a:r>
              <a:rPr lang="en-IN" sz="2400" dirty="0" smtClean="0"/>
              <a:t>The otters also eat fish and snails that live on the kelp</a:t>
            </a:r>
          </a:p>
          <a:p>
            <a:pPr algn="just"/>
            <a:endParaRPr lang="en-IN" sz="2400" dirty="0" smtClean="0"/>
          </a:p>
          <a:p>
            <a:pPr algn="just"/>
            <a:r>
              <a:rPr lang="en-IN" sz="2400" dirty="0" smtClean="0"/>
              <a:t> By eating snails and sea urchins, which graze on the kelp, sea otters help to maintain and promote growth of the seaweed—a great benefit to the kelp harvesting industry.</a:t>
            </a:r>
          </a:p>
          <a:p>
            <a:pPr algn="just"/>
            <a:endParaRPr lang="en-IN" sz="2400" dirty="0" smtClean="0"/>
          </a:p>
          <a:p>
            <a:pPr algn="just"/>
            <a:r>
              <a:rPr lang="en-IN" sz="2400" dirty="0" smtClean="0"/>
              <a:t>Sea otters spend most of their time in the ocean—they eat, sleep, mate, and rear their young in the water</a:t>
            </a:r>
            <a:r>
              <a:rPr lang="en-IN" sz="2400" b="1" dirty="0" smtClean="0"/>
              <a:t> </a:t>
            </a:r>
            <a:endParaRPr lang="en-IN" sz="2400" dirty="0" smtClean="0"/>
          </a:p>
          <a:p>
            <a:pPr algn="just"/>
            <a:endParaRPr lang="en-IN"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Threats to Sea Otters</a:t>
            </a:r>
            <a:r>
              <a:rPr lang="en-IN" dirty="0" smtClean="0"/>
              <a:t/>
            </a:r>
            <a:br>
              <a:rPr lang="en-IN" dirty="0" smtClean="0"/>
            </a:br>
            <a:endParaRPr lang="en-IN" dirty="0"/>
          </a:p>
        </p:txBody>
      </p:sp>
      <p:sp>
        <p:nvSpPr>
          <p:cNvPr id="3" name="Content Placeholder 2"/>
          <p:cNvSpPr>
            <a:spLocks noGrp="1"/>
          </p:cNvSpPr>
          <p:nvPr>
            <p:ph idx="1"/>
          </p:nvPr>
        </p:nvSpPr>
        <p:spPr>
          <a:xfrm>
            <a:off x="179512" y="476672"/>
            <a:ext cx="8229600" cy="5268931"/>
          </a:xfrm>
        </p:spPr>
        <p:txBody>
          <a:bodyPr>
            <a:normAutofit/>
          </a:bodyPr>
          <a:lstStyle/>
          <a:p>
            <a:pPr algn="just"/>
            <a:endParaRPr lang="en-IN" sz="2400" dirty="0" smtClean="0"/>
          </a:p>
          <a:p>
            <a:pPr algn="just"/>
            <a:endParaRPr lang="en-IN" sz="2400" dirty="0" smtClean="0"/>
          </a:p>
          <a:p>
            <a:pPr algn="just"/>
            <a:r>
              <a:rPr lang="en-IN" sz="2400" dirty="0" smtClean="0"/>
              <a:t>Oil spills from tankers are particularly devastating to sea otters because the oil coats their fur, which the animals then cannot clean and groom. </a:t>
            </a:r>
          </a:p>
          <a:p>
            <a:pPr algn="just"/>
            <a:r>
              <a:rPr lang="en-IN" sz="2400" dirty="0" smtClean="0"/>
              <a:t>The otters quickly freeze due to the loss of insulation.</a:t>
            </a:r>
          </a:p>
          <a:p>
            <a:pPr algn="just"/>
            <a:r>
              <a:rPr lang="en-IN" sz="2400" dirty="0" smtClean="0"/>
              <a:t> Sea otters are also at risk of predation by great white sharks and killer whales</a:t>
            </a:r>
          </a:p>
          <a:p>
            <a:pPr algn="just"/>
            <a:r>
              <a:rPr lang="en-IN" sz="2400" dirty="0" smtClean="0"/>
              <a:t>River otters, which are closely related to sea otters, need protection too.</a:t>
            </a:r>
          </a:p>
          <a:p>
            <a:pPr algn="just"/>
            <a:r>
              <a:rPr lang="en-IN" sz="2400" dirty="0" smtClean="0"/>
              <a:t> Their numbers are dwindling due to loss of habitat, pollution, and the hunting of them for their fur.</a:t>
            </a:r>
          </a:p>
          <a:p>
            <a:pPr algn="just"/>
            <a:endParaRPr lang="en-IN"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Manatees and Dugongs</a:t>
            </a:r>
            <a:endParaRPr lang="en-IN" dirty="0"/>
          </a:p>
        </p:txBody>
      </p:sp>
      <p:sp>
        <p:nvSpPr>
          <p:cNvPr id="3" name="Content Placeholder 2"/>
          <p:cNvSpPr>
            <a:spLocks noGrp="1"/>
          </p:cNvSpPr>
          <p:nvPr>
            <p:ph idx="1"/>
          </p:nvPr>
        </p:nvSpPr>
        <p:spPr>
          <a:xfrm>
            <a:off x="611560" y="188640"/>
            <a:ext cx="8229600" cy="5951014"/>
          </a:xfrm>
        </p:spPr>
        <p:txBody>
          <a:bodyPr>
            <a:noAutofit/>
          </a:bodyPr>
          <a:lstStyle/>
          <a:p>
            <a:pPr algn="just"/>
            <a:endParaRPr lang="en-IN" sz="2400" dirty="0" smtClean="0"/>
          </a:p>
          <a:p>
            <a:pPr algn="just"/>
            <a:endParaRPr lang="en-IN" sz="2400" dirty="0" smtClean="0"/>
          </a:p>
          <a:p>
            <a:pPr algn="just"/>
            <a:endParaRPr lang="en-IN" sz="2400" dirty="0" smtClean="0"/>
          </a:p>
          <a:p>
            <a:pPr algn="just"/>
            <a:endParaRPr lang="en-IN" sz="2400" dirty="0"/>
          </a:p>
          <a:p>
            <a:pPr algn="just"/>
            <a:r>
              <a:rPr lang="en-IN" sz="2400" dirty="0" smtClean="0"/>
              <a:t>A docile marine mammal, the </a:t>
            </a:r>
            <a:r>
              <a:rPr lang="en-IN" sz="2400" b="1" dirty="0" smtClean="0"/>
              <a:t>manatee </a:t>
            </a:r>
            <a:r>
              <a:rPr lang="en-IN" sz="2400" dirty="0" smtClean="0"/>
              <a:t>(</a:t>
            </a:r>
            <a:r>
              <a:rPr lang="en-IN" sz="2400" i="1" dirty="0" err="1" smtClean="0"/>
              <a:t>Trichechus</a:t>
            </a:r>
            <a:r>
              <a:rPr lang="en-IN" sz="2400" i="1" dirty="0" smtClean="0"/>
              <a:t> </a:t>
            </a:r>
            <a:r>
              <a:rPr lang="en-IN" sz="2400" i="1" dirty="0" err="1" smtClean="0"/>
              <a:t>manatus</a:t>
            </a:r>
            <a:r>
              <a:rPr lang="en-IN" sz="2400" dirty="0" smtClean="0"/>
              <a:t>) lives in the warm, shallow waters of Florida.</a:t>
            </a:r>
          </a:p>
          <a:p>
            <a:pPr algn="just"/>
            <a:endParaRPr lang="en-IN" sz="2400" dirty="0" smtClean="0"/>
          </a:p>
          <a:p>
            <a:pPr algn="just"/>
            <a:r>
              <a:rPr lang="en-IN" sz="2400" dirty="0" smtClean="0"/>
              <a:t> The manatee lives underwater, feeding on vegetation that grows in the rivers and waters along Florida’s Gulf</a:t>
            </a:r>
          </a:p>
          <a:p>
            <a:pPr algn="just"/>
            <a:r>
              <a:rPr lang="en-IN" sz="2400" dirty="0" smtClean="0"/>
              <a:t> About every 15 minutes, the manatee surfaces for a breath of air and then quickly submerges. </a:t>
            </a:r>
          </a:p>
          <a:p>
            <a:pPr algn="just"/>
            <a:endParaRPr lang="en-IN" sz="2400" dirty="0" smtClean="0"/>
          </a:p>
          <a:p>
            <a:pPr algn="just"/>
            <a:r>
              <a:rPr lang="en-IN" sz="2400" dirty="0" smtClean="0"/>
              <a:t>The manatee moves slowly through the water, propelled by a gentle up-and-down movement of its wide, paddlelike tail</a:t>
            </a:r>
            <a:endParaRPr lang="en-IN"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p:spPr>
        <p:txBody>
          <a:bodyPr>
            <a:noAutofit/>
          </a:bodyPr>
          <a:lstStyle/>
          <a:p>
            <a:pPr algn="just"/>
            <a:r>
              <a:rPr lang="en-IN" sz="2400" dirty="0" smtClean="0"/>
              <a:t>Along with the </a:t>
            </a:r>
            <a:r>
              <a:rPr lang="en-IN" sz="2400" b="1" dirty="0" smtClean="0"/>
              <a:t>dugong </a:t>
            </a:r>
            <a:r>
              <a:rPr lang="en-IN" sz="2400" dirty="0" smtClean="0"/>
              <a:t>(</a:t>
            </a:r>
            <a:r>
              <a:rPr lang="en-IN" sz="2400" i="1" dirty="0" smtClean="0"/>
              <a:t>Dugong </a:t>
            </a:r>
            <a:r>
              <a:rPr lang="en-IN" sz="2400" i="1" dirty="0" smtClean="0"/>
              <a:t>dugong</a:t>
            </a:r>
            <a:r>
              <a:rPr lang="en-IN" sz="2400" dirty="0" smtClean="0"/>
              <a:t>), </a:t>
            </a:r>
            <a:r>
              <a:rPr lang="en-IN" sz="2400" dirty="0" smtClean="0"/>
              <a:t>which is its close relative, the manatee is classified in the order of mammals called Sirenia. </a:t>
            </a:r>
          </a:p>
          <a:p>
            <a:pPr algn="just"/>
            <a:endParaRPr lang="en-IN" sz="2400" dirty="0" smtClean="0"/>
          </a:p>
          <a:p>
            <a:pPr algn="just"/>
            <a:r>
              <a:rPr lang="en-IN" sz="2400" dirty="0" smtClean="0"/>
              <a:t>The manatee uses its large upper lip, called a prehensile (meaning “handlike”) lip, to grasp vegetation .</a:t>
            </a:r>
          </a:p>
          <a:p>
            <a:pPr algn="just"/>
            <a:endParaRPr lang="en-IN" sz="2400" dirty="0" smtClean="0"/>
          </a:p>
          <a:p>
            <a:pPr algn="just"/>
            <a:r>
              <a:rPr lang="en-IN" sz="2400" dirty="0" smtClean="0"/>
              <a:t>Dugongs are found in the tropical Pacific and off the east coast of Africa.</a:t>
            </a:r>
          </a:p>
          <a:p>
            <a:pPr algn="just"/>
            <a:endParaRPr lang="en-IN" sz="2400" dirty="0" smtClean="0"/>
          </a:p>
          <a:p>
            <a:pPr algn="just"/>
            <a:r>
              <a:rPr lang="en-IN" sz="2400" dirty="0" smtClean="0"/>
              <a:t> Both manatees and dugongs have a cylindrical body shape similar to that of the pinnipeds. </a:t>
            </a:r>
            <a:r>
              <a:rPr lang="en-IN" sz="2400" b="1" dirty="0" smtClean="0"/>
              <a:t> </a:t>
            </a:r>
            <a:endParaRPr lang="en-IN" sz="2400" dirty="0" smtClean="0"/>
          </a:p>
          <a:p>
            <a:pPr algn="just"/>
            <a:endParaRPr lang="en-IN"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Threats to Manatees</a:t>
            </a:r>
            <a:r>
              <a:rPr lang="en-IN" dirty="0" smtClean="0"/>
              <a:t/>
            </a:r>
            <a:br>
              <a:rPr lang="en-IN" dirty="0" smtClean="0"/>
            </a:br>
            <a:endParaRPr lang="en-IN" dirty="0"/>
          </a:p>
        </p:txBody>
      </p:sp>
      <p:sp>
        <p:nvSpPr>
          <p:cNvPr id="3" name="Content Placeholder 2"/>
          <p:cNvSpPr>
            <a:spLocks noGrp="1"/>
          </p:cNvSpPr>
          <p:nvPr>
            <p:ph idx="1"/>
          </p:nvPr>
        </p:nvSpPr>
        <p:spPr>
          <a:xfrm>
            <a:off x="457200" y="332656"/>
            <a:ext cx="8229600" cy="5793507"/>
          </a:xfrm>
        </p:spPr>
        <p:txBody>
          <a:bodyPr>
            <a:normAutofit lnSpcReduction="10000"/>
          </a:bodyPr>
          <a:lstStyle/>
          <a:p>
            <a:pPr algn="just"/>
            <a:endParaRPr lang="en-IN" sz="2400" dirty="0" smtClean="0"/>
          </a:p>
          <a:p>
            <a:pPr algn="just"/>
            <a:endParaRPr lang="en-IN" sz="2400" dirty="0"/>
          </a:p>
          <a:p>
            <a:pPr algn="just"/>
            <a:r>
              <a:rPr lang="en-IN" sz="2400" dirty="0" smtClean="0"/>
              <a:t>Manatees and dugongs are endangered species, vulnerable to hunting, loss of habitat, and pollution.</a:t>
            </a:r>
          </a:p>
          <a:p>
            <a:pPr algn="just"/>
            <a:endParaRPr lang="en-IN" sz="2400" dirty="0" smtClean="0"/>
          </a:p>
          <a:p>
            <a:pPr algn="just"/>
            <a:r>
              <a:rPr lang="en-IN" sz="2400" dirty="0" smtClean="0"/>
              <a:t> Unrestricted use of powerboats and continued development along Florida’s coastal waterways are both responsible for a decline in the manatee population.</a:t>
            </a:r>
          </a:p>
          <a:p>
            <a:pPr algn="just"/>
            <a:endParaRPr lang="en-IN" sz="2400" dirty="0" smtClean="0"/>
          </a:p>
          <a:p>
            <a:pPr algn="just"/>
            <a:r>
              <a:rPr lang="en-IN" sz="2400" dirty="0" smtClean="0"/>
              <a:t> The impact of the hulls can kill them; and propeller blades cause deep wounds in the backs of the animals, either killing them directly or causing them to die from infection. </a:t>
            </a:r>
          </a:p>
          <a:p>
            <a:pPr algn="just"/>
            <a:endParaRPr lang="en-IN" sz="2400" dirty="0" smtClean="0"/>
          </a:p>
          <a:p>
            <a:pPr algn="just"/>
            <a:r>
              <a:rPr lang="en-IN" sz="2400" dirty="0" smtClean="0"/>
              <a:t>Certain areas have been designated as manatee sanctuaries to help ensure their survival.</a:t>
            </a:r>
            <a:endParaRPr lang="en-IN"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368152"/>
          </a:xfrm>
        </p:spPr>
        <p:txBody>
          <a:bodyPr>
            <a:normAutofit fontScale="90000"/>
          </a:bodyPr>
          <a:lstStyle/>
          <a:p>
            <a:r>
              <a:rPr lang="en-IN" sz="4000" b="1" dirty="0" smtClean="0"/>
              <a:t>THE POLAR BEAR</a:t>
            </a:r>
            <a:r>
              <a:rPr lang="en-IN" dirty="0" smtClean="0"/>
              <a:t/>
            </a:r>
            <a:br>
              <a:rPr lang="en-IN" dirty="0" smtClean="0"/>
            </a:br>
            <a:endParaRPr lang="en-IN" dirty="0"/>
          </a:p>
        </p:txBody>
      </p:sp>
      <p:sp>
        <p:nvSpPr>
          <p:cNvPr id="3" name="Content Placeholder 2"/>
          <p:cNvSpPr>
            <a:spLocks noGrp="1"/>
          </p:cNvSpPr>
          <p:nvPr>
            <p:ph idx="1"/>
          </p:nvPr>
        </p:nvSpPr>
        <p:spPr>
          <a:xfrm>
            <a:off x="251520" y="764704"/>
            <a:ext cx="8712968" cy="5736130"/>
          </a:xfrm>
        </p:spPr>
        <p:txBody>
          <a:bodyPr>
            <a:noAutofit/>
          </a:bodyPr>
          <a:lstStyle/>
          <a:p>
            <a:pPr algn="just"/>
            <a:r>
              <a:rPr lang="en-IN" sz="2400" dirty="0" smtClean="0"/>
              <a:t>The marine mammal that is the most terrestrial is the polar bear (</a:t>
            </a:r>
            <a:r>
              <a:rPr lang="en-IN" sz="2400" i="1" dirty="0" err="1" smtClean="0"/>
              <a:t>Ursus</a:t>
            </a:r>
            <a:r>
              <a:rPr lang="en-IN" sz="2400" i="1" dirty="0" smtClean="0"/>
              <a:t> </a:t>
            </a:r>
            <a:r>
              <a:rPr lang="en-IN" sz="2400" i="1" dirty="0" err="1" smtClean="0"/>
              <a:t>maritimus</a:t>
            </a:r>
            <a:r>
              <a:rPr lang="en-IN" sz="2400" dirty="0" smtClean="0"/>
              <a:t>), which lives on ice floes and along the shore in the North Polar region</a:t>
            </a:r>
          </a:p>
          <a:p>
            <a:pPr algn="just"/>
            <a:endParaRPr lang="en-IN" sz="2400" dirty="0" smtClean="0"/>
          </a:p>
          <a:p>
            <a:pPr algn="just"/>
            <a:r>
              <a:rPr lang="en-IN" sz="2400" dirty="0" smtClean="0"/>
              <a:t> Its dense fur and thick layer of blubber keep out the Arctic cold and retain body heat. </a:t>
            </a:r>
          </a:p>
          <a:p>
            <a:pPr algn="just"/>
            <a:endParaRPr lang="en-IN" sz="2400" dirty="0" smtClean="0"/>
          </a:p>
          <a:p>
            <a:pPr algn="just"/>
            <a:r>
              <a:rPr lang="en-IN" sz="2400" dirty="0" smtClean="0"/>
              <a:t>The polar bear uses its powerful forelimbs to paddle from one ice floe to another. </a:t>
            </a:r>
          </a:p>
          <a:p>
            <a:pPr algn="just"/>
            <a:endParaRPr lang="en-IN" sz="2400" dirty="0" smtClean="0"/>
          </a:p>
          <a:p>
            <a:pPr algn="just"/>
            <a:r>
              <a:rPr lang="en-IN" sz="2400" dirty="0" smtClean="0"/>
              <a:t>Polar bears also wait at a hole in the ice to seize a seal when it comes up for a breath of air.</a:t>
            </a:r>
          </a:p>
          <a:p>
            <a:pPr algn="just"/>
            <a:endParaRPr lang="en-IN" sz="2400" dirty="0" smtClean="0"/>
          </a:p>
          <a:p>
            <a:pPr algn="just"/>
            <a:r>
              <a:rPr lang="en-IN" sz="2400" dirty="0" smtClean="0"/>
              <a:t> Depending on the season, polar bears will also eat fish, birds, and plants. </a:t>
            </a:r>
            <a:endParaRPr lang="en-IN"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p>
            <a:r>
              <a:rPr lang="en-IN" sz="3600" b="1" dirty="0" smtClean="0"/>
              <a:t>THE DIVING RESPONSE</a:t>
            </a:r>
            <a:endParaRPr lang="en-IN" sz="3600" dirty="0"/>
          </a:p>
        </p:txBody>
      </p:sp>
      <p:sp>
        <p:nvSpPr>
          <p:cNvPr id="3" name="Content Placeholder 2"/>
          <p:cNvSpPr>
            <a:spLocks noGrp="1"/>
          </p:cNvSpPr>
          <p:nvPr>
            <p:ph idx="1"/>
          </p:nvPr>
        </p:nvSpPr>
        <p:spPr>
          <a:xfrm>
            <a:off x="179512" y="1142984"/>
            <a:ext cx="8507288" cy="5429288"/>
          </a:xfrm>
        </p:spPr>
        <p:txBody>
          <a:bodyPr>
            <a:noAutofit/>
          </a:bodyPr>
          <a:lstStyle/>
          <a:p>
            <a:pPr algn="just"/>
            <a:r>
              <a:rPr lang="en-IN" sz="2400" dirty="0" smtClean="0"/>
              <a:t>Many marine mammals have adaptations for diving deeply in pursuit of food. </a:t>
            </a:r>
          </a:p>
          <a:p>
            <a:pPr algn="just"/>
            <a:endParaRPr lang="en-IN" sz="2400" dirty="0"/>
          </a:p>
          <a:p>
            <a:pPr algn="just"/>
            <a:r>
              <a:rPr lang="en-IN" sz="2400" dirty="0" smtClean="0"/>
              <a:t>Marine mammals that dive very deep, such as whales, may need to hold their breath for as long as one-and-a-half hours.</a:t>
            </a:r>
          </a:p>
          <a:p>
            <a:pPr algn="just"/>
            <a:endParaRPr lang="en-IN" sz="2400" dirty="0" smtClean="0"/>
          </a:p>
          <a:p>
            <a:pPr algn="just"/>
            <a:r>
              <a:rPr lang="en-IN" sz="2400" dirty="0" smtClean="0"/>
              <a:t>Diving marine mammals, such as whales and seals, can dive to great depths on a single breath, because they have adaptations that increase the oxygen-carrying capacity of their bodies. </a:t>
            </a:r>
          </a:p>
          <a:p>
            <a:pPr algn="just"/>
            <a:endParaRPr lang="en-IN" sz="2400" dirty="0" smtClean="0"/>
          </a:p>
          <a:p>
            <a:pPr algn="just"/>
            <a:r>
              <a:rPr lang="en-IN" sz="2400" dirty="0" smtClean="0"/>
              <a:t>These structures and </a:t>
            </a:r>
            <a:r>
              <a:rPr lang="en-IN" sz="2400" dirty="0" smtClean="0"/>
              <a:t>behaviours </a:t>
            </a:r>
            <a:r>
              <a:rPr lang="en-IN" sz="2400" dirty="0" smtClean="0"/>
              <a:t>make possible a group of responses that are collectively called the </a:t>
            </a:r>
            <a:r>
              <a:rPr lang="en-IN" sz="2400" b="1" dirty="0" smtClean="0"/>
              <a:t>diving response </a:t>
            </a:r>
            <a:r>
              <a:rPr lang="en-IN" sz="2400" dirty="0" smtClean="0"/>
              <a:t>(or diving reflex).</a:t>
            </a:r>
          </a:p>
          <a:p>
            <a:pPr marL="0" indent="0" algn="just">
              <a:buNone/>
            </a:pPr>
            <a:endParaRPr lang="en-IN"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20688"/>
            <a:ext cx="8229600" cy="1154140"/>
          </a:xfrm>
        </p:spPr>
        <p:txBody>
          <a:bodyPr>
            <a:noAutofit/>
          </a:bodyPr>
          <a:lstStyle/>
          <a:p>
            <a:r>
              <a:rPr lang="en-IN" sz="3600" b="1" dirty="0" smtClean="0"/>
              <a:t>CETACEANS: WHALES AND DOLPHINS </a:t>
            </a:r>
            <a:r>
              <a:rPr lang="en-IN" sz="3600" dirty="0" smtClean="0"/>
              <a:t/>
            </a:r>
            <a:br>
              <a:rPr lang="en-IN" sz="3600" dirty="0" smtClean="0"/>
            </a:br>
            <a:r>
              <a:rPr lang="en-IN" sz="3600" dirty="0" smtClean="0"/>
              <a:t> </a:t>
            </a:r>
            <a:br>
              <a:rPr lang="en-IN" sz="3600" dirty="0" smtClean="0"/>
            </a:br>
            <a:endParaRPr lang="en-IN" sz="3600" dirty="0"/>
          </a:p>
        </p:txBody>
      </p:sp>
      <p:sp>
        <p:nvSpPr>
          <p:cNvPr id="3" name="Content Placeholder 2"/>
          <p:cNvSpPr>
            <a:spLocks noGrp="1"/>
          </p:cNvSpPr>
          <p:nvPr>
            <p:ph idx="1"/>
          </p:nvPr>
        </p:nvSpPr>
        <p:spPr>
          <a:xfrm>
            <a:off x="457200" y="1124744"/>
            <a:ext cx="8229600" cy="5199856"/>
          </a:xfrm>
        </p:spPr>
        <p:txBody>
          <a:bodyPr>
            <a:normAutofit/>
          </a:bodyPr>
          <a:lstStyle/>
          <a:p>
            <a:pPr algn="just"/>
            <a:endParaRPr lang="en-IN" sz="2400" dirty="0" smtClean="0"/>
          </a:p>
          <a:p>
            <a:pPr algn="just"/>
            <a:r>
              <a:rPr lang="en-IN" sz="2400" dirty="0" smtClean="0"/>
              <a:t>Whales </a:t>
            </a:r>
            <a:r>
              <a:rPr lang="en-IN" sz="2400" dirty="0"/>
              <a:t>and dolphins belong to the order of mammals called </a:t>
            </a:r>
            <a:r>
              <a:rPr lang="en-IN" sz="2400" dirty="0" err="1"/>
              <a:t>Cetacea</a:t>
            </a:r>
            <a:r>
              <a:rPr lang="en-IN" sz="2400" dirty="0"/>
              <a:t>. There are about 80 different species of </a:t>
            </a:r>
            <a:r>
              <a:rPr lang="en-IN" sz="2400" b="1" dirty="0"/>
              <a:t>cetaceans</a:t>
            </a:r>
            <a:r>
              <a:rPr lang="en-IN" sz="2400" dirty="0"/>
              <a:t>. </a:t>
            </a:r>
            <a:endParaRPr lang="en-IN" sz="2400" dirty="0" smtClean="0"/>
          </a:p>
          <a:p>
            <a:pPr algn="just"/>
            <a:r>
              <a:rPr lang="en-IN" sz="2400" dirty="0" smtClean="0"/>
              <a:t>The </a:t>
            </a:r>
            <a:r>
              <a:rPr lang="en-IN" sz="2400" dirty="0"/>
              <a:t>largest cetaceans are the whales and the smallest cetaceans are the dolphins and </a:t>
            </a:r>
            <a:r>
              <a:rPr lang="en-IN" sz="2400" dirty="0" smtClean="0"/>
              <a:t>porpoises.</a:t>
            </a:r>
          </a:p>
          <a:p>
            <a:pPr algn="just"/>
            <a:r>
              <a:rPr lang="en-IN" sz="2400" dirty="0" smtClean="0"/>
              <a:t>In </a:t>
            </a:r>
            <a:r>
              <a:rPr lang="en-IN" sz="2400" dirty="0"/>
              <a:t>general, the difference between dolphins and porpoises is that dolphins have an elongated snout and can swim faster</a:t>
            </a:r>
            <a:r>
              <a:rPr lang="en-IN" sz="2400" dirty="0" smtClean="0"/>
              <a:t>.</a:t>
            </a:r>
          </a:p>
          <a:p>
            <a:pPr algn="just"/>
            <a:r>
              <a:rPr lang="en-IN" sz="2400" dirty="0" smtClean="0"/>
              <a:t>Dolphins </a:t>
            </a:r>
            <a:r>
              <a:rPr lang="en-IN" sz="2400" dirty="0"/>
              <a:t>and porpoises display a variety of acrobatic leaps, spins, and somersaults that take them out of the water and high into the air.</a:t>
            </a:r>
          </a:p>
          <a:p>
            <a:pPr algn="just"/>
            <a:endParaRPr lang="en-IN"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2306520"/>
          </a:xfrm>
        </p:spPr>
        <p:txBody>
          <a:bodyPr>
            <a:normAutofit/>
          </a:bodyPr>
          <a:lstStyle/>
          <a:p>
            <a:r>
              <a:rPr lang="en-IN" sz="3600" b="1" dirty="0" smtClean="0"/>
              <a:t>OTHER DIVING RESPONSE ADAPTATIONS</a:t>
            </a:r>
            <a:r>
              <a:rPr lang="en-IN" dirty="0" smtClean="0"/>
              <a:t/>
            </a:r>
            <a:br>
              <a:rPr lang="en-IN" dirty="0" smtClean="0"/>
            </a:br>
            <a:endParaRPr lang="en-IN" dirty="0"/>
          </a:p>
        </p:txBody>
      </p:sp>
      <p:sp>
        <p:nvSpPr>
          <p:cNvPr id="3" name="Content Placeholder 2"/>
          <p:cNvSpPr>
            <a:spLocks noGrp="1"/>
          </p:cNvSpPr>
          <p:nvPr>
            <p:ph idx="1"/>
          </p:nvPr>
        </p:nvSpPr>
        <p:spPr>
          <a:xfrm>
            <a:off x="457200" y="1000108"/>
            <a:ext cx="8229600" cy="5126055"/>
          </a:xfrm>
        </p:spPr>
        <p:txBody>
          <a:bodyPr>
            <a:noAutofit/>
          </a:bodyPr>
          <a:lstStyle/>
          <a:p>
            <a:pPr algn="just"/>
            <a:r>
              <a:rPr lang="en-IN" sz="2400" dirty="0" smtClean="0"/>
              <a:t>Another part of the diving response is the ability of marine mammals to inhale and exhale quickly, and nearly completely, between dives.</a:t>
            </a:r>
          </a:p>
          <a:p>
            <a:pPr algn="just"/>
            <a:endParaRPr lang="en-IN" sz="2400" dirty="0" smtClean="0"/>
          </a:p>
          <a:p>
            <a:pPr algn="just"/>
            <a:r>
              <a:rPr lang="en-IN" sz="2400" dirty="0" smtClean="0"/>
              <a:t> Elastic tissue in their lungs and chest permits greater expansion during inhalation.</a:t>
            </a:r>
          </a:p>
          <a:p>
            <a:pPr algn="just"/>
            <a:endParaRPr lang="en-IN" sz="2400" dirty="0" smtClean="0"/>
          </a:p>
          <a:p>
            <a:pPr algn="just"/>
            <a:r>
              <a:rPr lang="en-IN" sz="2400" dirty="0" smtClean="0"/>
              <a:t> The recoil action of elastic tissue in the lungs (along with the push of powerful chest muscles) allows the lungs to empty more quickly during exhalation.</a:t>
            </a:r>
          </a:p>
          <a:p>
            <a:pPr algn="just">
              <a:buNone/>
            </a:pPr>
            <a:r>
              <a:rPr lang="en-IN" sz="2400" dirty="0" smtClean="0"/>
              <a:t> </a:t>
            </a:r>
          </a:p>
          <a:p>
            <a:pPr algn="just"/>
            <a:r>
              <a:rPr lang="en-IN" sz="2400" dirty="0" smtClean="0"/>
              <a:t>Perhaps most important, diving mammals have a higher blood volume and a greater concentration of oxygen-binding red blood cells than </a:t>
            </a:r>
            <a:r>
              <a:rPr lang="en-IN" sz="2400" dirty="0" smtClean="0"/>
              <a:t>nondiving </a:t>
            </a:r>
            <a:r>
              <a:rPr lang="en-IN" sz="2400" dirty="0" smtClean="0"/>
              <a:t>mammals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lgn="just"/>
            <a:r>
              <a:rPr lang="en-IN" sz="2400" dirty="0" smtClean="0"/>
              <a:t>The protein molecule </a:t>
            </a:r>
            <a:r>
              <a:rPr lang="en-IN" sz="2400" dirty="0" smtClean="0"/>
              <a:t>haemoglobin, </a:t>
            </a:r>
            <a:r>
              <a:rPr lang="en-IN" sz="2400" dirty="0" smtClean="0"/>
              <a:t>which is present in red blood cells, holds onto the oxygen.</a:t>
            </a:r>
          </a:p>
          <a:p>
            <a:pPr algn="just"/>
            <a:endParaRPr lang="en-IN" sz="2400" dirty="0" smtClean="0"/>
          </a:p>
          <a:p>
            <a:pPr algn="just"/>
            <a:r>
              <a:rPr lang="en-IN" sz="2400" dirty="0" smtClean="0"/>
              <a:t> Diving mammals also possess another oxygen-binding protein, called </a:t>
            </a:r>
            <a:r>
              <a:rPr lang="en-IN" sz="2400" b="1" dirty="0" smtClean="0"/>
              <a:t>myoglobin</a:t>
            </a:r>
            <a:r>
              <a:rPr lang="en-IN" sz="2400" dirty="0" smtClean="0"/>
              <a:t>, which is located in their muscles. </a:t>
            </a:r>
          </a:p>
          <a:p>
            <a:pPr algn="just"/>
            <a:endParaRPr lang="en-IN" sz="2400" dirty="0"/>
          </a:p>
          <a:p>
            <a:pPr algn="just"/>
            <a:r>
              <a:rPr lang="en-IN" sz="2400" dirty="0" smtClean="0"/>
              <a:t>Together, the </a:t>
            </a:r>
            <a:r>
              <a:rPr lang="en-IN" sz="2400" dirty="0" smtClean="0"/>
              <a:t>haemoglobin </a:t>
            </a:r>
            <a:r>
              <a:rPr lang="en-IN" sz="2400" dirty="0" smtClean="0"/>
              <a:t>and myoglobin increase the oxygen-carrying capacity of their bodies during a dive.</a:t>
            </a:r>
          </a:p>
          <a:p>
            <a:pPr algn="just"/>
            <a:endParaRPr lang="en-IN" sz="2400" dirty="0" smtClean="0"/>
          </a:p>
          <a:p>
            <a:pPr algn="just"/>
            <a:r>
              <a:rPr lang="en-IN" sz="2400" dirty="0" smtClean="0"/>
              <a:t>Another important component of the diving response in marine mammals is </a:t>
            </a:r>
            <a:r>
              <a:rPr lang="en-IN" sz="2400" b="1" dirty="0" smtClean="0"/>
              <a:t>bradycardia</a:t>
            </a:r>
            <a:r>
              <a:rPr lang="en-IN" sz="2400" dirty="0" smtClean="0"/>
              <a:t>, the ability to slow the heart rate. </a:t>
            </a: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8229600" cy="811468"/>
          </a:xfrm>
        </p:spPr>
        <p:txBody>
          <a:bodyPr>
            <a:noAutofit/>
          </a:bodyPr>
          <a:lstStyle/>
          <a:p>
            <a:r>
              <a:rPr lang="en-IN" sz="3600" b="1" dirty="0" smtClean="0"/>
              <a:t>BALEEN WHALES</a:t>
            </a:r>
            <a:r>
              <a:rPr lang="en-IN" sz="3600" dirty="0" smtClean="0"/>
              <a:t/>
            </a:r>
            <a:br>
              <a:rPr lang="en-IN" sz="3600" dirty="0" smtClean="0"/>
            </a:br>
            <a:endParaRPr lang="en-IN" sz="3600" dirty="0"/>
          </a:p>
        </p:txBody>
      </p:sp>
      <p:sp>
        <p:nvSpPr>
          <p:cNvPr id="3" name="Content Placeholder 2"/>
          <p:cNvSpPr>
            <a:spLocks noGrp="1"/>
          </p:cNvSpPr>
          <p:nvPr>
            <p:ph idx="1"/>
          </p:nvPr>
        </p:nvSpPr>
        <p:spPr>
          <a:xfrm>
            <a:off x="457200" y="1000108"/>
            <a:ext cx="8229600" cy="5126055"/>
          </a:xfrm>
        </p:spPr>
        <p:txBody>
          <a:bodyPr>
            <a:normAutofit lnSpcReduction="10000"/>
          </a:bodyPr>
          <a:lstStyle/>
          <a:p>
            <a:pPr algn="just"/>
            <a:r>
              <a:rPr lang="en-IN" sz="2400" dirty="0"/>
              <a:t>The whales are classified into two main groups—the baleen whales  and the toothed whales. The </a:t>
            </a:r>
            <a:r>
              <a:rPr lang="en-IN" sz="2400" b="1" dirty="0"/>
              <a:t>baleen whales</a:t>
            </a:r>
            <a:r>
              <a:rPr lang="en-IN" sz="2400" dirty="0"/>
              <a:t>, which belong to suborder </a:t>
            </a:r>
            <a:r>
              <a:rPr lang="en-IN" sz="2400" dirty="0" err="1"/>
              <a:t>Mysticeti</a:t>
            </a:r>
            <a:r>
              <a:rPr lang="en-IN" sz="2400" dirty="0"/>
              <a:t>, are filter feeders that eat plankton and small fish. </a:t>
            </a:r>
            <a:endParaRPr lang="en-IN" sz="2400" dirty="0" smtClean="0"/>
          </a:p>
          <a:p>
            <a:pPr algn="just"/>
            <a:endParaRPr lang="en-IN" sz="2400" dirty="0" smtClean="0"/>
          </a:p>
          <a:p>
            <a:pPr algn="just"/>
            <a:r>
              <a:rPr lang="en-IN" sz="2400" dirty="0" smtClean="0"/>
              <a:t>They </a:t>
            </a:r>
            <a:r>
              <a:rPr lang="en-IN" sz="2400" dirty="0"/>
              <a:t>include such species as the blue, finback, humpback, right, and gray </a:t>
            </a:r>
            <a:r>
              <a:rPr lang="en-IN" sz="2400" dirty="0" smtClean="0"/>
              <a:t>whales</a:t>
            </a:r>
            <a:r>
              <a:rPr lang="en-IN" sz="2400" dirty="0"/>
              <a:t>.</a:t>
            </a:r>
            <a:r>
              <a:rPr lang="en-IN" sz="2400" dirty="0" smtClean="0"/>
              <a:t> </a:t>
            </a:r>
            <a:r>
              <a:rPr lang="en-IN" sz="2400" dirty="0"/>
              <a:t> </a:t>
            </a:r>
          </a:p>
          <a:p>
            <a:pPr algn="just"/>
            <a:endParaRPr lang="en-IN" sz="2400" dirty="0" smtClean="0"/>
          </a:p>
          <a:p>
            <a:pPr algn="just"/>
            <a:r>
              <a:rPr lang="en-IN" sz="2400" dirty="0" smtClean="0"/>
              <a:t>There </a:t>
            </a:r>
            <a:r>
              <a:rPr lang="en-IN" sz="2400" dirty="0"/>
              <a:t>are three types of feeding methods in the baleen whales</a:t>
            </a:r>
            <a:r>
              <a:rPr lang="en-IN" sz="2400" dirty="0" smtClean="0"/>
              <a:t>.</a:t>
            </a:r>
          </a:p>
          <a:p>
            <a:pPr algn="just"/>
            <a:endParaRPr lang="en-IN" sz="2400" dirty="0" smtClean="0"/>
          </a:p>
          <a:p>
            <a:pPr algn="just"/>
            <a:r>
              <a:rPr lang="en-IN" sz="2400" dirty="0" smtClean="0"/>
              <a:t> </a:t>
            </a:r>
            <a:r>
              <a:rPr lang="en-IN" sz="2400" dirty="0"/>
              <a:t>These different methods are reflected in differing shapes and sizes of the baleen plates</a:t>
            </a:r>
            <a:r>
              <a:rPr lang="en-IN" sz="2400" dirty="0" smtClean="0"/>
              <a:t>.</a:t>
            </a:r>
            <a:r>
              <a:rPr lang="en-IN" sz="2400" dirty="0"/>
              <a:t> </a:t>
            </a:r>
          </a:p>
          <a:p>
            <a:pPr algn="just"/>
            <a:endParaRPr lang="en-IN"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n-IN" sz="2400" dirty="0"/>
              <a:t>While swimming through the water, a baleen whale opens its mouth to take in enormous quantities of water that contains zooplankton. </a:t>
            </a:r>
            <a:endParaRPr lang="en-IN" sz="2400" dirty="0" smtClean="0"/>
          </a:p>
          <a:p>
            <a:pPr algn="just"/>
            <a:r>
              <a:rPr lang="en-IN" sz="2400" dirty="0" smtClean="0"/>
              <a:t>The </a:t>
            </a:r>
            <a:r>
              <a:rPr lang="en-IN" sz="2400" dirty="0"/>
              <a:t>throat of some baleen whales—the rorquals—is pleated like an accordion to expand and hold the large volume of water. </a:t>
            </a:r>
            <a:endParaRPr lang="en-IN" sz="2400" dirty="0" smtClean="0"/>
          </a:p>
          <a:p>
            <a:pPr algn="just"/>
            <a:r>
              <a:rPr lang="en-IN" sz="2400" dirty="0" smtClean="0"/>
              <a:t>As </a:t>
            </a:r>
            <a:r>
              <a:rPr lang="en-IN" sz="2400" dirty="0"/>
              <a:t>the water is forced from the whale’s mouth, it passes through overlapping plates of a fibrous protein material called </a:t>
            </a:r>
            <a:r>
              <a:rPr lang="en-IN" sz="2400" b="1" dirty="0"/>
              <a:t>baleen</a:t>
            </a:r>
            <a:r>
              <a:rPr lang="en-IN" sz="2400" dirty="0" smtClean="0"/>
              <a:t>.</a:t>
            </a:r>
          </a:p>
          <a:p>
            <a:pPr algn="just"/>
            <a:r>
              <a:rPr lang="en-IN" sz="2400" dirty="0" smtClean="0"/>
              <a:t> </a:t>
            </a:r>
            <a:r>
              <a:rPr lang="en-IN" sz="2400" dirty="0"/>
              <a:t>The baleen plates, which look like giant combs, hang from the roof of the whale’s mouth. </a:t>
            </a:r>
            <a:endParaRPr lang="en-IN" sz="2400" dirty="0" smtClean="0"/>
          </a:p>
          <a:p>
            <a:pPr algn="just"/>
            <a:r>
              <a:rPr lang="en-IN" sz="2400" dirty="0" smtClean="0"/>
              <a:t>They </a:t>
            </a:r>
            <a:r>
              <a:rPr lang="en-IN" sz="2400" dirty="0"/>
              <a:t>are strainers that filter small organisms from the water. </a:t>
            </a:r>
          </a:p>
          <a:p>
            <a:pPr algn="just"/>
            <a:endParaRPr lang="en-I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59432"/>
            <a:ext cx="8229600" cy="1728192"/>
          </a:xfrm>
        </p:spPr>
        <p:txBody>
          <a:bodyPr>
            <a:normAutofit/>
          </a:bodyPr>
          <a:lstStyle/>
          <a:p>
            <a:r>
              <a:rPr lang="en-IN" sz="3600" b="1" dirty="0" smtClean="0"/>
              <a:t>TOOTHED WHALES</a:t>
            </a:r>
            <a:r>
              <a:rPr lang="en-IN" sz="3600" dirty="0"/>
              <a:t/>
            </a:r>
            <a:br>
              <a:rPr lang="en-IN" sz="3600" dirty="0"/>
            </a:br>
            <a:endParaRPr lang="en-IN" sz="3600" dirty="0"/>
          </a:p>
        </p:txBody>
      </p:sp>
      <p:sp>
        <p:nvSpPr>
          <p:cNvPr id="3" name="Content Placeholder 2"/>
          <p:cNvSpPr>
            <a:spLocks noGrp="1"/>
          </p:cNvSpPr>
          <p:nvPr>
            <p:ph idx="1"/>
          </p:nvPr>
        </p:nvSpPr>
        <p:spPr>
          <a:xfrm>
            <a:off x="457200" y="928670"/>
            <a:ext cx="8229600" cy="5197493"/>
          </a:xfrm>
        </p:spPr>
        <p:txBody>
          <a:bodyPr>
            <a:normAutofit lnSpcReduction="10000"/>
          </a:bodyPr>
          <a:lstStyle/>
          <a:p>
            <a:pPr algn="just"/>
            <a:r>
              <a:rPr lang="en-IN" sz="2400" dirty="0"/>
              <a:t>The </a:t>
            </a:r>
            <a:r>
              <a:rPr lang="en-IN" sz="2400" b="1" dirty="0"/>
              <a:t>toothed whales</a:t>
            </a:r>
            <a:r>
              <a:rPr lang="en-IN" sz="2400" dirty="0"/>
              <a:t>, which belong to suborder </a:t>
            </a:r>
            <a:r>
              <a:rPr lang="en-IN" sz="2400" dirty="0" err="1"/>
              <a:t>Odontoceti</a:t>
            </a:r>
            <a:r>
              <a:rPr lang="en-IN" sz="2400" dirty="0"/>
              <a:t>, include all other whales (such as the sperm, killer, pilot, and beluga), dolphins, and porpoises</a:t>
            </a:r>
            <a:r>
              <a:rPr lang="en-IN" sz="2400" dirty="0" smtClean="0"/>
              <a:t>.</a:t>
            </a:r>
          </a:p>
          <a:p>
            <a:pPr algn="just"/>
            <a:endParaRPr lang="en-IN" sz="2400" dirty="0" smtClean="0"/>
          </a:p>
          <a:p>
            <a:pPr algn="just"/>
            <a:r>
              <a:rPr lang="en-IN" sz="2400" dirty="0" smtClean="0"/>
              <a:t> </a:t>
            </a:r>
            <a:r>
              <a:rPr lang="en-IN" sz="2400" dirty="0"/>
              <a:t>These whales have peglike teeth on their jaws, with which they catch prey such as fish, seals, penguins, and squid. </a:t>
            </a:r>
            <a:endParaRPr lang="en-IN" sz="2400" dirty="0" smtClean="0"/>
          </a:p>
          <a:p>
            <a:pPr algn="just"/>
            <a:endParaRPr lang="en-IN" sz="2400" dirty="0" smtClean="0"/>
          </a:p>
          <a:p>
            <a:pPr algn="just"/>
            <a:r>
              <a:rPr lang="en-IN" sz="2400" dirty="0" smtClean="0"/>
              <a:t>After </a:t>
            </a:r>
            <a:r>
              <a:rPr lang="en-IN" sz="2400" dirty="0"/>
              <a:t>seizing its prey, a toothed whale usually swallows it whole. Compartments in the stomach “chew” the food</a:t>
            </a:r>
            <a:r>
              <a:rPr lang="en-IN" sz="2400" dirty="0" smtClean="0"/>
              <a:t>.</a:t>
            </a:r>
          </a:p>
          <a:p>
            <a:pPr algn="just"/>
            <a:endParaRPr lang="en-IN" sz="2400" dirty="0" smtClean="0"/>
          </a:p>
          <a:p>
            <a:pPr algn="just"/>
            <a:r>
              <a:rPr lang="en-IN" sz="2400" dirty="0" smtClean="0"/>
              <a:t> </a:t>
            </a:r>
            <a:r>
              <a:rPr lang="en-IN" sz="2400" dirty="0"/>
              <a:t>The sperm whale (</a:t>
            </a:r>
            <a:r>
              <a:rPr lang="en-IN" sz="2400" i="1" dirty="0" err="1"/>
              <a:t>Physeter</a:t>
            </a:r>
            <a:r>
              <a:rPr lang="en-IN" sz="2400" i="1" dirty="0"/>
              <a:t> </a:t>
            </a:r>
            <a:r>
              <a:rPr lang="en-IN" sz="2400" i="1" dirty="0" err="1"/>
              <a:t>macrocephalus</a:t>
            </a:r>
            <a:r>
              <a:rPr lang="en-IN" sz="2400" dirty="0"/>
              <a:t>) is the largest of the toothed whales; it grows to about 15 meters in length</a:t>
            </a:r>
            <a:r>
              <a:rPr lang="en-IN" sz="2400" dirty="0" smtClean="0"/>
              <a:t>. </a:t>
            </a:r>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endParaRPr lang="en-IN" sz="2400" dirty="0" smtClean="0"/>
          </a:p>
          <a:p>
            <a:pPr algn="just"/>
            <a:r>
              <a:rPr lang="en-IN" sz="2400" dirty="0" smtClean="0"/>
              <a:t>The smallest whale (not counting dolphins and porpoises) is the narwhal (</a:t>
            </a:r>
            <a:r>
              <a:rPr lang="en-IN" sz="2400" i="1" dirty="0" err="1" smtClean="0"/>
              <a:t>Monodon</a:t>
            </a:r>
            <a:r>
              <a:rPr lang="en-IN" sz="2400" i="1" dirty="0" smtClean="0"/>
              <a:t> </a:t>
            </a:r>
            <a:r>
              <a:rPr lang="en-IN" sz="2400" i="1" dirty="0" err="1" smtClean="0"/>
              <a:t>monoceros</a:t>
            </a:r>
            <a:r>
              <a:rPr lang="en-IN" sz="2400" dirty="0" smtClean="0"/>
              <a:t>), which grows to about 5 meters in length.</a:t>
            </a:r>
          </a:p>
          <a:p>
            <a:pPr algn="just"/>
            <a:endParaRPr lang="en-IN" sz="2400" dirty="0" smtClean="0"/>
          </a:p>
          <a:p>
            <a:pPr algn="just"/>
            <a:r>
              <a:rPr lang="en-IN" sz="2400" dirty="0" smtClean="0"/>
              <a:t> Each of these whales has unique teeth. The sperm whale has large cone-shaped teeth, but only on its long, narrow lower jaw. </a:t>
            </a:r>
          </a:p>
          <a:p>
            <a:pPr algn="just"/>
            <a:endParaRPr lang="en-IN" sz="2400" dirty="0" smtClean="0"/>
          </a:p>
          <a:p>
            <a:pPr algn="just"/>
            <a:r>
              <a:rPr lang="en-IN" sz="2400" dirty="0" smtClean="0"/>
              <a:t>The male narwhal has an elongated front tooth that grows out of the left side of its upper jaw.</a:t>
            </a:r>
          </a:p>
          <a:p>
            <a:pPr algn="just"/>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229600" cy="1601846"/>
          </a:xfrm>
        </p:spPr>
        <p:txBody>
          <a:bodyPr>
            <a:normAutofit/>
          </a:bodyPr>
          <a:lstStyle/>
          <a:p>
            <a:r>
              <a:rPr lang="en-IN" sz="3600" b="1" dirty="0" smtClean="0"/>
              <a:t>REPRODUCTION IN WHALES</a:t>
            </a:r>
            <a:r>
              <a:rPr lang="en-IN" sz="3600" dirty="0"/>
              <a:t/>
            </a:r>
            <a:br>
              <a:rPr lang="en-IN" sz="3600" dirty="0"/>
            </a:br>
            <a:endParaRPr lang="en-IN" sz="3600" dirty="0"/>
          </a:p>
        </p:txBody>
      </p:sp>
      <p:sp>
        <p:nvSpPr>
          <p:cNvPr id="3" name="Content Placeholder 2"/>
          <p:cNvSpPr>
            <a:spLocks noGrp="1"/>
          </p:cNvSpPr>
          <p:nvPr>
            <p:ph idx="1"/>
          </p:nvPr>
        </p:nvSpPr>
        <p:spPr>
          <a:xfrm>
            <a:off x="457200" y="785794"/>
            <a:ext cx="8229600" cy="5857916"/>
          </a:xfrm>
        </p:spPr>
        <p:txBody>
          <a:bodyPr>
            <a:normAutofit/>
          </a:bodyPr>
          <a:lstStyle/>
          <a:p>
            <a:pPr algn="just"/>
            <a:endParaRPr lang="en-IN" sz="2400" dirty="0" smtClean="0"/>
          </a:p>
          <a:p>
            <a:pPr algn="just"/>
            <a:r>
              <a:rPr lang="en-IN" sz="2400" dirty="0" smtClean="0"/>
              <a:t>Cetaceans </a:t>
            </a:r>
            <a:r>
              <a:rPr lang="en-IN" sz="2400" dirty="0"/>
              <a:t>are fully aquatic animals; they do not return to the land to breed</a:t>
            </a:r>
            <a:r>
              <a:rPr lang="en-IN" sz="2400" dirty="0" smtClean="0"/>
              <a:t>.</a:t>
            </a:r>
          </a:p>
          <a:p>
            <a:pPr algn="just"/>
            <a:endParaRPr lang="en-IN" sz="2400" dirty="0" smtClean="0"/>
          </a:p>
          <a:p>
            <a:pPr algn="just"/>
            <a:r>
              <a:rPr lang="en-IN" sz="2400" dirty="0" smtClean="0"/>
              <a:t> </a:t>
            </a:r>
            <a:r>
              <a:rPr lang="en-IN" sz="2400" dirty="0"/>
              <a:t>Fertilization and development are internal. The period of embryonic development, or gestation period, may last from about 11 months in some species to as long as 18 months in the largest whales</a:t>
            </a:r>
            <a:r>
              <a:rPr lang="en-IN" sz="2400" dirty="0" smtClean="0"/>
              <a:t>.</a:t>
            </a:r>
          </a:p>
          <a:p>
            <a:pPr algn="just"/>
            <a:endParaRPr lang="en-IN" sz="2400" dirty="0" smtClean="0"/>
          </a:p>
          <a:p>
            <a:pPr algn="just"/>
            <a:r>
              <a:rPr lang="en-IN" sz="2400" dirty="0" smtClean="0"/>
              <a:t> </a:t>
            </a:r>
            <a:r>
              <a:rPr lang="en-IN" sz="2400" dirty="0"/>
              <a:t>Whales breed about once every 3 years and usually give birth to one calf at a time</a:t>
            </a:r>
            <a:r>
              <a:rPr lang="en-IN" sz="2400" dirty="0" smtClean="0"/>
              <a:t>.</a:t>
            </a:r>
            <a:r>
              <a:rPr lang="en-IN" sz="2400" dirty="0"/>
              <a:t> </a:t>
            </a:r>
          </a:p>
          <a:p>
            <a:pPr algn="just"/>
            <a:endParaRPr lang="en-IN" sz="2400" dirty="0" smtClean="0"/>
          </a:p>
          <a:p>
            <a:pPr algn="just"/>
            <a:r>
              <a:rPr lang="en-IN" sz="2400" dirty="0" smtClean="0"/>
              <a:t>Mother </a:t>
            </a:r>
            <a:r>
              <a:rPr lang="en-IN" sz="2400" dirty="0"/>
              <a:t>whales invest a great deal of parental care in their </a:t>
            </a:r>
            <a:r>
              <a:rPr lang="en-IN" sz="2400" dirty="0" smtClean="0"/>
              <a:t>offspring.</a:t>
            </a:r>
            <a:r>
              <a:rPr lang="en-IN" sz="2400" dirty="0"/>
              <a:t> </a:t>
            </a:r>
          </a:p>
          <a:p>
            <a:pPr algn="just"/>
            <a:endParaRPr lang="en-I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pPr algn="just"/>
            <a:endParaRPr lang="en-IN" sz="2400" dirty="0" smtClean="0"/>
          </a:p>
          <a:p>
            <a:pPr algn="just"/>
            <a:r>
              <a:rPr lang="en-IN" sz="2400" dirty="0" smtClean="0"/>
              <a:t>Whales are born tail-first. So that it will not drown, the newborn whale is pushed by its mother to the surface to get its first breath. </a:t>
            </a:r>
          </a:p>
          <a:p>
            <a:pPr algn="just">
              <a:buNone/>
            </a:pPr>
            <a:endParaRPr lang="en-IN" sz="2400" dirty="0" smtClean="0"/>
          </a:p>
          <a:p>
            <a:pPr algn="just"/>
            <a:r>
              <a:rPr lang="en-IN" sz="2400" dirty="0" smtClean="0"/>
              <a:t>The whale nurses her calf for about 6 to 10 months. </a:t>
            </a:r>
          </a:p>
          <a:p>
            <a:pPr algn="just"/>
            <a:endParaRPr lang="en-IN" sz="2400" dirty="0" smtClean="0"/>
          </a:p>
          <a:p>
            <a:pPr algn="just"/>
            <a:r>
              <a:rPr lang="en-IN" sz="2400" dirty="0" smtClean="0"/>
              <a:t>The milk of whales is rich in protein and fat; this helps the newborn grow fast and add on layers of insulating fat.</a:t>
            </a:r>
            <a:endParaRPr lang="en-IN"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226</TotalTime>
  <Words>2398</Words>
  <Application>Microsoft Office PowerPoint</Application>
  <PresentationFormat>On-screen Show (4:3)</PresentationFormat>
  <Paragraphs>228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  Marine mammals </vt:lpstr>
      <vt:lpstr>Introduction </vt:lpstr>
      <vt:lpstr>CETACEANS: WHALES AND DOLPHINS    </vt:lpstr>
      <vt:lpstr>BALEEN WHALES </vt:lpstr>
      <vt:lpstr>PowerPoint Presentation</vt:lpstr>
      <vt:lpstr>TOOTHED WHALES </vt:lpstr>
      <vt:lpstr>PowerPoint Presentation</vt:lpstr>
      <vt:lpstr>REPRODUCTION IN WHALES </vt:lpstr>
      <vt:lpstr>PowerPoint Presentation</vt:lpstr>
      <vt:lpstr>PowerPoint Presentation</vt:lpstr>
      <vt:lpstr>PowerPoint Presentation</vt:lpstr>
      <vt:lpstr>PowerPoint Presentation</vt:lpstr>
      <vt:lpstr>PowerPoint Presentation</vt:lpstr>
      <vt:lpstr>COMMUNICATION AND ECHOLOCATION IN WHALES </vt:lpstr>
      <vt:lpstr>PowerPoint Presentation</vt:lpstr>
      <vt:lpstr>SEALS AND OTHER MARINE MAMMALS </vt:lpstr>
      <vt:lpstr>SEALS AND SEA LIONS </vt:lpstr>
      <vt:lpstr>REPRODUCTION IN PINNIPEDS </vt:lpstr>
      <vt:lpstr>THE WALRUS </vt:lpstr>
      <vt:lpstr>Adaptations of Pinnipeds </vt:lpstr>
      <vt:lpstr>THE SEA OTTER </vt:lpstr>
      <vt:lpstr>PowerPoint Presentation</vt:lpstr>
      <vt:lpstr>PowerPoint Presentation</vt:lpstr>
      <vt:lpstr>Threats to Sea Otters </vt:lpstr>
      <vt:lpstr>Manatees and Dugongs</vt:lpstr>
      <vt:lpstr>PowerPoint Presentation</vt:lpstr>
      <vt:lpstr>Threats to Manatees </vt:lpstr>
      <vt:lpstr>THE POLAR BEAR </vt:lpstr>
      <vt:lpstr>THE DIVING RESPONSE</vt:lpstr>
      <vt:lpstr>OTHER DIVING RESPONSE ADAPTATIONS </vt:lpstr>
      <vt:lpstr>PowerPoint Presentation</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Marine mammals</dc:title>
  <dc:creator>Gaurav Ghosalkar</dc:creator>
  <cp:lastModifiedBy>DELL</cp:lastModifiedBy>
  <cp:revision>25</cp:revision>
  <dcterms:created xsi:type="dcterms:W3CDTF">2011-03-27T15:52:03Z</dcterms:created>
  <dcterms:modified xsi:type="dcterms:W3CDTF">2011-03-31T05:22:48Z</dcterms:modified>
</cp:coreProperties>
</file>