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7" r:id="rId8"/>
    <p:sldId id="261" r:id="rId9"/>
    <p:sldId id="268" r:id="rId10"/>
    <p:sldId id="262"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A91E1EB-99A4-47FA-ADB2-70DBC2286488}" type="datetimeFigureOut">
              <a:rPr lang="en-US" smtClean="0"/>
              <a:t>3/30/2011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15E632D1-4D80-407D-B4BD-24E64D47F437}"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91E1EB-99A4-47FA-ADB2-70DBC2286488}" type="datetimeFigureOut">
              <a:rPr lang="en-US" smtClean="0"/>
              <a:t>3/30/2011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91E1EB-99A4-47FA-ADB2-70DBC2286488}" type="datetimeFigureOut">
              <a:rPr lang="en-US" smtClean="0"/>
              <a:t>3/30/2011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91E1EB-99A4-47FA-ADB2-70DBC2286488}" type="datetimeFigureOut">
              <a:rPr lang="en-US" smtClean="0"/>
              <a:t>3/30/2011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91E1EB-99A4-47FA-ADB2-70DBC2286488}" type="datetimeFigureOut">
              <a:rPr lang="en-US" smtClean="0"/>
              <a:t>3/30/2011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5E632D1-4D80-407D-B4BD-24E64D47F437}"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91E1EB-99A4-47FA-ADB2-70DBC2286488}" type="datetimeFigureOut">
              <a:rPr lang="en-US" smtClean="0"/>
              <a:t>3/30/2011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A91E1EB-99A4-47FA-ADB2-70DBC2286488}" type="datetimeFigureOut">
              <a:rPr lang="en-US" smtClean="0"/>
              <a:t>3/30/2011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91E1EB-99A4-47FA-ADB2-70DBC2286488}" type="datetimeFigureOut">
              <a:rPr lang="en-US" smtClean="0"/>
              <a:t>3/30/2011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1E1EB-99A4-47FA-ADB2-70DBC2286488}" type="datetimeFigureOut">
              <a:rPr lang="en-US" smtClean="0"/>
              <a:t>3/30/2011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91E1EB-99A4-47FA-ADB2-70DBC2286488}" type="datetimeFigureOut">
              <a:rPr lang="en-US" smtClean="0"/>
              <a:t>3/30/2011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5E632D1-4D80-407D-B4BD-24E64D47F437}"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91E1EB-99A4-47FA-ADB2-70DBC2286488}" type="datetimeFigureOut">
              <a:rPr lang="en-US" smtClean="0"/>
              <a:t>3/30/2011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15E632D1-4D80-407D-B4BD-24E64D47F437}"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91E1EB-99A4-47FA-ADB2-70DBC2286488}" type="datetimeFigureOut">
              <a:rPr lang="en-US" smtClean="0"/>
              <a:t>3/30/2011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E632D1-4D80-407D-B4BD-24E64D47F437}"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Geographical variations in productivity</a:t>
            </a:r>
            <a:r>
              <a:rPr lang="en-IN" dirty="0"/>
              <a:t/>
            </a:r>
            <a:br>
              <a:rPr lang="en-IN" dirty="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79512"/>
          </a:xfrm>
        </p:spPr>
        <p:txBody>
          <a:bodyPr>
            <a:noAutofit/>
          </a:bodyPr>
          <a:lstStyle/>
          <a:p>
            <a:r>
              <a:rPr lang="en-IN" sz="3600" dirty="0" smtClean="0"/>
              <a:t>PRODUCTIVITY IN INSHORE AND COASTAL WATERS</a:t>
            </a:r>
            <a:br>
              <a:rPr lang="en-IN" sz="3600" dirty="0" smtClean="0"/>
            </a:br>
            <a:endParaRPr lang="en-IN" sz="3600" dirty="0"/>
          </a:p>
        </p:txBody>
      </p:sp>
      <p:sp>
        <p:nvSpPr>
          <p:cNvPr id="3" name="Content Placeholder 2"/>
          <p:cNvSpPr>
            <a:spLocks noGrp="1"/>
          </p:cNvSpPr>
          <p:nvPr>
            <p:ph idx="1"/>
          </p:nvPr>
        </p:nvSpPr>
        <p:spPr>
          <a:xfrm>
            <a:off x="457200" y="1556792"/>
            <a:ext cx="8229600" cy="4767808"/>
          </a:xfrm>
        </p:spPr>
        <p:txBody>
          <a:bodyPr>
            <a:noAutofit/>
          </a:bodyPr>
          <a:lstStyle/>
          <a:p>
            <a:pPr algn="just"/>
            <a:r>
              <a:rPr lang="en-US" sz="2400" dirty="0"/>
              <a:t>The situation in the water masses adjacent to land is somewhat different. There are several factors that contribute to this difference.</a:t>
            </a:r>
            <a:endParaRPr lang="en-IN" sz="2400" dirty="0"/>
          </a:p>
          <a:p>
            <a:pPr algn="just"/>
            <a:endParaRPr lang="en-US" sz="2400" dirty="0" smtClean="0"/>
          </a:p>
          <a:p>
            <a:pPr algn="just"/>
            <a:r>
              <a:rPr lang="en-US" sz="2400" dirty="0" smtClean="0"/>
              <a:t>First </a:t>
            </a:r>
            <a:r>
              <a:rPr lang="en-US" sz="2400" dirty="0" smtClean="0"/>
              <a:t>factor is, </a:t>
            </a:r>
            <a:r>
              <a:rPr lang="en-US" sz="2400" dirty="0"/>
              <a:t>inshore waters tend to receive a considerable input of the critical nutrients, PO</a:t>
            </a:r>
            <a:r>
              <a:rPr lang="en-US" sz="2400" baseline="-25000" dirty="0"/>
              <a:t>4</a:t>
            </a:r>
            <a:r>
              <a:rPr lang="en-US" sz="2400" baseline="30000" dirty="0"/>
              <a:t>-3</a:t>
            </a:r>
            <a:r>
              <a:rPr lang="en-US" sz="2400" dirty="0"/>
              <a:t> and No</a:t>
            </a:r>
            <a:r>
              <a:rPr lang="en-US" sz="2400" baseline="-25000" dirty="0"/>
              <a:t>3</a:t>
            </a:r>
            <a:r>
              <a:rPr lang="en-US" sz="2400" baseline="30000" dirty="0"/>
              <a:t>-1</a:t>
            </a:r>
            <a:r>
              <a:rPr lang="en-US" sz="2400" dirty="0"/>
              <a:t>, due to runoff from the adjacent </a:t>
            </a:r>
            <a:r>
              <a:rPr lang="en-US" sz="2400" dirty="0" smtClean="0"/>
              <a:t>land.</a:t>
            </a:r>
          </a:p>
          <a:p>
            <a:pPr algn="just"/>
            <a:r>
              <a:rPr lang="en-US" sz="2400" dirty="0" smtClean="0"/>
              <a:t> </a:t>
            </a:r>
            <a:endParaRPr lang="en-US" sz="2400" dirty="0" smtClean="0"/>
          </a:p>
          <a:p>
            <a:pPr algn="just"/>
            <a:r>
              <a:rPr lang="en-US" sz="2400" dirty="0" smtClean="0"/>
              <a:t>Because </a:t>
            </a:r>
            <a:r>
              <a:rPr lang="en-US" sz="2400" dirty="0"/>
              <a:t>of this input, inshore waters usually do not show nutrient depletion</a:t>
            </a:r>
            <a:r>
              <a:rPr lang="en-US" sz="2400" dirty="0" smtClean="0"/>
              <a:t>.</a:t>
            </a:r>
          </a:p>
          <a:p>
            <a:pPr marL="0" indent="0" algn="just">
              <a:buNone/>
            </a:pPr>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976664"/>
          </a:xfrm>
        </p:spPr>
        <p:txBody>
          <a:bodyPr>
            <a:normAutofit lnSpcReduction="10000"/>
          </a:bodyPr>
          <a:lstStyle/>
          <a:p>
            <a:pPr algn="just"/>
            <a:r>
              <a:rPr lang="en-IN" sz="2400" dirty="0"/>
              <a:t>A second factor contributing to the difference is the water depth. Most inshore waters are shallower than the critical depth; thus, the phytoplankton cannot be carried below this depth in any kind of weather.</a:t>
            </a:r>
          </a:p>
          <a:p>
            <a:pPr marL="0" indent="0" algn="just">
              <a:buNone/>
            </a:pPr>
            <a:endParaRPr lang="en-US" sz="2400" dirty="0" smtClean="0"/>
          </a:p>
          <a:p>
            <a:pPr algn="just"/>
            <a:r>
              <a:rPr lang="en-US" sz="2400" dirty="0" smtClean="0"/>
              <a:t>A </a:t>
            </a:r>
            <a:r>
              <a:rPr lang="en-US" sz="2400" dirty="0"/>
              <a:t>third factor is that shallow inshore waters rarely have a persistent thermocline; hence, no nutrients are locked up in bottom </a:t>
            </a:r>
            <a:r>
              <a:rPr lang="en-US" sz="2400" dirty="0" smtClean="0"/>
              <a:t>waters</a:t>
            </a:r>
          </a:p>
          <a:p>
            <a:pPr algn="just"/>
            <a:endParaRPr lang="en-US" sz="2400" dirty="0" smtClean="0"/>
          </a:p>
          <a:p>
            <a:pPr algn="just"/>
            <a:r>
              <a:rPr lang="en-US" sz="2400" dirty="0" smtClean="0"/>
              <a:t> </a:t>
            </a:r>
            <a:r>
              <a:rPr lang="en-US" sz="2400" dirty="0"/>
              <a:t>A final influencing factor is the presence of large amounts of terrigenous debris in the water, </a:t>
            </a:r>
            <a:endParaRPr lang="en-US" sz="2400" dirty="0" smtClean="0"/>
          </a:p>
          <a:p>
            <a:pPr algn="just"/>
            <a:endParaRPr lang="en-US" sz="2400" dirty="0" smtClean="0"/>
          </a:p>
          <a:p>
            <a:pPr algn="just"/>
            <a:r>
              <a:rPr lang="en-US" sz="2400" dirty="0" smtClean="0"/>
              <a:t>which </a:t>
            </a:r>
            <a:r>
              <a:rPr lang="en-US" sz="2400" dirty="0"/>
              <a:t>may act to restrict depth of the photic zone and counteract the high nutrient concentration and shallow depth.</a:t>
            </a:r>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a:bodyPr>
          <a:lstStyle/>
          <a:p>
            <a:pPr algn="just"/>
            <a:endParaRPr lang="en-US" sz="2400" dirty="0" smtClean="0"/>
          </a:p>
          <a:p>
            <a:pPr algn="just"/>
            <a:r>
              <a:rPr lang="en-US" sz="2400" dirty="0" smtClean="0"/>
              <a:t>Nutrients </a:t>
            </a:r>
            <a:r>
              <a:rPr lang="en-US" sz="2400" dirty="0"/>
              <a:t>are not limiting due to runoff from land and lack of a permanent </a:t>
            </a:r>
            <a:r>
              <a:rPr lang="en-US" sz="2400" dirty="0" smtClean="0"/>
              <a:t> thermocline.</a:t>
            </a:r>
          </a:p>
          <a:p>
            <a:pPr algn="just"/>
            <a:endParaRPr lang="en-US" sz="2400" dirty="0" smtClean="0"/>
          </a:p>
          <a:p>
            <a:pPr algn="just"/>
            <a:r>
              <a:rPr lang="en-US" sz="2400" dirty="0" smtClean="0"/>
              <a:t> </a:t>
            </a:r>
            <a:r>
              <a:rPr lang="en-US" sz="2400" dirty="0"/>
              <a:t>Yearly average production in inshore temperate waters is higher than in offshore waters due to the greater nutrient concentrations and lack of critical depth problems</a:t>
            </a:r>
            <a:r>
              <a:rPr lang="en-US" sz="2400" dirty="0" smtClean="0"/>
              <a:t>.</a:t>
            </a:r>
          </a:p>
          <a:p>
            <a:pPr algn="just"/>
            <a:endParaRPr lang="en-US" sz="2400" dirty="0" smtClean="0"/>
          </a:p>
          <a:p>
            <a:pPr algn="just"/>
            <a:r>
              <a:rPr lang="en-US" sz="2400" dirty="0" smtClean="0"/>
              <a:t> </a:t>
            </a:r>
            <a:r>
              <a:rPr lang="en-US" sz="2400" dirty="0"/>
              <a:t>The production is not even higher inshore probably is due to the presence of large amounts of light-absorbing debris in shallow water, and the fact that in offshore water, production can occur to a greater depth. </a:t>
            </a:r>
            <a:endParaRPr lang="en-IN"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093230"/>
          </a:xfrm>
        </p:spPr>
        <p:txBody>
          <a:bodyPr>
            <a:normAutofit fontScale="90000"/>
          </a:bodyPr>
          <a:lstStyle/>
          <a:p>
            <a:r>
              <a:rPr lang="en-IN" dirty="0"/>
              <a:t/>
            </a:r>
            <a:br>
              <a:rPr lang="en-IN" dirty="0"/>
            </a:br>
            <a:r>
              <a:rPr lang="en-US" b="1" dirty="0"/>
              <a:t> </a:t>
            </a:r>
            <a:r>
              <a:rPr lang="en-US" sz="3600" b="1" dirty="0" smtClean="0"/>
              <a:t>PRODUCTION FOR SEVERAL DIFFERENT GEOGRAPHICAL AREAS</a:t>
            </a:r>
            <a:r>
              <a:rPr lang="en-IN" sz="4900" dirty="0" smtClean="0"/>
              <a:t/>
            </a:r>
            <a:br>
              <a:rPr lang="en-IN" sz="4900" dirty="0" smtClean="0"/>
            </a:br>
            <a:endParaRPr lang="en-IN" sz="4900" dirty="0"/>
          </a:p>
        </p:txBody>
      </p:sp>
      <p:sp>
        <p:nvSpPr>
          <p:cNvPr id="3" name="Content Placeholder 2"/>
          <p:cNvSpPr>
            <a:spLocks noGrp="1"/>
          </p:cNvSpPr>
          <p:nvPr>
            <p:ph idx="1"/>
          </p:nvPr>
        </p:nvSpPr>
        <p:spPr>
          <a:xfrm>
            <a:off x="428596" y="1142984"/>
            <a:ext cx="8229600" cy="5357850"/>
          </a:xfrm>
        </p:spPr>
        <p:txBody>
          <a:bodyPr>
            <a:normAutofit/>
          </a:bodyPr>
          <a:lstStyle/>
          <a:p>
            <a:pPr algn="just"/>
            <a:endParaRPr lang="en-US" sz="2800" b="1" dirty="0" smtClean="0"/>
          </a:p>
          <a:p>
            <a:pPr algn="just"/>
            <a:r>
              <a:rPr lang="en-US" sz="2800" b="1" dirty="0" smtClean="0"/>
              <a:t>Location</a:t>
            </a:r>
            <a:r>
              <a:rPr lang="en-IN" sz="2800" b="1" dirty="0" smtClean="0"/>
              <a:t>:</a:t>
            </a:r>
            <a:r>
              <a:rPr lang="en-US" sz="2800" b="1" dirty="0" smtClean="0"/>
              <a:t>Productivity </a:t>
            </a:r>
            <a:r>
              <a:rPr lang="en-US" sz="2800" b="1" dirty="0"/>
              <a:t>in g C/m</a:t>
            </a:r>
            <a:r>
              <a:rPr lang="en-US" sz="2800" b="1" baseline="30000" dirty="0"/>
              <a:t>2</a:t>
            </a:r>
            <a:r>
              <a:rPr lang="en-US" sz="2800" b="1" dirty="0"/>
              <a:t>/year</a:t>
            </a:r>
            <a:endParaRPr lang="en-IN" sz="2800" dirty="0"/>
          </a:p>
          <a:p>
            <a:pPr algn="just"/>
            <a:r>
              <a:rPr lang="en-US" sz="2800" dirty="0"/>
              <a:t>Long Island Sound (temperature </a:t>
            </a:r>
            <a:r>
              <a:rPr lang="en-US" sz="2800" dirty="0" smtClean="0"/>
              <a:t>inshore)</a:t>
            </a:r>
            <a:r>
              <a:rPr lang="en-IN" sz="2800" dirty="0" smtClean="0"/>
              <a:t>:</a:t>
            </a:r>
            <a:r>
              <a:rPr lang="en-US" sz="2800" dirty="0" smtClean="0"/>
              <a:t>380</a:t>
            </a:r>
            <a:endParaRPr lang="en-IN" sz="2800" dirty="0"/>
          </a:p>
          <a:p>
            <a:pPr algn="just"/>
            <a:r>
              <a:rPr lang="en-US" sz="2800" dirty="0"/>
              <a:t>Continental </a:t>
            </a:r>
            <a:r>
              <a:rPr lang="en-US" sz="2800" dirty="0" smtClean="0"/>
              <a:t>shelf</a:t>
            </a:r>
            <a:r>
              <a:rPr lang="en-IN" sz="2800" dirty="0" smtClean="0"/>
              <a:t>:</a:t>
            </a:r>
            <a:r>
              <a:rPr lang="en-US" sz="2800" dirty="0" smtClean="0"/>
              <a:t>100 </a:t>
            </a:r>
            <a:r>
              <a:rPr lang="en-US" sz="2800" dirty="0"/>
              <a:t>160</a:t>
            </a:r>
            <a:endParaRPr lang="en-IN" sz="2800" dirty="0"/>
          </a:p>
          <a:p>
            <a:pPr algn="just"/>
            <a:r>
              <a:rPr lang="en-US" sz="2800" dirty="0"/>
              <a:t>Tropical </a:t>
            </a:r>
            <a:r>
              <a:rPr lang="en-US" sz="2800" dirty="0" smtClean="0"/>
              <a:t>oceans</a:t>
            </a:r>
            <a:r>
              <a:rPr lang="en-IN" sz="2800" dirty="0" smtClean="0"/>
              <a:t>:</a:t>
            </a:r>
            <a:r>
              <a:rPr lang="en-US" sz="2800" dirty="0" smtClean="0"/>
              <a:t>18 </a:t>
            </a:r>
            <a:r>
              <a:rPr lang="en-US" sz="2800" dirty="0"/>
              <a:t>50</a:t>
            </a:r>
            <a:endParaRPr lang="en-IN" sz="2800" dirty="0"/>
          </a:p>
          <a:p>
            <a:pPr algn="just"/>
            <a:r>
              <a:rPr lang="en-US" sz="2800" dirty="0"/>
              <a:t>Temperate </a:t>
            </a:r>
            <a:r>
              <a:rPr lang="en-US" sz="2800" dirty="0" smtClean="0"/>
              <a:t>oceans</a:t>
            </a:r>
            <a:r>
              <a:rPr lang="en-IN" sz="2800" dirty="0" smtClean="0"/>
              <a:t>:</a:t>
            </a:r>
            <a:r>
              <a:rPr lang="en-US" sz="2800" dirty="0" smtClean="0"/>
              <a:t>70 </a:t>
            </a:r>
            <a:r>
              <a:rPr lang="en-US" sz="2800" dirty="0"/>
              <a:t>-120</a:t>
            </a:r>
            <a:endParaRPr lang="en-IN" sz="2800" dirty="0"/>
          </a:p>
          <a:p>
            <a:pPr algn="just"/>
            <a:r>
              <a:rPr lang="en-US" sz="2800" dirty="0"/>
              <a:t>Antarctic </a:t>
            </a:r>
            <a:r>
              <a:rPr lang="en-US" sz="2800" dirty="0" smtClean="0"/>
              <a:t>oceans</a:t>
            </a:r>
            <a:r>
              <a:rPr lang="en-IN" sz="2800" dirty="0" smtClean="0"/>
              <a:t>:</a:t>
            </a:r>
            <a:r>
              <a:rPr lang="en-US" sz="2800" dirty="0" smtClean="0"/>
              <a:t>100</a:t>
            </a:r>
            <a:endParaRPr lang="en-IN" sz="2800" dirty="0"/>
          </a:p>
          <a:p>
            <a:pPr algn="just"/>
            <a:r>
              <a:rPr lang="en-US" sz="2800" dirty="0"/>
              <a:t>Arctic </a:t>
            </a:r>
            <a:r>
              <a:rPr lang="en-US" sz="2800" dirty="0" smtClean="0"/>
              <a:t>Ocean</a:t>
            </a:r>
            <a:r>
              <a:rPr lang="en-IN" sz="2800" dirty="0" smtClean="0"/>
              <a:t>:</a:t>
            </a:r>
            <a:r>
              <a:rPr lang="en-US" sz="2800" dirty="0" smtClean="0"/>
              <a:t>&lt;1</a:t>
            </a:r>
            <a:endParaRPr lang="en-IN" sz="2800" dirty="0"/>
          </a:p>
          <a:p>
            <a:pPr algn="just"/>
            <a:endParaRPr lang="en-IN"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a:t>
            </a:r>
            <a:r>
              <a:rPr lang="en-US" dirty="0"/>
              <a:t>n</a:t>
            </a:r>
            <a:endParaRPr lang="en-IN" dirty="0"/>
          </a:p>
        </p:txBody>
      </p:sp>
      <p:sp>
        <p:nvSpPr>
          <p:cNvPr id="3" name="Content Placeholder 2"/>
          <p:cNvSpPr>
            <a:spLocks noGrp="1"/>
          </p:cNvSpPr>
          <p:nvPr>
            <p:ph idx="1"/>
          </p:nvPr>
        </p:nvSpPr>
        <p:spPr/>
        <p:txBody>
          <a:bodyPr/>
          <a:lstStyle/>
          <a:p>
            <a:pPr algn="just"/>
            <a:endParaRPr lang="en-US" dirty="0" smtClean="0"/>
          </a:p>
          <a:p>
            <a:pPr algn="just"/>
            <a:r>
              <a:rPr lang="en-US" dirty="0" smtClean="0"/>
              <a:t>The </a:t>
            </a:r>
            <a:r>
              <a:rPr lang="en-US" dirty="0"/>
              <a:t>environmental factors such as light , temperature and nutrients interact with each other in the marine environment and play a major role to produce the geographical and latitudinal variations in productivity. </a:t>
            </a:r>
            <a:endParaRPr lang="en-IN" dirty="0"/>
          </a:p>
          <a:p>
            <a:pPr algn="just">
              <a:buNone/>
            </a:pPr>
            <a:r>
              <a:rPr lang="en-US" dirty="0"/>
              <a:t> </a:t>
            </a:r>
            <a:endParaRPr lang="en-IN" dirty="0"/>
          </a:p>
          <a:p>
            <a:pPr algn="just"/>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TEMPERATE SEAS</a:t>
            </a:r>
            <a:r>
              <a:rPr lang="en-IN" dirty="0"/>
              <a:t/>
            </a:r>
            <a:br>
              <a:rPr lang="en-IN" dirty="0"/>
            </a:br>
            <a:r>
              <a:rPr lang="en-US" dirty="0"/>
              <a:t> </a:t>
            </a:r>
            <a:endParaRPr lang="en-IN" dirty="0"/>
          </a:p>
        </p:txBody>
      </p:sp>
      <p:sp>
        <p:nvSpPr>
          <p:cNvPr id="3" name="Content Placeholder 2"/>
          <p:cNvSpPr>
            <a:spLocks noGrp="1"/>
          </p:cNvSpPr>
          <p:nvPr>
            <p:ph idx="1"/>
          </p:nvPr>
        </p:nvSpPr>
        <p:spPr>
          <a:xfrm>
            <a:off x="457200" y="1000108"/>
            <a:ext cx="8229600" cy="5500726"/>
          </a:xfrm>
        </p:spPr>
        <p:txBody>
          <a:bodyPr>
            <a:noAutofit/>
          </a:bodyPr>
          <a:lstStyle/>
          <a:p>
            <a:pPr algn="just"/>
            <a:r>
              <a:rPr lang="en-US" sz="2400" dirty="0"/>
              <a:t>In the temperate zone seas, the amount of light varies seasonally. </a:t>
            </a:r>
            <a:endParaRPr lang="en-US" sz="2400" dirty="0" smtClean="0"/>
          </a:p>
          <a:p>
            <a:pPr algn="just"/>
            <a:endParaRPr lang="en-US" sz="2400" dirty="0" smtClean="0"/>
          </a:p>
          <a:p>
            <a:pPr algn="just"/>
            <a:r>
              <a:rPr lang="en-US" sz="2400" dirty="0" smtClean="0"/>
              <a:t>As </a:t>
            </a:r>
            <a:r>
              <a:rPr lang="en-US" sz="2400" dirty="0"/>
              <a:t>a result, the amount of solar energy entering the water varies, which alters the temperature in the upper water layers</a:t>
            </a:r>
            <a:r>
              <a:rPr lang="en-US" sz="2400" dirty="0" smtClean="0"/>
              <a:t>.</a:t>
            </a:r>
          </a:p>
          <a:p>
            <a:pPr algn="just"/>
            <a:endParaRPr lang="en-US" sz="2400" dirty="0" smtClean="0"/>
          </a:p>
          <a:p>
            <a:pPr algn="just"/>
            <a:r>
              <a:rPr lang="en-US" sz="2400" dirty="0" smtClean="0"/>
              <a:t> </a:t>
            </a:r>
            <a:r>
              <a:rPr lang="en-US" sz="2400" dirty="0"/>
              <a:t>The thermal structure of the water column, therefore, changes seasonally. In the summer months, the sun is high, days are long, and the upper layers heat up and become less dense than underlying layers. </a:t>
            </a:r>
            <a:endParaRPr lang="en-US" sz="2400" dirty="0" smtClean="0"/>
          </a:p>
          <a:p>
            <a:pPr marL="0" indent="0" algn="just">
              <a:buNone/>
            </a:pPr>
            <a:endParaRPr lang="en-US" sz="2400" dirty="0" smtClean="0"/>
          </a:p>
          <a:p>
            <a:pPr algn="just"/>
            <a:r>
              <a:rPr lang="en-US" sz="2400" dirty="0" smtClean="0"/>
              <a:t>In </a:t>
            </a:r>
            <a:r>
              <a:rPr lang="en-US" sz="2400" dirty="0"/>
              <a:t>contrast to the tropics, all the major factors </a:t>
            </a:r>
            <a:r>
              <a:rPr lang="en-US" sz="2400" dirty="0" smtClean="0"/>
              <a:t>that-at </a:t>
            </a:r>
            <a:r>
              <a:rPr lang="en-US" sz="2400" dirty="0"/>
              <a:t>affect productivity change seasonally in temperate seas</a:t>
            </a:r>
            <a:r>
              <a:rPr lang="en-US" sz="2400" dirty="0" smtClean="0"/>
              <a:t>.</a:t>
            </a:r>
          </a:p>
          <a:p>
            <a:pPr marL="0" indent="0" algn="just">
              <a:buNone/>
            </a:pPr>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Autofit/>
          </a:bodyPr>
          <a:lstStyle/>
          <a:p>
            <a:pPr algn="just"/>
            <a:endParaRPr lang="en-US" sz="2400" dirty="0" smtClean="0"/>
          </a:p>
          <a:p>
            <a:pPr algn="just"/>
            <a:endParaRPr lang="en-US" sz="2400" dirty="0"/>
          </a:p>
          <a:p>
            <a:pPr algn="just"/>
            <a:r>
              <a:rPr lang="en-US" sz="2400" dirty="0" smtClean="0"/>
              <a:t>In </a:t>
            </a:r>
            <a:r>
              <a:rPr lang="en-US" sz="2400" dirty="0"/>
              <a:t>the spring, the increased light and solar energy increase the temperature of the upper layers</a:t>
            </a:r>
            <a:r>
              <a:rPr lang="en-US" sz="2400" dirty="0" smtClean="0"/>
              <a:t>.</a:t>
            </a:r>
          </a:p>
          <a:p>
            <a:pPr algn="just"/>
            <a:endParaRPr lang="en-US" sz="2400" dirty="0"/>
          </a:p>
          <a:p>
            <a:pPr algn="just"/>
            <a:r>
              <a:rPr lang="en-US" sz="2400" dirty="0" smtClean="0"/>
              <a:t>With </a:t>
            </a:r>
            <a:r>
              <a:rPr lang="en-US" sz="2400" dirty="0"/>
              <a:t>increasing temperature come increasing differences in density between upper and lower layers</a:t>
            </a:r>
            <a:r>
              <a:rPr lang="en-US" sz="2400" dirty="0" smtClean="0"/>
              <a:t>.</a:t>
            </a:r>
          </a:p>
          <a:p>
            <a:pPr algn="just"/>
            <a:endParaRPr lang="en-US" sz="2400" dirty="0"/>
          </a:p>
          <a:p>
            <a:pPr algn="just"/>
            <a:r>
              <a:rPr lang="en-US" sz="2400" dirty="0" smtClean="0"/>
              <a:t> </a:t>
            </a:r>
            <a:r>
              <a:rPr lang="en-US" sz="2400" dirty="0"/>
              <a:t>Under such conditions the wind cannot mix the water to as great a depth as in winter; at some point, algal cells are no longer carried below the critical depth</a:t>
            </a:r>
            <a:r>
              <a:rPr lang="en-US" sz="2400" dirty="0" smtClean="0"/>
              <a:t>.</a:t>
            </a:r>
          </a:p>
          <a:p>
            <a:pPr marL="0" indent="0" algn="just">
              <a:buNone/>
            </a:pPr>
            <a:endParaRPr lang="en-IN"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a:bodyPr>
          <a:lstStyle/>
          <a:p>
            <a:pPr algn="just"/>
            <a:r>
              <a:rPr lang="en-IN" sz="2400" dirty="0"/>
              <a:t>Since nutrients in upper layers have been replenished during the winter mixing, conditions are good for phytoplankton growth, and we observe the spring bloom.</a:t>
            </a:r>
          </a:p>
          <a:p>
            <a:pPr algn="just"/>
            <a:endParaRPr lang="en-IN" sz="2400" dirty="0" smtClean="0"/>
          </a:p>
          <a:p>
            <a:pPr algn="just"/>
            <a:r>
              <a:rPr lang="en-IN" sz="2400" dirty="0" smtClean="0"/>
              <a:t> </a:t>
            </a:r>
            <a:r>
              <a:rPr lang="en-IN" sz="2400" dirty="0"/>
              <a:t>As spring passes into summer, the water column becomes more thermally stratified, mixing with lower levels ceases, and light conditions reach optimal levels. </a:t>
            </a:r>
          </a:p>
          <a:p>
            <a:pPr algn="just"/>
            <a:endParaRPr lang="en-IN" sz="2400" dirty="0" smtClean="0"/>
          </a:p>
          <a:p>
            <a:pPr algn="just"/>
            <a:r>
              <a:rPr lang="en-IN" sz="2400" dirty="0" smtClean="0"/>
              <a:t>Because </a:t>
            </a:r>
            <a:r>
              <a:rPr lang="en-IN" sz="2400" dirty="0"/>
              <a:t>mixing cases due to stratification, nutrient replenishment ceases and production falls, even though light levels are optimal.</a:t>
            </a:r>
          </a:p>
          <a:p>
            <a:pPr algn="just"/>
            <a:endParaRPr lang="en-IN" sz="2400" dirty="0"/>
          </a:p>
        </p:txBody>
      </p:sp>
    </p:spTree>
    <p:extLst>
      <p:ext uri="{BB962C8B-B14F-4D97-AF65-F5344CB8AC3E}">
        <p14:creationId xmlns:p14="http://schemas.microsoft.com/office/powerpoint/2010/main" val="2907421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TROPICAL SEAS</a:t>
            </a:r>
            <a:endParaRPr lang="en-IN" dirty="0"/>
          </a:p>
        </p:txBody>
      </p:sp>
      <p:sp>
        <p:nvSpPr>
          <p:cNvPr id="3" name="Content Placeholder 2"/>
          <p:cNvSpPr>
            <a:spLocks noGrp="1"/>
          </p:cNvSpPr>
          <p:nvPr>
            <p:ph idx="1"/>
          </p:nvPr>
        </p:nvSpPr>
        <p:spPr/>
        <p:txBody>
          <a:bodyPr>
            <a:noAutofit/>
          </a:bodyPr>
          <a:lstStyle/>
          <a:p>
            <a:pPr algn="just"/>
            <a:endParaRPr lang="en-US" sz="2400" dirty="0" smtClean="0"/>
          </a:p>
          <a:p>
            <a:pPr algn="just"/>
            <a:r>
              <a:rPr lang="en-US" sz="2400" dirty="0" smtClean="0"/>
              <a:t>In </a:t>
            </a:r>
            <a:r>
              <a:rPr lang="en-US" sz="2400" dirty="0"/>
              <a:t>the tropical seas, the upper waters are well lighted throughout the year because the sun does not show marked changes in height above the horizon</a:t>
            </a:r>
            <a:r>
              <a:rPr lang="en-US" sz="2400" dirty="0" smtClean="0"/>
              <a:t>.</a:t>
            </a:r>
          </a:p>
          <a:p>
            <a:pPr algn="just"/>
            <a:endParaRPr lang="en-US" sz="2400" dirty="0" smtClean="0"/>
          </a:p>
          <a:p>
            <a:pPr algn="just"/>
            <a:r>
              <a:rPr lang="en-US" sz="2400" dirty="0" smtClean="0"/>
              <a:t> </a:t>
            </a:r>
            <a:r>
              <a:rPr lang="en-US" sz="2400" dirty="0"/>
              <a:t>This means there is a great difference in density between surface and deep waters; hence, mixing does not occur. </a:t>
            </a:r>
            <a:endParaRPr lang="en-US" sz="2400" dirty="0" smtClean="0"/>
          </a:p>
          <a:p>
            <a:pPr algn="just"/>
            <a:endParaRPr lang="en-US" sz="2400" dirty="0"/>
          </a:p>
          <a:p>
            <a:pPr algn="just"/>
            <a:r>
              <a:rPr lang="en-US" sz="2400" dirty="0" smtClean="0"/>
              <a:t>This </a:t>
            </a:r>
            <a:r>
              <a:rPr lang="en-US" sz="2400" b="1" dirty="0"/>
              <a:t>thermal stratification</a:t>
            </a:r>
            <a:r>
              <a:rPr lang="en-US" sz="2400" dirty="0"/>
              <a:t> extends throughout the year. </a:t>
            </a:r>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lstStyle/>
          <a:p>
            <a:pPr algn="just"/>
            <a:endParaRPr lang="en-IN" dirty="0" smtClean="0"/>
          </a:p>
          <a:p>
            <a:pPr algn="just"/>
            <a:r>
              <a:rPr lang="en-IN" dirty="0" smtClean="0"/>
              <a:t>In </a:t>
            </a:r>
            <a:r>
              <a:rPr lang="en-IN" dirty="0"/>
              <a:t>the tropical seas, the light conditions are optimal for high productivity. </a:t>
            </a:r>
          </a:p>
          <a:p>
            <a:pPr algn="just"/>
            <a:endParaRPr lang="en-IN" dirty="0" smtClean="0"/>
          </a:p>
          <a:p>
            <a:pPr algn="just"/>
            <a:r>
              <a:rPr lang="en-IN" dirty="0" smtClean="0"/>
              <a:t>Tropical </a:t>
            </a:r>
            <a:r>
              <a:rPr lang="en-IN" dirty="0"/>
              <a:t>seas are very clear and have the deepest compensation depths, but they are that way because there are few phytoplankton in the water column due to the low nutrient content. </a:t>
            </a:r>
          </a:p>
          <a:p>
            <a:pPr algn="just"/>
            <a:endParaRPr lang="en-IN" dirty="0"/>
          </a:p>
          <a:p>
            <a:pPr algn="just"/>
            <a:endParaRPr lang="en-IN" dirty="0"/>
          </a:p>
        </p:txBody>
      </p:sp>
    </p:spTree>
    <p:extLst>
      <p:ext uri="{BB962C8B-B14F-4D97-AF65-F5344CB8AC3E}">
        <p14:creationId xmlns:p14="http://schemas.microsoft.com/office/powerpoint/2010/main" val="281414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POLAR SEAS</a:t>
            </a:r>
            <a:r>
              <a:rPr lang="en-IN" dirty="0"/>
              <a:t/>
            </a:r>
            <a:br>
              <a:rPr lang="en-IN" dirty="0"/>
            </a:br>
            <a:endParaRPr lang="en-IN" dirty="0"/>
          </a:p>
        </p:txBody>
      </p:sp>
      <p:sp>
        <p:nvSpPr>
          <p:cNvPr id="3" name="Content Placeholder 2"/>
          <p:cNvSpPr>
            <a:spLocks noGrp="1"/>
          </p:cNvSpPr>
          <p:nvPr>
            <p:ph idx="1"/>
          </p:nvPr>
        </p:nvSpPr>
        <p:spPr>
          <a:xfrm>
            <a:off x="395536" y="1340767"/>
            <a:ext cx="8373616" cy="5040561"/>
          </a:xfrm>
        </p:spPr>
        <p:txBody>
          <a:bodyPr>
            <a:noAutofit/>
          </a:bodyPr>
          <a:lstStyle/>
          <a:p>
            <a:pPr algn="just"/>
            <a:endParaRPr lang="en-US" sz="2400" dirty="0" smtClean="0"/>
          </a:p>
          <a:p>
            <a:pPr algn="just"/>
            <a:r>
              <a:rPr lang="en-US" sz="2400" dirty="0" smtClean="0"/>
              <a:t>In </a:t>
            </a:r>
            <a:r>
              <a:rPr lang="en-US" sz="2400" dirty="0"/>
              <a:t>Polar areas, productivity is restricted to a single short period in the polar summer, usually July or August in the Arctic</a:t>
            </a:r>
            <a:r>
              <a:rPr lang="en-US" sz="2400" dirty="0" smtClean="0"/>
              <a:t>.</a:t>
            </a:r>
          </a:p>
          <a:p>
            <a:pPr algn="just"/>
            <a:endParaRPr lang="en-US" sz="2400" dirty="0" smtClean="0"/>
          </a:p>
          <a:p>
            <a:pPr algn="just"/>
            <a:r>
              <a:rPr lang="en-US" sz="2400" dirty="0" smtClean="0"/>
              <a:t> </a:t>
            </a:r>
            <a:r>
              <a:rPr lang="en-US" sz="2400" dirty="0"/>
              <a:t>At this time, the snow cover on the ice has disappeared, allowing sufficient light to enter the water through the ice to permit phytoplankton growth</a:t>
            </a:r>
            <a:r>
              <a:rPr lang="en-US" sz="2400" dirty="0" smtClean="0"/>
              <a:t>.</a:t>
            </a:r>
          </a:p>
          <a:p>
            <a:pPr algn="just"/>
            <a:endParaRPr lang="en-US" sz="2400" dirty="0" smtClean="0"/>
          </a:p>
          <a:p>
            <a:pPr algn="just"/>
            <a:r>
              <a:rPr lang="en-US" sz="2400" dirty="0" smtClean="0"/>
              <a:t>Following </a:t>
            </a:r>
            <a:r>
              <a:rPr lang="en-US" sz="2400" dirty="0"/>
              <a:t>this single burst of growth, the production quickly declines</a:t>
            </a:r>
            <a:r>
              <a:rPr lang="en-US" sz="2400" dirty="0" smtClean="0"/>
              <a:t>.</a:t>
            </a:r>
            <a:endParaRPr lang="en-I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983832"/>
          </a:xfrm>
        </p:spPr>
        <p:txBody>
          <a:bodyPr>
            <a:normAutofit/>
          </a:bodyPr>
          <a:lstStyle/>
          <a:p>
            <a:pPr algn="just"/>
            <a:r>
              <a:rPr lang="en-IN" sz="2400" dirty="0"/>
              <a:t> Nutrients are not limiting and the water column is never strongly stratified. </a:t>
            </a:r>
            <a:endParaRPr lang="en-IN" sz="2400" dirty="0" smtClean="0"/>
          </a:p>
          <a:p>
            <a:pPr algn="just"/>
            <a:endParaRPr lang="en-IN" sz="2400" dirty="0"/>
          </a:p>
          <a:p>
            <a:pPr algn="just"/>
            <a:r>
              <a:rPr lang="en-IN" sz="2400" dirty="0" smtClean="0"/>
              <a:t>The </a:t>
            </a:r>
            <a:r>
              <a:rPr lang="en-IN" sz="2400" dirty="0"/>
              <a:t>reason for the lack of production at other times is due primarily to lack of light.</a:t>
            </a:r>
          </a:p>
          <a:p>
            <a:pPr algn="just"/>
            <a:endParaRPr lang="en-IN" sz="2400" dirty="0" smtClean="0"/>
          </a:p>
          <a:p>
            <a:pPr algn="just"/>
            <a:r>
              <a:rPr lang="en-IN" sz="2400" dirty="0" smtClean="0"/>
              <a:t> </a:t>
            </a:r>
            <a:r>
              <a:rPr lang="en-IN" sz="2400" dirty="0"/>
              <a:t>Light intensity is insufficient for a fall bloom, and during the long winter, light is either absent or prevented from reaching the water column by a layer of snow over the ice pack.</a:t>
            </a:r>
          </a:p>
          <a:p>
            <a:pPr algn="just"/>
            <a:endParaRPr lang="en-IN" sz="2400" dirty="0"/>
          </a:p>
        </p:txBody>
      </p:sp>
    </p:spTree>
    <p:extLst>
      <p:ext uri="{BB962C8B-B14F-4D97-AF65-F5344CB8AC3E}">
        <p14:creationId xmlns:p14="http://schemas.microsoft.com/office/powerpoint/2010/main" val="1133627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821</Words>
  <Application>Microsoft Office PowerPoint</Application>
  <PresentationFormat>On-screen Show (4:3)</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Geographical variations in productivity </vt:lpstr>
      <vt:lpstr>Introduction</vt:lpstr>
      <vt:lpstr>TEMPERATE SEAS  </vt:lpstr>
      <vt:lpstr>PowerPoint Presentation</vt:lpstr>
      <vt:lpstr>PowerPoint Presentation</vt:lpstr>
      <vt:lpstr>TROPICAL SEAS</vt:lpstr>
      <vt:lpstr>PowerPoint Presentation</vt:lpstr>
      <vt:lpstr>POLAR SEAS </vt:lpstr>
      <vt:lpstr>PowerPoint Presentation</vt:lpstr>
      <vt:lpstr>PRODUCTIVITY IN INSHORE AND COASTAL WATERS </vt:lpstr>
      <vt:lpstr>PowerPoint Presentation</vt:lpstr>
      <vt:lpstr>PowerPoint Presentation</vt:lpstr>
      <vt:lpstr>  PRODUCTION FOR SEVERAL DIFFERENT GEOGRAPHICAL AREAS </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Geographical variations in productivity</dc:title>
  <dc:creator>Gaurav Ghosalkar</dc:creator>
  <cp:lastModifiedBy>DELL</cp:lastModifiedBy>
  <cp:revision>8</cp:revision>
  <dcterms:created xsi:type="dcterms:W3CDTF">2011-03-27T06:15:27Z</dcterms:created>
  <dcterms:modified xsi:type="dcterms:W3CDTF">2011-03-30T09:51:13Z</dcterms:modified>
</cp:coreProperties>
</file>