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6"/>
  </p:handoutMasterIdLst>
  <p:sldIdLst>
    <p:sldId id="257" r:id="rId2"/>
    <p:sldId id="289" r:id="rId3"/>
    <p:sldId id="258" r:id="rId4"/>
    <p:sldId id="290"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8" r:id="rId30"/>
    <p:sldId id="283" r:id="rId31"/>
    <p:sldId id="284" r:id="rId32"/>
    <p:sldId id="285" r:id="rId33"/>
    <p:sldId id="286" r:id="rId34"/>
    <p:sldId id="287" r:id="rId35"/>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0" d="100"/>
          <a:sy n="100" d="100"/>
        </p:scale>
        <p:origin x="-21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97313" y="0"/>
            <a:ext cx="2982912" cy="465138"/>
          </a:xfrm>
          <a:prstGeom prst="rect">
            <a:avLst/>
          </a:prstGeom>
        </p:spPr>
        <p:txBody>
          <a:bodyPr vert="horz" lIns="91440" tIns="45720" rIns="91440" bIns="45720" rtlCol="0"/>
          <a:lstStyle>
            <a:lvl1pPr algn="r">
              <a:defRPr sz="1200"/>
            </a:lvl1pPr>
          </a:lstStyle>
          <a:p>
            <a:fld id="{93E33F29-4770-4453-8C74-5B54BA971682}" type="datetimeFigureOut">
              <a:rPr lang="en-US" smtClean="0"/>
              <a:pPr/>
              <a:t>3/17/2012</a:t>
            </a:fld>
            <a:endParaRPr lang="en-US"/>
          </a:p>
        </p:txBody>
      </p:sp>
      <p:sp>
        <p:nvSpPr>
          <p:cNvPr id="4" name="Footer Placeholder 3"/>
          <p:cNvSpPr>
            <a:spLocks noGrp="1"/>
          </p:cNvSpPr>
          <p:nvPr>
            <p:ph type="ftr" sz="quarter" idx="2"/>
          </p:nvPr>
        </p:nvSpPr>
        <p:spPr>
          <a:xfrm>
            <a:off x="0" y="8829675"/>
            <a:ext cx="2982913"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97313" y="8829675"/>
            <a:ext cx="2982912" cy="465138"/>
          </a:xfrm>
          <a:prstGeom prst="rect">
            <a:avLst/>
          </a:prstGeom>
        </p:spPr>
        <p:txBody>
          <a:bodyPr vert="horz" lIns="91440" tIns="45720" rIns="91440" bIns="45720" rtlCol="0" anchor="b"/>
          <a:lstStyle>
            <a:lvl1pPr algn="r">
              <a:defRPr sz="1200"/>
            </a:lvl1pPr>
          </a:lstStyle>
          <a:p>
            <a:fld id="{E40B63D1-0DBA-41D8-AE42-4FAAADEF2C7A}"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E2FD0B0-76FA-4613-9F67-152B65CBBC5F}" type="datetimeFigureOut">
              <a:rPr lang="en-US" smtClean="0"/>
              <a:pPr/>
              <a:t>3/17/2012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ED1437-C75B-4D5E-8D36-627B2DC3C19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E2FD0B0-76FA-4613-9F67-152B65CBBC5F}" type="datetimeFigureOut">
              <a:rPr lang="en-US" smtClean="0"/>
              <a:pPr/>
              <a:t>3/17/2012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ED1437-C75B-4D5E-8D36-627B2DC3C19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E2FD0B0-76FA-4613-9F67-152B65CBBC5F}" type="datetimeFigureOut">
              <a:rPr lang="en-US" smtClean="0"/>
              <a:pPr/>
              <a:t>3/17/2012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ED1437-C75B-4D5E-8D36-627B2DC3C19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E2FD0B0-76FA-4613-9F67-152B65CBBC5F}" type="datetimeFigureOut">
              <a:rPr lang="en-US" smtClean="0"/>
              <a:pPr/>
              <a:t>3/17/2012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ED1437-C75B-4D5E-8D36-627B2DC3C19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E2FD0B0-76FA-4613-9F67-152B65CBBC5F}" type="datetimeFigureOut">
              <a:rPr lang="en-US" smtClean="0"/>
              <a:pPr/>
              <a:t>3/17/2012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ED1437-C75B-4D5E-8D36-627B2DC3C19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E2FD0B0-76FA-4613-9F67-152B65CBBC5F}" type="datetimeFigureOut">
              <a:rPr lang="en-US" smtClean="0"/>
              <a:pPr/>
              <a:t>3/17/2012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ED1437-C75B-4D5E-8D36-627B2DC3C19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E2FD0B0-76FA-4613-9F67-152B65CBBC5F}" type="datetimeFigureOut">
              <a:rPr lang="en-US" smtClean="0"/>
              <a:pPr/>
              <a:t>3/17/2012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ED1437-C75B-4D5E-8D36-627B2DC3C19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E2FD0B0-76FA-4613-9F67-152B65CBBC5F}" type="datetimeFigureOut">
              <a:rPr lang="en-US" smtClean="0"/>
              <a:pPr/>
              <a:t>3/17/2012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ED1437-C75B-4D5E-8D36-627B2DC3C19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2FD0B0-76FA-4613-9F67-152B65CBBC5F}" type="datetimeFigureOut">
              <a:rPr lang="en-US" smtClean="0"/>
              <a:pPr/>
              <a:t>3/17/2012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ED1437-C75B-4D5E-8D36-627B2DC3C19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E2FD0B0-76FA-4613-9F67-152B65CBBC5F}" type="datetimeFigureOut">
              <a:rPr lang="en-US" smtClean="0"/>
              <a:pPr/>
              <a:t>3/17/2012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ED1437-C75B-4D5E-8D36-627B2DC3C19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E2FD0B0-76FA-4613-9F67-152B65CBBC5F}" type="datetimeFigureOut">
              <a:rPr lang="en-US" smtClean="0"/>
              <a:pPr/>
              <a:t>3/17/2012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ED1437-C75B-4D5E-8D36-627B2DC3C19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2FD0B0-76FA-4613-9F67-152B65CBBC5F}" type="datetimeFigureOut">
              <a:rPr lang="en-US" smtClean="0"/>
              <a:pPr/>
              <a:t>3/17/2012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ED1437-C75B-4D5E-8D36-627B2DC3C19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Ocean Currents</a:t>
            </a:r>
            <a:endParaRPr lang="en-US" dirty="0"/>
          </a:p>
        </p:txBody>
      </p:sp>
      <p:sp>
        <p:nvSpPr>
          <p:cNvPr id="3" name="Content Placeholder 2"/>
          <p:cNvSpPr>
            <a:spLocks noGrp="1"/>
          </p:cNvSpPr>
          <p:nvPr>
            <p:ph idx="1"/>
          </p:nvPr>
        </p:nvSpPr>
        <p:spPr>
          <a:xfrm>
            <a:off x="457200" y="1524000"/>
            <a:ext cx="8229600" cy="4602163"/>
          </a:xfrm>
        </p:spPr>
        <p:txBody>
          <a:bodyPr>
            <a:normAutofit fontScale="85000" lnSpcReduction="20000"/>
          </a:bodyPr>
          <a:lstStyle/>
          <a:p>
            <a:r>
              <a:rPr lang="en-US" dirty="0" smtClean="0"/>
              <a:t>Definition and features </a:t>
            </a:r>
          </a:p>
          <a:p>
            <a:r>
              <a:rPr lang="en-US" dirty="0" smtClean="0"/>
              <a:t>Measurement of currents </a:t>
            </a:r>
          </a:p>
          <a:p>
            <a:r>
              <a:rPr lang="en-US" dirty="0" smtClean="0"/>
              <a:t>Forces acting on seawater surface</a:t>
            </a:r>
          </a:p>
          <a:p>
            <a:r>
              <a:rPr lang="en-US" dirty="0" smtClean="0"/>
              <a:t>Drift currents </a:t>
            </a:r>
          </a:p>
          <a:p>
            <a:r>
              <a:rPr lang="en-US" dirty="0" err="1" smtClean="0"/>
              <a:t>Ekman</a:t>
            </a:r>
            <a:r>
              <a:rPr lang="en-US" dirty="0" smtClean="0"/>
              <a:t> - Spiral</a:t>
            </a:r>
          </a:p>
          <a:p>
            <a:r>
              <a:rPr lang="en-US" dirty="0" smtClean="0"/>
              <a:t>EKMAN SPIRAL</a:t>
            </a:r>
          </a:p>
          <a:p>
            <a:r>
              <a:rPr lang="en-US" dirty="0" smtClean="0"/>
              <a:t>Upwelling and down welling </a:t>
            </a:r>
          </a:p>
          <a:p>
            <a:r>
              <a:rPr lang="en-US" dirty="0" smtClean="0"/>
              <a:t>Gradient current</a:t>
            </a:r>
          </a:p>
          <a:p>
            <a:r>
              <a:rPr lang="en-US" dirty="0" err="1" smtClean="0"/>
              <a:t>Thermohaline</a:t>
            </a:r>
            <a:r>
              <a:rPr lang="en-US" dirty="0" smtClean="0"/>
              <a:t> circulation</a:t>
            </a:r>
          </a:p>
          <a:p>
            <a:r>
              <a:rPr lang="en-US" dirty="0" smtClean="0"/>
              <a:t>EI - Nino and current types</a:t>
            </a:r>
          </a:p>
          <a:p>
            <a:r>
              <a:rPr lang="en-US" dirty="0" smtClean="0"/>
              <a:t>Types of ocean currents</a:t>
            </a:r>
          </a:p>
          <a:p>
            <a:pPr>
              <a:buNone/>
            </a:pP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Characteristics of </a:t>
            </a:r>
            <a:r>
              <a:rPr lang="en-US" dirty="0" err="1" smtClean="0"/>
              <a:t>currentsOcean</a:t>
            </a:r>
            <a:r>
              <a:rPr lang="en-US" dirty="0" smtClean="0"/>
              <a:t> currents </a:t>
            </a:r>
            <a:endParaRPr lang="en-US" dirty="0"/>
          </a:p>
        </p:txBody>
      </p:sp>
      <p:sp>
        <p:nvSpPr>
          <p:cNvPr id="3" name="Content Placeholder 2"/>
          <p:cNvSpPr>
            <a:spLocks noGrp="1"/>
          </p:cNvSpPr>
          <p:nvPr>
            <p:ph idx="1"/>
          </p:nvPr>
        </p:nvSpPr>
        <p:spPr/>
        <p:txBody>
          <a:bodyPr>
            <a:normAutofit fontScale="70000" lnSpcReduction="20000"/>
          </a:bodyPr>
          <a:lstStyle/>
          <a:p>
            <a:pPr>
              <a:defRPr/>
            </a:pPr>
            <a:r>
              <a:rPr lang="en-US" dirty="0"/>
              <a:t>The currents may be conveniently divided in to 3 groups:</a:t>
            </a:r>
          </a:p>
          <a:p>
            <a:pPr lvl="1" algn="just">
              <a:defRPr/>
            </a:pPr>
            <a:r>
              <a:rPr lang="en-US" dirty="0"/>
              <a:t>1. Currents that are related to the distribution of density of sea</a:t>
            </a:r>
          </a:p>
          <a:p>
            <a:pPr lvl="1">
              <a:defRPr/>
            </a:pPr>
            <a:r>
              <a:rPr lang="en-US" dirty="0"/>
              <a:t>2. Currents that are caused directly by the stress that the wind exerts on the sea surface</a:t>
            </a:r>
          </a:p>
          <a:p>
            <a:pPr lvl="1">
              <a:defRPr/>
            </a:pPr>
            <a:r>
              <a:rPr lang="en-US" dirty="0"/>
              <a:t>3. tidal currents and currents associated with internal wave.</a:t>
            </a:r>
          </a:p>
          <a:p>
            <a:pPr algn="just">
              <a:defRPr/>
            </a:pPr>
            <a:r>
              <a:rPr lang="en-US" dirty="0"/>
              <a:t>1. Currents related to the distribution of density</a:t>
            </a:r>
          </a:p>
          <a:p>
            <a:pPr algn="just">
              <a:defRPr/>
            </a:pPr>
            <a:r>
              <a:rPr lang="en-US" dirty="0"/>
              <a:t>The well known large scale currents of the oceans, such as Gulf stream, the </a:t>
            </a:r>
            <a:r>
              <a:rPr lang="en-US" dirty="0" err="1"/>
              <a:t>Kuroshio</a:t>
            </a:r>
            <a:r>
              <a:rPr lang="en-US" dirty="0"/>
              <a:t>, the Equatorial currents, the </a:t>
            </a:r>
            <a:r>
              <a:rPr lang="en-US" dirty="0" err="1"/>
              <a:t>Benguela</a:t>
            </a:r>
            <a:r>
              <a:rPr lang="en-US" dirty="0"/>
              <a:t> Current and others. All of these currents transport large amounts of water.</a:t>
            </a:r>
          </a:p>
          <a:p>
            <a:pPr algn="just">
              <a:defRPr/>
            </a:pPr>
            <a:r>
              <a:rPr lang="en-US" dirty="0"/>
              <a:t>The nature of the currents that are related to the distribution of density in the sea based upon a few simple laws of physics.</a:t>
            </a:r>
          </a:p>
          <a:p>
            <a:pPr lvl="1" algn="just">
              <a:defRPr/>
            </a:pPr>
            <a:r>
              <a:rPr lang="en-US" dirty="0"/>
              <a:t>The acceleration of a body equals the sum of the forces that act per unit mass of the body-this law which is applicable to any part of a fluid, implies that if a body moves with a uniform velocity, the forces that act on the body balance each other.</a:t>
            </a:r>
          </a:p>
          <a:p>
            <a:pPr lvl="1">
              <a:defRPr/>
            </a:pPr>
            <a:endParaRPr lang="en-US" dirty="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1"/>
            <a:ext cx="8229600" cy="5334000"/>
          </a:xfrm>
        </p:spPr>
        <p:txBody>
          <a:bodyPr>
            <a:normAutofit fontScale="77500" lnSpcReduction="20000"/>
          </a:bodyPr>
          <a:lstStyle/>
          <a:p>
            <a:pPr algn="just">
              <a:defRPr/>
            </a:pPr>
            <a:r>
              <a:rPr lang="en-US" dirty="0"/>
              <a:t>In middle latitudes even the strongest surface currents rarely have velocities above 100cm/sec.</a:t>
            </a:r>
          </a:p>
          <a:p>
            <a:pPr algn="just">
              <a:defRPr/>
            </a:pPr>
            <a:r>
              <a:rPr lang="en-US" dirty="0"/>
              <a:t>In latitude 45⁰ the corresponding slope of the sea surface is 1.05 x 10 that is the surface drops or rises of about 1 cm in 1km or about 1m in 100km. The sea surface always considered as an isobaric surface.</a:t>
            </a:r>
          </a:p>
          <a:p>
            <a:pPr algn="just">
              <a:defRPr/>
            </a:pPr>
            <a:r>
              <a:rPr lang="en-US" dirty="0"/>
              <a:t>The slopes of any sea surface relative to an isobaric surface at any depth below the surface can be determined from the density distribution.</a:t>
            </a:r>
          </a:p>
          <a:p>
            <a:pPr algn="just">
              <a:defRPr/>
            </a:pPr>
            <a:r>
              <a:rPr lang="en-US" dirty="0"/>
              <a:t>Form relative slopes relative currents can be computed.</a:t>
            </a:r>
          </a:p>
          <a:p>
            <a:pPr algn="just">
              <a:defRPr/>
            </a:pPr>
            <a:r>
              <a:rPr lang="en-US" dirty="0"/>
              <a:t>In the Northern hemisphere the current is so directed that the isobaric surfaces slope upward to the right of an observer looking in the direction of flow and that the distances between isobaric surfaces increased with decreasing density.</a:t>
            </a:r>
          </a:p>
          <a:p>
            <a:pPr>
              <a:defRPr/>
            </a:pPr>
            <a:endParaRPr lang="en-US" dirty="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World Ocean currents</a:t>
            </a:r>
            <a:endParaRPr lang="en-US" dirty="0"/>
          </a:p>
        </p:txBody>
      </p:sp>
      <p:sp>
        <p:nvSpPr>
          <p:cNvPr id="3" name="Content Placeholder 2"/>
          <p:cNvSpPr>
            <a:spLocks noGrp="1"/>
          </p:cNvSpPr>
          <p:nvPr>
            <p:ph idx="1"/>
          </p:nvPr>
        </p:nvSpPr>
        <p:spPr/>
        <p:txBody>
          <a:bodyPr>
            <a:normAutofit fontScale="77500" lnSpcReduction="20000"/>
          </a:bodyPr>
          <a:lstStyle/>
          <a:p>
            <a:pPr algn="just">
              <a:defRPr/>
            </a:pPr>
            <a:r>
              <a:rPr lang="en-US" dirty="0"/>
              <a:t>The three major oceans, the Atlantic, Indian and the Pacific can be, considered as deep bays that are in open communication with the Antarctic ocean, to the south but are closed at their northern ends</a:t>
            </a:r>
          </a:p>
          <a:p>
            <a:pPr algn="just">
              <a:defRPr/>
            </a:pPr>
            <a:r>
              <a:rPr lang="en-US" dirty="0"/>
              <a:t>Of these oceans the Atlantic extends farthest to the North, and several large adjacent seas, the Mediterranean, the Caribbean, the Gulf of Mexico, Baffin Bay, the Norwegian sea and the North Polar sea exercise characteristic effects on the waters of North Atlantic.</a:t>
            </a:r>
          </a:p>
          <a:p>
            <a:pPr algn="just">
              <a:defRPr/>
            </a:pPr>
            <a:r>
              <a:rPr lang="en-US" dirty="0"/>
              <a:t>The communication between the  North Atlantic ocean and the </a:t>
            </a:r>
            <a:r>
              <a:rPr lang="en-US" dirty="0" err="1"/>
              <a:t>antarctic</a:t>
            </a:r>
            <a:r>
              <a:rPr lang="en-US" dirty="0"/>
              <a:t> takes place through the South Atlantic Ocean, which is of constant width and without adjacent seas.</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algn="just">
              <a:defRPr/>
            </a:pPr>
            <a:r>
              <a:rPr lang="en-US" dirty="0"/>
              <a:t>The three major oceans, the Atlantic, Indian and the Pacific can be, considered as deep bays that are in open communication with the Antarctic ocean, to the south but are closed at their northern ends</a:t>
            </a:r>
          </a:p>
          <a:p>
            <a:pPr algn="just">
              <a:defRPr/>
            </a:pPr>
            <a:r>
              <a:rPr lang="en-US" dirty="0"/>
              <a:t>Of these oceans the Atlantic extends farthest to the North, and several large adjacent seas, the Mediterranean, the Caribbean, the Gulf of Mexico, Baffin Bay, the Norwegian sea and the North Polar sea exercise characteristic effects on the waters of North Atlantic.</a:t>
            </a:r>
          </a:p>
          <a:p>
            <a:pPr algn="just">
              <a:defRPr/>
            </a:pPr>
            <a:r>
              <a:rPr lang="en-US" dirty="0"/>
              <a:t>The communication between the  North Atlantic ocean and the </a:t>
            </a:r>
            <a:r>
              <a:rPr lang="en-US" dirty="0" err="1"/>
              <a:t>antarctic</a:t>
            </a:r>
            <a:r>
              <a:rPr lang="en-US" dirty="0"/>
              <a:t> takes place through the South Atlantic Ocean, which is of constant width and without adjacent seas.</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buNone/>
              <a:defRPr/>
            </a:pPr>
            <a:r>
              <a:rPr lang="en-US" b="1" dirty="0"/>
              <a:t>Currents of the South Atlantic Ocean</a:t>
            </a:r>
          </a:p>
          <a:p>
            <a:pPr algn="just">
              <a:defRPr/>
            </a:pPr>
            <a:r>
              <a:rPr lang="en-US" dirty="0"/>
              <a:t>The most conspicuous feature of the currents of the South Atlantic is represented by the counter clock wide </a:t>
            </a:r>
            <a:r>
              <a:rPr lang="en-US" dirty="0" err="1"/>
              <a:t>gyral</a:t>
            </a:r>
            <a:r>
              <a:rPr lang="en-US" dirty="0"/>
              <a:t> with the cold </a:t>
            </a:r>
            <a:r>
              <a:rPr lang="en-US" dirty="0" err="1"/>
              <a:t>Benguela</a:t>
            </a:r>
            <a:r>
              <a:rPr lang="en-US" dirty="0"/>
              <a:t> current on the eastern side the warm Brazil, current on the western side, the south equatorial current flowing west on the northern side, and the south Atlantic current flowing east on the southern side.</a:t>
            </a:r>
          </a:p>
          <a:p>
            <a:pPr algn="just">
              <a:defRPr/>
            </a:pPr>
            <a:r>
              <a:rPr lang="en-US" dirty="0"/>
              <a:t>It is a system of shallow currents</a:t>
            </a:r>
          </a:p>
          <a:p>
            <a:pPr algn="just">
              <a:defRPr/>
            </a:pPr>
            <a:r>
              <a:rPr lang="en-US" dirty="0"/>
              <a:t>The water within the southern and Eastern parts of the current system is of somewhat lower salinity than that of northern and western parts.</a:t>
            </a:r>
          </a:p>
          <a:p>
            <a:pPr algn="just">
              <a:defRPr/>
            </a:pPr>
            <a:endParaRPr lang="en-US" dirty="0"/>
          </a:p>
          <a:p>
            <a:pPr>
              <a:defRPr/>
            </a:pPr>
            <a:endParaRPr lang="en-US" dirty="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In the south admixture of sub Antarctic water lowers the salinity, but in the North admixture of saline surface water increases the salinity</a:t>
            </a:r>
          </a:p>
          <a:p>
            <a:r>
              <a:rPr lang="en-US" dirty="0" smtClean="0"/>
              <a:t>The net transport to the south below 1400m amounts approximately to 15million cubic meter/sec.</a:t>
            </a:r>
          </a:p>
          <a:p>
            <a:r>
              <a:rPr lang="en-US" dirty="0" smtClean="0"/>
              <a:t>The value of Northward transport of about 6million cubic meters/sec of upper waters</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Currents of the Equatorial region of Atlantic Ocean</a:t>
            </a:r>
            <a:endParaRPr lang="en-US" dirty="0"/>
          </a:p>
        </p:txBody>
      </p:sp>
      <p:sp>
        <p:nvSpPr>
          <p:cNvPr id="3" name="Content Placeholder 2"/>
          <p:cNvSpPr>
            <a:spLocks noGrp="1"/>
          </p:cNvSpPr>
          <p:nvPr>
            <p:ph idx="1"/>
          </p:nvPr>
        </p:nvSpPr>
        <p:spPr/>
        <p:txBody>
          <a:bodyPr/>
          <a:lstStyle/>
          <a:p>
            <a:pPr algn="just"/>
            <a:r>
              <a:rPr lang="en-US" dirty="0" smtClean="0"/>
              <a:t>The currents near the equator where a counter current towards the </a:t>
            </a:r>
            <a:r>
              <a:rPr lang="en-US" dirty="0" err="1" smtClean="0"/>
              <a:t>eastt</a:t>
            </a:r>
            <a:r>
              <a:rPr lang="en-US" dirty="0" smtClean="0"/>
              <a:t>, the equatorial counter current, is imbedded between the equatorial currents of the two hemisphere.</a:t>
            </a:r>
          </a:p>
          <a:p>
            <a:pPr algn="just"/>
            <a:endParaRPr lang="en-US" dirty="0" smtClean="0"/>
          </a:p>
          <a:p>
            <a:pPr>
              <a:buNone/>
            </a:pP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Currents of the North Atlantic ocean</a:t>
            </a:r>
            <a:endParaRPr lang="en-US" dirty="0"/>
          </a:p>
        </p:txBody>
      </p:sp>
      <p:sp>
        <p:nvSpPr>
          <p:cNvPr id="3" name="Content Placeholder 2"/>
          <p:cNvSpPr>
            <a:spLocks noGrp="1"/>
          </p:cNvSpPr>
          <p:nvPr>
            <p:ph idx="1"/>
          </p:nvPr>
        </p:nvSpPr>
        <p:spPr/>
        <p:txBody>
          <a:bodyPr>
            <a:normAutofit fontScale="62500" lnSpcReduction="20000"/>
          </a:bodyPr>
          <a:lstStyle/>
          <a:p>
            <a:pPr>
              <a:defRPr/>
            </a:pPr>
            <a:r>
              <a:rPr lang="en-US" dirty="0"/>
              <a:t>The system of current in the North Atlantic is dominated by the North Equatorial current to the South the Gulf Stream system to the north.</a:t>
            </a:r>
          </a:p>
          <a:p>
            <a:pPr>
              <a:defRPr/>
            </a:pPr>
            <a:r>
              <a:rPr lang="en-US" dirty="0"/>
              <a:t>The north equatorial currents flows from east to west in the trade wind region.</a:t>
            </a:r>
          </a:p>
          <a:p>
            <a:pPr algn="just">
              <a:defRPr/>
            </a:pPr>
            <a:r>
              <a:rPr lang="en-US" dirty="0"/>
              <a:t>In the western part of the Atlantic ocean the North Equatorial current joins the branch of South Equatorial current which crosses the Equator.</a:t>
            </a:r>
          </a:p>
          <a:p>
            <a:pPr algn="just">
              <a:defRPr/>
            </a:pPr>
            <a:r>
              <a:rPr lang="en-US" dirty="0"/>
              <a:t>Thus, the part of North equatorial current continues into the Caribbean sea carries water which is mixed with water of South Atlantic origin, whereas the northern branch of the North equatorial current which flows along the northern side of the Great Antilles as the Antilles current carries water which is identical with that of the Sargasso sea.</a:t>
            </a:r>
          </a:p>
          <a:p>
            <a:pPr algn="just">
              <a:defRPr/>
            </a:pPr>
            <a:r>
              <a:rPr lang="en-US" dirty="0"/>
              <a:t>The north equatorial current terminates in the Yucatan channel and the Antilles current. The continuation of these currents represents the beginning of the “Gulf Stream system” which dominates the circulation of a great part of the North Atlantic ocean.</a:t>
            </a:r>
          </a:p>
          <a:p>
            <a:pPr algn="just">
              <a:defRPr/>
            </a:pPr>
            <a:endParaRPr lang="en-US" dirty="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Gulf stream system</a:t>
            </a:r>
            <a:endParaRPr lang="en-US" dirty="0"/>
          </a:p>
        </p:txBody>
      </p:sp>
      <p:sp>
        <p:nvSpPr>
          <p:cNvPr id="3" name="Content Placeholder 2"/>
          <p:cNvSpPr>
            <a:spLocks noGrp="1"/>
          </p:cNvSpPr>
          <p:nvPr>
            <p:ph idx="1"/>
          </p:nvPr>
        </p:nvSpPr>
        <p:spPr/>
        <p:txBody>
          <a:bodyPr>
            <a:normAutofit fontScale="62500" lnSpcReduction="20000"/>
          </a:bodyPr>
          <a:lstStyle/>
          <a:p>
            <a:pPr>
              <a:defRPr/>
            </a:pPr>
            <a:r>
              <a:rPr lang="en-US" dirty="0"/>
              <a:t>Following the nomenclature of Iselin (1936), the term “ Gulf Stream System” is used to include the whole northward and eastward flow beginning at the straits of Florida. The Gulf Streams System can be subdivided in to the following parts:</a:t>
            </a:r>
          </a:p>
          <a:p>
            <a:pPr lvl="1">
              <a:defRPr/>
            </a:pPr>
            <a:r>
              <a:rPr lang="en-US" dirty="0"/>
              <a:t>1. The Florida current</a:t>
            </a:r>
          </a:p>
          <a:p>
            <a:pPr lvl="1">
              <a:defRPr/>
            </a:pPr>
            <a:r>
              <a:rPr lang="en-US" dirty="0"/>
              <a:t>2. The Gulf Stream</a:t>
            </a:r>
          </a:p>
          <a:p>
            <a:pPr lvl="1">
              <a:defRPr/>
            </a:pPr>
            <a:r>
              <a:rPr lang="en-US" dirty="0"/>
              <a:t>3. The North Atlantic Current</a:t>
            </a:r>
          </a:p>
          <a:p>
            <a:pPr>
              <a:defRPr/>
            </a:pPr>
            <a:r>
              <a:rPr lang="en-US" dirty="0"/>
              <a:t>1. The Florida current</a:t>
            </a:r>
          </a:p>
          <a:p>
            <a:pPr lvl="1" algn="just">
              <a:defRPr/>
            </a:pPr>
            <a:r>
              <a:rPr lang="en-US" dirty="0"/>
              <a:t>The north ward moving water from the straits of Florida to a point off cape Hatteras where the current ceases to follow the continental slope. The Florida current can be traced directly back to the Yucatan Channel, because the greater part of the water flowing through this strait continues on the shortest route to the straits of Florida and a small amount only sweeps into the Gulf of Mexico, later to join the Florida current. After having passes the straits of Florida the current is reinforced by the Antilles current, but the name ‘Florida Current’ is retained as far as to Cape Hatteras.</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Gulf Stream</a:t>
            </a:r>
            <a:endParaRPr lang="en-US" dirty="0"/>
          </a:p>
        </p:txBody>
      </p:sp>
      <p:sp>
        <p:nvSpPr>
          <p:cNvPr id="3" name="Content Placeholder 2"/>
          <p:cNvSpPr>
            <a:spLocks noGrp="1"/>
          </p:cNvSpPr>
          <p:nvPr>
            <p:ph idx="1"/>
          </p:nvPr>
        </p:nvSpPr>
        <p:spPr/>
        <p:txBody>
          <a:bodyPr>
            <a:normAutofit fontScale="62500" lnSpcReduction="20000"/>
          </a:bodyPr>
          <a:lstStyle/>
          <a:p>
            <a:pPr>
              <a:defRPr/>
            </a:pPr>
            <a:r>
              <a:rPr lang="en-US" dirty="0"/>
              <a:t>The mid sector of the system, from the region where the current first leaves the continental slope off cape Hatteras to the region to the east of the Grand Banks in about long 45⁰W. Where the stream begins to fork.</a:t>
            </a:r>
          </a:p>
          <a:p>
            <a:pPr>
              <a:defRPr/>
            </a:pPr>
            <a:r>
              <a:rPr lang="en-US" dirty="0"/>
              <a:t>The middle portion of the Gulf Stream system continues as a well defined and relatively narrow current which, in contrast to the Florida current, flows at some distance beyond the continental shelf.</a:t>
            </a:r>
          </a:p>
          <a:p>
            <a:pPr>
              <a:defRPr/>
            </a:pPr>
            <a:r>
              <a:rPr lang="en-US" dirty="0"/>
              <a:t>To the right  of the current if Sargasso seawater, but to the left are now found two water masses, the coastal water which covers the shallow shelf areas and the slope water which at temperatures between 4⁰and 10⁰ is very similar to Gulf Stream water, but at higher temperatures is of lower salinity.</a:t>
            </a:r>
          </a:p>
          <a:p>
            <a:pPr>
              <a:defRPr/>
            </a:pPr>
            <a:r>
              <a:rPr lang="en-US" dirty="0"/>
              <a:t>The surface velocities of Gulf stream are very high in latitude 36⁰N, longitude 73⁰ more than 120cm/sec (</a:t>
            </a:r>
            <a:r>
              <a:rPr lang="en-US" dirty="0" err="1"/>
              <a:t>lselin</a:t>
            </a:r>
            <a:r>
              <a:rPr lang="en-US" dirty="0"/>
              <a:t>, 1939)</a:t>
            </a:r>
          </a:p>
          <a:p>
            <a:pPr>
              <a:defRPr/>
            </a:pPr>
            <a:r>
              <a:rPr lang="en-US" dirty="0"/>
              <a:t>Between 38 and 57 million m3/sec of Sargasso sea water and deep water have been added to Florida-Gulf stream after Antilles current.</a:t>
            </a:r>
          </a:p>
          <a:p>
            <a:pPr>
              <a:buNone/>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a:t>
            </a:r>
            <a:endParaRPr lang="en-US" dirty="0"/>
          </a:p>
        </p:txBody>
      </p:sp>
      <p:sp>
        <p:nvSpPr>
          <p:cNvPr id="3" name="Content Placeholder 2"/>
          <p:cNvSpPr>
            <a:spLocks noGrp="1"/>
          </p:cNvSpPr>
          <p:nvPr>
            <p:ph idx="1"/>
          </p:nvPr>
        </p:nvSpPr>
        <p:spPr/>
        <p:txBody>
          <a:bodyPr/>
          <a:lstStyle/>
          <a:p>
            <a:r>
              <a:rPr lang="en-US" dirty="0" smtClean="0"/>
              <a:t>Large scale movement of water in ocean</a:t>
            </a:r>
          </a:p>
          <a:p>
            <a:r>
              <a:rPr lang="en-US" dirty="0" smtClean="0"/>
              <a:t>Depend on atmospheric circulation  for propulsion</a:t>
            </a:r>
          </a:p>
          <a:p>
            <a:r>
              <a:rPr lang="en-US" dirty="0" smtClean="0"/>
              <a:t>Surface currents are wind driven </a:t>
            </a:r>
          </a:p>
          <a:p>
            <a:pPr>
              <a:buNone/>
            </a:pPr>
            <a:endParaRPr lang="en-US" dirty="0" smtClean="0"/>
          </a:p>
          <a:p>
            <a:r>
              <a:rPr lang="en-US" dirty="0" smtClean="0"/>
              <a:t>Interaction of atmosphere-</a:t>
            </a:r>
          </a:p>
        </p:txBody>
      </p:sp>
      <p:cxnSp>
        <p:nvCxnSpPr>
          <p:cNvPr id="5" name="Straight Arrow Connector 4"/>
          <p:cNvCxnSpPr>
            <a:endCxn id="13" idx="1"/>
          </p:cNvCxnSpPr>
          <p:nvPr/>
        </p:nvCxnSpPr>
        <p:spPr>
          <a:xfrm flipV="1">
            <a:off x="5410200" y="4514166"/>
            <a:ext cx="838200" cy="21023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5410200" y="4724400"/>
            <a:ext cx="762000" cy="533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6248400" y="4191000"/>
            <a:ext cx="1524000" cy="646331"/>
          </a:xfrm>
          <a:prstGeom prst="rect">
            <a:avLst/>
          </a:prstGeom>
          <a:noFill/>
        </p:spPr>
        <p:txBody>
          <a:bodyPr wrap="square" rtlCol="0">
            <a:spAutoFit/>
          </a:bodyPr>
          <a:lstStyle/>
          <a:p>
            <a:r>
              <a:rPr lang="en-US" dirty="0" smtClean="0"/>
              <a:t>Wind driven    circulation</a:t>
            </a:r>
            <a:endParaRPr lang="en-US" dirty="0"/>
          </a:p>
        </p:txBody>
      </p:sp>
      <p:sp>
        <p:nvSpPr>
          <p:cNvPr id="14" name="TextBox 13"/>
          <p:cNvSpPr txBox="1"/>
          <p:nvPr/>
        </p:nvSpPr>
        <p:spPr>
          <a:xfrm>
            <a:off x="6172200" y="5029200"/>
            <a:ext cx="1676400" cy="646331"/>
          </a:xfrm>
          <a:prstGeom prst="rect">
            <a:avLst/>
          </a:prstGeom>
          <a:noFill/>
        </p:spPr>
        <p:txBody>
          <a:bodyPr wrap="square" rtlCol="0">
            <a:spAutoFit/>
          </a:bodyPr>
          <a:lstStyle/>
          <a:p>
            <a:r>
              <a:rPr lang="en-US" dirty="0" smtClean="0"/>
              <a:t>   Density      circulation</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a:defRPr/>
            </a:pPr>
            <a:r>
              <a:rPr lang="en-US" dirty="0"/>
              <a:t>A net transport of 55million m3/sec.</a:t>
            </a:r>
          </a:p>
          <a:p>
            <a:pPr>
              <a:defRPr/>
            </a:pPr>
            <a:r>
              <a:rPr lang="en-US" dirty="0"/>
              <a:t>15-20 </a:t>
            </a:r>
            <a:r>
              <a:rPr lang="en-US" dirty="0" smtClean="0"/>
              <a:t>million </a:t>
            </a:r>
            <a:r>
              <a:rPr lang="en-US" dirty="0"/>
              <a:t>m3/sec circulate in the </a:t>
            </a:r>
            <a:r>
              <a:rPr lang="en-US" dirty="0" err="1"/>
              <a:t>gyral</a:t>
            </a:r>
            <a:r>
              <a:rPr lang="en-US" dirty="0"/>
              <a:t> to the right of the Gulf stream.</a:t>
            </a:r>
          </a:p>
          <a:p>
            <a:pPr>
              <a:defRPr/>
            </a:pPr>
            <a:r>
              <a:rPr lang="en-US" dirty="0"/>
              <a:t>The slope water on the coastal side of the Gulf stream is essentially of the same character as the Gulf stream water but has a slightly lower salinity owing to admixture with coastal water the velocity of ‘slope current’ is about 10cm/sec.</a:t>
            </a:r>
          </a:p>
          <a:p>
            <a:pPr>
              <a:defRPr/>
            </a:pPr>
            <a:r>
              <a:rPr lang="en-US" dirty="0"/>
              <a:t>The two </a:t>
            </a:r>
            <a:r>
              <a:rPr lang="en-US" dirty="0" err="1"/>
              <a:t>gyrals</a:t>
            </a:r>
            <a:r>
              <a:rPr lang="en-US" dirty="0"/>
              <a:t> on both sides of the Gulf stream and in addition an ‘eddy’ is indicated between the slope-water </a:t>
            </a:r>
            <a:r>
              <a:rPr lang="en-US" dirty="0" err="1"/>
              <a:t>gyral</a:t>
            </a:r>
            <a:r>
              <a:rPr lang="en-US" dirty="0"/>
              <a:t> and the Gulf stream where the latter is at a greater distance form the coast.</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fontScale="70000" lnSpcReduction="20000"/>
          </a:bodyPr>
          <a:lstStyle/>
          <a:p>
            <a:pPr algn="just">
              <a:defRPr/>
            </a:pPr>
            <a:r>
              <a:rPr lang="en-US" dirty="0"/>
              <a:t>One of the best known of these swift, narrow western boundary currents is the </a:t>
            </a:r>
            <a:r>
              <a:rPr lang="en-US" i="1" dirty="0"/>
              <a:t>Gulf</a:t>
            </a:r>
            <a:r>
              <a:rPr lang="en-US" dirty="0"/>
              <a:t> </a:t>
            </a:r>
            <a:r>
              <a:rPr lang="en-US" i="1" dirty="0"/>
              <a:t>Stream, </a:t>
            </a:r>
            <a:r>
              <a:rPr lang="en-US" dirty="0"/>
              <a:t>which is located just off the eastern continental margin of North America.</a:t>
            </a:r>
          </a:p>
          <a:p>
            <a:pPr algn="just">
              <a:defRPr/>
            </a:pPr>
            <a:r>
              <a:rPr lang="en-US" dirty="0"/>
              <a:t>Having a width of about 50 to 75 km and a depth of 1 ½ to 2 km, it flows north eastward with a </a:t>
            </a:r>
            <a:r>
              <a:rPr lang="en-US" dirty="0" err="1"/>
              <a:t>velocityof</a:t>
            </a:r>
            <a:r>
              <a:rPr lang="en-US" dirty="0"/>
              <a:t> 3 to 10km per hour.</a:t>
            </a:r>
          </a:p>
          <a:p>
            <a:pPr algn="just">
              <a:defRPr/>
            </a:pPr>
            <a:r>
              <a:rPr lang="en-US" dirty="0"/>
              <a:t>Daily tidal oscillations move the entire Gulf Stream back and forth some 6 to 8km per day.</a:t>
            </a:r>
          </a:p>
          <a:p>
            <a:pPr algn="just">
              <a:defRPr/>
            </a:pPr>
            <a:r>
              <a:rPr lang="en-US" dirty="0"/>
              <a:t>At higher latitudes the Gulf Stream meanders. Off the New England and Nova Scotia coasts these snake like windings generally have amplitudes of 15 to 45km and wavelengths of 150 to 400km, which have the ability to move up to 25km sideways in one day.</a:t>
            </a:r>
          </a:p>
          <a:p>
            <a:pPr algn="just">
              <a:defRPr/>
            </a:pPr>
            <a:r>
              <a:rPr lang="en-US" dirty="0"/>
              <a:t>There may be several “flops” per month in any one of these loops, and is seems at times that they are somehow bouncing off the continental slope. Sometimes a loop gets so pronounced that the Gulf Stream doubles back on itself, and the loop breaks off in an eddy and drifts away</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North Atlantic current</a:t>
            </a:r>
            <a:endParaRPr lang="en-US" dirty="0"/>
          </a:p>
        </p:txBody>
      </p:sp>
      <p:sp>
        <p:nvSpPr>
          <p:cNvPr id="3" name="Content Placeholder 2"/>
          <p:cNvSpPr>
            <a:spLocks noGrp="1"/>
          </p:cNvSpPr>
          <p:nvPr>
            <p:ph idx="1"/>
          </p:nvPr>
        </p:nvSpPr>
        <p:spPr/>
        <p:txBody>
          <a:bodyPr>
            <a:normAutofit fontScale="55000" lnSpcReduction="20000"/>
          </a:bodyPr>
          <a:lstStyle/>
          <a:p>
            <a:pPr>
              <a:defRPr/>
            </a:pPr>
            <a:r>
              <a:rPr lang="en-US" dirty="0"/>
              <a:t>The name is used as a general term covering all the easterly and northerly currents of the north Atlantic from the region to the east of the Grand Banks where the Gulf stream divides. The branches of the North Atlantic current are often masked by shallow and variable.</a:t>
            </a:r>
          </a:p>
          <a:p>
            <a:pPr>
              <a:defRPr/>
            </a:pPr>
            <a:r>
              <a:rPr lang="en-US" dirty="0"/>
              <a:t>The North Atlantic current represents the continuation of the Gulf Stream, after it leaves region to the east of the ‘tail’ of the Grand Banks. Beyond this region the Gulf stream losses its characteristics as a well defined current and divides into branches that are often separated by countercurrents or eddies.</a:t>
            </a:r>
          </a:p>
          <a:p>
            <a:pPr>
              <a:defRPr/>
            </a:pPr>
            <a:r>
              <a:rPr lang="en-US" dirty="0"/>
              <a:t>Some of the branches turn south but others continue towards the east across the mid Atlantic ridge.</a:t>
            </a:r>
          </a:p>
          <a:p>
            <a:pPr>
              <a:defRPr/>
            </a:pPr>
            <a:r>
              <a:rPr lang="en-US" dirty="0"/>
              <a:t>The branch of the North Atlantic Current that crosses the Mid Atlantic Ridge turns to right and continues as an irregular flow toward south. Some of this water enters the Mediterranean as a surface current and flows out again across the still in the strait of Gibraltar as water of very high salinity. The larger amount of upper water masses continues towards the south and finally joining the North equatorial current.</a:t>
            </a:r>
          </a:p>
          <a:p>
            <a:pPr>
              <a:defRPr/>
            </a:pPr>
            <a:r>
              <a:rPr lang="en-US" dirty="0"/>
              <a:t>The Antarctic intermediate water enters the North Atlantic ocean along the coast of South America.</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62500" lnSpcReduction="20000"/>
          </a:bodyPr>
          <a:lstStyle/>
          <a:p>
            <a:pPr>
              <a:defRPr/>
            </a:pPr>
            <a:r>
              <a:rPr lang="en-US" dirty="0"/>
              <a:t>The North Atlantic current runs into northwest Europe (the British Isles), and  deflects to the right.</a:t>
            </a:r>
          </a:p>
          <a:p>
            <a:pPr>
              <a:defRPr/>
            </a:pPr>
            <a:r>
              <a:rPr lang="en-US" dirty="0"/>
              <a:t>Now the water flows southward as the Canary current to complete the North Atlantic Gyre.</a:t>
            </a:r>
          </a:p>
          <a:p>
            <a:pPr>
              <a:defRPr/>
            </a:pPr>
            <a:r>
              <a:rPr lang="en-US" dirty="0"/>
              <a:t>Part of the North Atlantic splits off and flows northward forming the Norway current.</a:t>
            </a:r>
          </a:p>
          <a:p>
            <a:pPr>
              <a:defRPr/>
            </a:pPr>
            <a:r>
              <a:rPr lang="en-US" dirty="0"/>
              <a:t>Part of the water flows between Greenland and Canada, into the Arctic Ocean.</a:t>
            </a:r>
          </a:p>
          <a:p>
            <a:pPr>
              <a:defRPr/>
            </a:pPr>
            <a:r>
              <a:rPr lang="en-US" dirty="0"/>
              <a:t>It comes back south ward as the Labrador Current, bringing icebergs that calved off western Greenland with it.</a:t>
            </a:r>
          </a:p>
          <a:p>
            <a:pPr>
              <a:defRPr/>
            </a:pPr>
            <a:r>
              <a:rPr lang="en-US" dirty="0"/>
              <a:t>Another part flows between </a:t>
            </a:r>
            <a:r>
              <a:rPr lang="en-US" dirty="0" err="1"/>
              <a:t>iceland</a:t>
            </a:r>
            <a:r>
              <a:rPr lang="en-US" dirty="0"/>
              <a:t> and Scandinavia, into the Arctic Ocean, and comes back out into the Atlantic between Greenland and Iceland as the East Greenland Current, again, bringing icebergs from east Greenland with it.</a:t>
            </a:r>
          </a:p>
          <a:p>
            <a:pPr>
              <a:defRPr/>
            </a:pPr>
            <a:r>
              <a:rPr lang="en-US" dirty="0"/>
              <a:t>These branches off the North Atlantic Gyre are what </a:t>
            </a:r>
            <a:r>
              <a:rPr lang="en-US" dirty="0" err="1"/>
              <a:t>sunk,various</a:t>
            </a:r>
            <a:r>
              <a:rPr lang="en-US" dirty="0"/>
              <a:t> ships in the North Atlantic.</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Currents of Pacific Ocean</a:t>
            </a:r>
            <a:endParaRPr lang="en-US" dirty="0"/>
          </a:p>
        </p:txBody>
      </p:sp>
      <p:sp>
        <p:nvSpPr>
          <p:cNvPr id="3" name="Content Placeholder 2"/>
          <p:cNvSpPr>
            <a:spLocks noGrp="1"/>
          </p:cNvSpPr>
          <p:nvPr>
            <p:ph idx="1"/>
          </p:nvPr>
        </p:nvSpPr>
        <p:spPr/>
        <p:txBody>
          <a:bodyPr>
            <a:normAutofit fontScale="85000" lnSpcReduction="20000"/>
          </a:bodyPr>
          <a:lstStyle/>
          <a:p>
            <a:pPr>
              <a:defRPr/>
            </a:pPr>
            <a:r>
              <a:rPr lang="en-US" dirty="0"/>
              <a:t>The Pacific Ocean also has a gyre in the northern and the southern part:</a:t>
            </a:r>
          </a:p>
          <a:p>
            <a:pPr>
              <a:defRPr/>
            </a:pPr>
            <a:r>
              <a:rPr lang="en-US" dirty="0"/>
              <a:t>In the Northern Hemisphere:</a:t>
            </a:r>
          </a:p>
          <a:p>
            <a:pPr>
              <a:defRPr/>
            </a:pPr>
            <a:r>
              <a:rPr lang="en-US" dirty="0"/>
              <a:t>The trade winds push the water westward across toward the </a:t>
            </a:r>
            <a:r>
              <a:rPr lang="en-US" dirty="0" err="1"/>
              <a:t>Phillippines</a:t>
            </a:r>
            <a:r>
              <a:rPr lang="en-US" dirty="0"/>
              <a:t> as the North Equatorial Current.</a:t>
            </a:r>
          </a:p>
          <a:p>
            <a:pPr>
              <a:defRPr/>
            </a:pPr>
            <a:r>
              <a:rPr lang="en-US" dirty="0"/>
              <a:t>This is deflected to the right and becomes the </a:t>
            </a:r>
            <a:r>
              <a:rPr lang="en-US" dirty="0" err="1"/>
              <a:t>Kuroshio</a:t>
            </a:r>
            <a:r>
              <a:rPr lang="en-US" dirty="0"/>
              <a:t> Current, which is the North Atlantic’s equivalent to the Gulf stream</a:t>
            </a:r>
          </a:p>
          <a:p>
            <a:pPr>
              <a:defRPr/>
            </a:pPr>
            <a:r>
              <a:rPr lang="en-US" dirty="0"/>
              <a:t>If  flows past Japan. The </a:t>
            </a:r>
            <a:r>
              <a:rPr lang="en-US" dirty="0" err="1"/>
              <a:t>Westerlies</a:t>
            </a:r>
            <a:r>
              <a:rPr lang="en-US" dirty="0"/>
              <a:t> push on  this current, and the </a:t>
            </a:r>
            <a:r>
              <a:rPr lang="en-US" dirty="0" err="1"/>
              <a:t>Coriolis</a:t>
            </a:r>
            <a:r>
              <a:rPr lang="en-US" dirty="0"/>
              <a:t> Effect deflects it to the right across as the North Pacific Current.</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a:defRPr/>
            </a:pPr>
            <a:r>
              <a:rPr lang="en-US" dirty="0"/>
              <a:t>It  runs into North America and is deflected right to become the California current and complete the North Pacific Gyre.</a:t>
            </a:r>
          </a:p>
          <a:p>
            <a:pPr>
              <a:defRPr/>
            </a:pPr>
            <a:r>
              <a:rPr lang="en-US" dirty="0"/>
              <a:t>As in the Atlantic, there are couple of branches northward, forming the Alaska </a:t>
            </a:r>
            <a:r>
              <a:rPr lang="en-US" dirty="0" err="1"/>
              <a:t>Curent</a:t>
            </a:r>
            <a:r>
              <a:rPr lang="en-US" dirty="0"/>
              <a:t> and the Kamchatka Current.</a:t>
            </a:r>
          </a:p>
          <a:p>
            <a:pPr>
              <a:defRPr/>
            </a:pPr>
            <a:r>
              <a:rPr lang="en-US" dirty="0"/>
              <a:t>Notice the water along the west coast of the U.S. (the California current) is coming down from the north where it’s been chilling out for weeks.</a:t>
            </a:r>
          </a:p>
          <a:p>
            <a:pPr>
              <a:defRPr/>
            </a:pPr>
            <a:r>
              <a:rPr lang="en-US" dirty="0"/>
              <a:t>This is why the pacific coast is cold for swimming.</a:t>
            </a:r>
          </a:p>
          <a:p>
            <a:pPr>
              <a:defRPr/>
            </a:pPr>
            <a:r>
              <a:rPr lang="en-US" dirty="0"/>
              <a:t>In the Southern Hemisphere, you can follow the arrows: South Equatorial Current to East Australian Current, across as the South Pacific Current and then to the Peru Current.</a:t>
            </a:r>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Currents of South Pacific ocean-Peru current</a:t>
            </a:r>
            <a:endParaRPr lang="en-US" dirty="0"/>
          </a:p>
        </p:txBody>
      </p:sp>
      <p:sp>
        <p:nvSpPr>
          <p:cNvPr id="3" name="Content Placeholder 2"/>
          <p:cNvSpPr>
            <a:spLocks noGrp="1"/>
          </p:cNvSpPr>
          <p:nvPr>
            <p:ph idx="1"/>
          </p:nvPr>
        </p:nvSpPr>
        <p:spPr/>
        <p:txBody>
          <a:bodyPr>
            <a:normAutofit fontScale="70000" lnSpcReduction="20000"/>
          </a:bodyPr>
          <a:lstStyle/>
          <a:p>
            <a:pPr>
              <a:defRPr/>
            </a:pPr>
            <a:r>
              <a:rPr lang="en-US" dirty="0"/>
              <a:t>At the northern boundary of the Peru coastal Current certain characteristic seasonal changes takes place. During the northern summer the Peru coastal current extends just beyond the Equator where it converges with the Equatorial counter current, the waters of which in summer mainly turns towards the north</a:t>
            </a:r>
          </a:p>
          <a:p>
            <a:pPr>
              <a:defRPr/>
            </a:pPr>
            <a:r>
              <a:rPr lang="en-US" dirty="0"/>
              <a:t>In winter this counter current is displaced further to the south and part of the warm but  low salinity water of the counter current turns south along the coast of Ecuador, crossing the equator before converging with the Peru coastal current.</a:t>
            </a:r>
          </a:p>
          <a:p>
            <a:pPr>
              <a:defRPr/>
            </a:pPr>
            <a:r>
              <a:rPr lang="en-US" dirty="0"/>
              <a:t>The warm south flowing current along the coast is known as El Nino and is a regular phenomenon in February and March. Occasionally  major disturbances occur which appear to be related to changes in atmospheric circulation. The surface temperature of the water in March, 1925 was nearly 7⁰ above the average. </a:t>
            </a:r>
          </a:p>
          <a:p>
            <a:pPr>
              <a:buNone/>
            </a:pP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Equatorial region of the Pacific ocean</a:t>
            </a:r>
            <a:endParaRPr lang="en-US" dirty="0"/>
          </a:p>
        </p:txBody>
      </p:sp>
      <p:sp>
        <p:nvSpPr>
          <p:cNvPr id="3" name="Content Placeholder 2"/>
          <p:cNvSpPr>
            <a:spLocks noGrp="1"/>
          </p:cNvSpPr>
          <p:nvPr>
            <p:ph idx="1"/>
          </p:nvPr>
        </p:nvSpPr>
        <p:spPr/>
        <p:txBody>
          <a:bodyPr>
            <a:normAutofit fontScale="70000" lnSpcReduction="20000"/>
          </a:bodyPr>
          <a:lstStyle/>
          <a:p>
            <a:pPr>
              <a:defRPr/>
            </a:pPr>
            <a:r>
              <a:rPr lang="en-US" dirty="0"/>
              <a:t>The North and South </a:t>
            </a:r>
            <a:r>
              <a:rPr lang="en-US" dirty="0" err="1"/>
              <a:t>equtorial</a:t>
            </a:r>
            <a:r>
              <a:rPr lang="en-US" dirty="0"/>
              <a:t> currents flowing towards the west and between them the equatorial counter current flowing toward the east.</a:t>
            </a:r>
          </a:p>
          <a:p>
            <a:pPr>
              <a:defRPr/>
            </a:pPr>
            <a:r>
              <a:rPr lang="en-US" dirty="0"/>
              <a:t>The South equatorial current is present on both sides of the Equator and extends to about 5⁰N but the North Equatorial current remains in the Northern hemisphere.</a:t>
            </a:r>
          </a:p>
          <a:p>
            <a:pPr>
              <a:defRPr/>
            </a:pPr>
            <a:r>
              <a:rPr lang="en-US" dirty="0"/>
              <a:t>Off South America the flow is directed more or less parallel to the coast line, turning gradually west when approaching the Equator.</a:t>
            </a:r>
          </a:p>
          <a:p>
            <a:pPr>
              <a:defRPr/>
            </a:pPr>
            <a:r>
              <a:rPr lang="en-US" dirty="0"/>
              <a:t>The equatorial counter current is remarkably well developed in the pacific ocean where, it is present at all seasons of the year, lying always in the Northern Hemisphere. The velocities of the ECC reaching up to 2knots at the surface.</a:t>
            </a:r>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Currents of Pacific Ocean</a:t>
            </a:r>
            <a:endParaRPr lang="en-US" dirty="0"/>
          </a:p>
        </p:txBody>
      </p:sp>
      <p:sp>
        <p:nvSpPr>
          <p:cNvPr id="3" name="Content Placeholder 2"/>
          <p:cNvSpPr>
            <a:spLocks noGrp="1"/>
          </p:cNvSpPr>
          <p:nvPr>
            <p:ph idx="1"/>
          </p:nvPr>
        </p:nvSpPr>
        <p:spPr/>
        <p:txBody>
          <a:bodyPr>
            <a:normAutofit lnSpcReduction="10000"/>
          </a:bodyPr>
          <a:lstStyle/>
          <a:p>
            <a:pPr>
              <a:defRPr/>
            </a:pPr>
            <a:r>
              <a:rPr lang="en-US" dirty="0"/>
              <a:t>The pacific and Atlantic oceans have an Equatorial Counter Current to keep water from pilling up on the west side of the ocean.</a:t>
            </a:r>
          </a:p>
          <a:p>
            <a:pPr>
              <a:defRPr/>
            </a:pPr>
            <a:r>
              <a:rPr lang="en-US" dirty="0"/>
              <a:t>Warm equatorial water bathes the north east coast of Australia, but cold polar water bathes the west coast of Australia.</a:t>
            </a:r>
          </a:p>
          <a:p>
            <a:pPr>
              <a:defRPr/>
            </a:pPr>
            <a:r>
              <a:rPr lang="en-US" dirty="0"/>
              <a:t>This is why there is so much more reef growth (the Great Barrier Reef) on the east side of Australia than on its west</a:t>
            </a:r>
            <a:r>
              <a:rPr lang="en-US" dirty="0" smtClean="0"/>
              <a:t>.</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Currents of the Indian Ocean</a:t>
            </a:r>
            <a:endParaRPr lang="en-US" dirty="0"/>
          </a:p>
        </p:txBody>
      </p:sp>
      <p:sp>
        <p:nvSpPr>
          <p:cNvPr id="3" name="Content Placeholder 2"/>
          <p:cNvSpPr>
            <a:spLocks noGrp="1"/>
          </p:cNvSpPr>
          <p:nvPr>
            <p:ph idx="1"/>
          </p:nvPr>
        </p:nvSpPr>
        <p:spPr/>
        <p:txBody>
          <a:bodyPr>
            <a:normAutofit fontScale="92500" lnSpcReduction="10000"/>
          </a:bodyPr>
          <a:lstStyle/>
          <a:p>
            <a:pPr>
              <a:defRPr/>
            </a:pPr>
            <a:r>
              <a:rPr lang="en-US" dirty="0"/>
              <a:t>In the southern summer the current bends north before reaching the Australian continent and is joined by a current which flows from the Pacific to the Indian Ocean to the South Australia. In the winter the current appears to reach Australia.</a:t>
            </a:r>
          </a:p>
          <a:p>
            <a:pPr>
              <a:defRPr/>
            </a:pPr>
            <a:r>
              <a:rPr lang="en-US" dirty="0"/>
              <a:t>South Equatorial current flows from east to west, reaching its greatest velocity during the southern winter. In this season the current is reinforced by the water from the pacific ocean, which enters the Indian ocean to North of Australia</a:t>
            </a:r>
          </a:p>
          <a:p>
            <a:pPr>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Measurement of currents </a:t>
            </a:r>
            <a:endParaRPr lang="en-US" dirty="0"/>
          </a:p>
        </p:txBody>
      </p:sp>
      <p:sp>
        <p:nvSpPr>
          <p:cNvPr id="3" name="Content Placeholder 2"/>
          <p:cNvSpPr>
            <a:spLocks noGrp="1"/>
          </p:cNvSpPr>
          <p:nvPr>
            <p:ph idx="1"/>
          </p:nvPr>
        </p:nvSpPr>
        <p:spPr/>
        <p:txBody>
          <a:bodyPr/>
          <a:lstStyle/>
          <a:p>
            <a:pPr>
              <a:buNone/>
            </a:pPr>
            <a:r>
              <a:rPr lang="en-US" dirty="0" smtClean="0"/>
              <a:t>                                Direct method</a:t>
            </a:r>
          </a:p>
          <a:p>
            <a:pPr>
              <a:buNone/>
            </a:pPr>
            <a:r>
              <a:rPr lang="en-US" dirty="0" smtClean="0"/>
              <a:t>   Currents can be measured directly by observing the motion of water relative to the solid earth or by observing the motion of the solid earth relative to the water. </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Currents of the Indian Ocean</a:t>
            </a:r>
            <a:endParaRPr lang="en-US" dirty="0"/>
          </a:p>
        </p:txBody>
      </p:sp>
      <p:sp>
        <p:nvSpPr>
          <p:cNvPr id="3" name="Content Placeholder 2"/>
          <p:cNvSpPr>
            <a:spLocks noGrp="1"/>
          </p:cNvSpPr>
          <p:nvPr>
            <p:ph idx="1"/>
          </p:nvPr>
        </p:nvSpPr>
        <p:spPr/>
        <p:txBody>
          <a:bodyPr>
            <a:normAutofit fontScale="77500" lnSpcReduction="20000"/>
          </a:bodyPr>
          <a:lstStyle/>
          <a:p>
            <a:pPr>
              <a:defRPr/>
            </a:pPr>
            <a:r>
              <a:rPr lang="en-US" dirty="0"/>
              <a:t>The Indian Ocean differs from the Atlantic and Pacific</a:t>
            </a:r>
          </a:p>
          <a:p>
            <a:pPr>
              <a:defRPr/>
            </a:pPr>
            <a:r>
              <a:rPr lang="en-US" dirty="0"/>
              <a:t>There is hardly any ‘North Indian Ocean’- that space is occupied by Asia.</a:t>
            </a:r>
          </a:p>
          <a:p>
            <a:pPr>
              <a:defRPr/>
            </a:pPr>
            <a:r>
              <a:rPr lang="en-US" dirty="0"/>
              <a:t>The equator crosses the Indian Ocean just south of </a:t>
            </a:r>
            <a:r>
              <a:rPr lang="en-US" dirty="0" err="1"/>
              <a:t>india</a:t>
            </a:r>
            <a:r>
              <a:rPr lang="en-US" dirty="0"/>
              <a:t>.</a:t>
            </a:r>
          </a:p>
          <a:p>
            <a:pPr>
              <a:defRPr/>
            </a:pPr>
            <a:r>
              <a:rPr lang="en-US" dirty="0"/>
              <a:t>There is a well-developed gyre in the southern Indian ocean, with Trade Winds blowing a South Equatorial Currents (S. Eq. C.) westward towards Africa.</a:t>
            </a:r>
          </a:p>
          <a:p>
            <a:pPr algn="just">
              <a:defRPr/>
            </a:pPr>
            <a:r>
              <a:rPr lang="en-US" dirty="0"/>
              <a:t>In the southern part of the Indian ocean a great anti cyclonic system of currents appears to prevail and it is subject to greater annual variations. Between South Africa and Australia the current is directed in general from west to east.</a:t>
            </a:r>
          </a:p>
          <a:p>
            <a:pPr>
              <a:buNone/>
            </a:pP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a:defRPr/>
            </a:pPr>
            <a:r>
              <a:rPr lang="en-US" dirty="0"/>
              <a:t>The surface currents of the Indian ocean vary greatly from winter to summer owing to the different character of the prevailing winds.</a:t>
            </a:r>
          </a:p>
          <a:p>
            <a:pPr>
              <a:defRPr/>
            </a:pPr>
            <a:r>
              <a:rPr lang="en-US" dirty="0"/>
              <a:t>During February &amp; March when the north west monsoon prevails the North Equatorial current is well developed.</a:t>
            </a:r>
          </a:p>
          <a:p>
            <a:pPr>
              <a:defRPr/>
            </a:pPr>
            <a:r>
              <a:rPr lang="en-US" dirty="0"/>
              <a:t>In August, September when the South West monsoon blows, the North Equatorial current disappears and is replaced by monsoon currents, which flows from west to east. The equatorial counter current does not appear to be present in this season.</a:t>
            </a:r>
          </a:p>
          <a:p>
            <a:pPr>
              <a:defRPr/>
            </a:pPr>
            <a:r>
              <a:rPr lang="en-US" dirty="0"/>
              <a:t>The Agulhas stream transports 20million m3/sec.</a:t>
            </a:r>
          </a:p>
          <a:p>
            <a:pPr>
              <a:buNone/>
              <a:defRPr/>
            </a:pPr>
            <a:endParaRPr lang="en-US" dirty="0"/>
          </a:p>
          <a:p>
            <a:pPr>
              <a:buNone/>
            </a:pP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62500" lnSpcReduction="20000"/>
          </a:bodyPr>
          <a:lstStyle/>
          <a:p>
            <a:pPr>
              <a:defRPr/>
            </a:pPr>
            <a:r>
              <a:rPr lang="en-US" dirty="0"/>
              <a:t>The current is deflected to the left, and flows southward  as a Gulf-Stream-type current called the Agulhas current.</a:t>
            </a:r>
          </a:p>
          <a:p>
            <a:pPr>
              <a:defRPr/>
            </a:pPr>
            <a:r>
              <a:rPr lang="en-US" dirty="0"/>
              <a:t>There is an Equatorial Counter Current (Eq. C. C.) to balance the westward flow.</a:t>
            </a:r>
          </a:p>
          <a:p>
            <a:pPr>
              <a:defRPr/>
            </a:pPr>
            <a:r>
              <a:rPr lang="en-US" dirty="0"/>
              <a:t>There is also a North Equatorial Current (not labeled on the map) which flows south around India and loops in the Arabian Sea (red arrow above the Eq. C.C.).</a:t>
            </a:r>
          </a:p>
          <a:p>
            <a:pPr>
              <a:defRPr/>
            </a:pPr>
            <a:r>
              <a:rPr lang="en-US" dirty="0"/>
              <a:t>There is another loop in the Bay of Bengal, to the east of India.</a:t>
            </a:r>
          </a:p>
          <a:p>
            <a:pPr>
              <a:defRPr/>
            </a:pPr>
            <a:r>
              <a:rPr lang="en-US" dirty="0"/>
              <a:t>This pattern changes, however! The pattern during the winter flow of the current is different.</a:t>
            </a:r>
          </a:p>
          <a:p>
            <a:pPr>
              <a:defRPr/>
            </a:pPr>
            <a:r>
              <a:rPr lang="en-US" dirty="0"/>
              <a:t>When the high mountains of the Himalayas are warmed in the summer, air rises from them.</a:t>
            </a:r>
          </a:p>
          <a:p>
            <a:pPr>
              <a:defRPr/>
            </a:pPr>
            <a:r>
              <a:rPr lang="en-US" dirty="0"/>
              <a:t>This is rising air </a:t>
            </a:r>
            <a:r>
              <a:rPr lang="en-US" dirty="0" err="1"/>
              <a:t>drawns</a:t>
            </a:r>
            <a:r>
              <a:rPr lang="en-US" dirty="0"/>
              <a:t> air from Lower Lying land, namely, the Indian subcontinent (“ I” on the map), causing winds to blow northward across India in the opposite direction of the trade winds.</a:t>
            </a:r>
          </a:p>
          <a:p>
            <a:pPr>
              <a:defRPr/>
            </a:pPr>
            <a:r>
              <a:rPr lang="en-US" dirty="0"/>
              <a:t>This reverses the North Equatorial Counter Current so that it flows eastward (as shown on the map at left). The two small gyres in the Arabian Sea (on the left side of India) and the Bay of Bengal (on the right side of India) reverse direction.</a:t>
            </a:r>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Currents of the Southern Ocean</a:t>
            </a:r>
            <a:endParaRPr lang="en-US" dirty="0"/>
          </a:p>
        </p:txBody>
      </p:sp>
      <p:sp>
        <p:nvSpPr>
          <p:cNvPr id="3" name="Content Placeholder 2"/>
          <p:cNvSpPr>
            <a:spLocks noGrp="1"/>
          </p:cNvSpPr>
          <p:nvPr>
            <p:ph idx="1"/>
          </p:nvPr>
        </p:nvSpPr>
        <p:spPr/>
        <p:txBody>
          <a:bodyPr>
            <a:normAutofit fontScale="92500" lnSpcReduction="20000"/>
          </a:bodyPr>
          <a:lstStyle/>
          <a:p>
            <a:pPr>
              <a:defRPr/>
            </a:pPr>
            <a:r>
              <a:rPr lang="en-US" dirty="0"/>
              <a:t>The Southern Ocean is the water around Antarctica, the continent at the South Pole.</a:t>
            </a:r>
          </a:p>
          <a:p>
            <a:pPr>
              <a:defRPr/>
            </a:pPr>
            <a:r>
              <a:rPr lang="en-US" dirty="0"/>
              <a:t>The Southern Ocean is actually the southern ends of the Atlantic, India, and Pacific Oceans.</a:t>
            </a:r>
          </a:p>
          <a:p>
            <a:pPr>
              <a:defRPr/>
            </a:pPr>
            <a:r>
              <a:rPr lang="en-US" dirty="0"/>
              <a:t>Because it has a unique current system, most oceanographers recognize it as a separate ocean.</a:t>
            </a:r>
          </a:p>
          <a:p>
            <a:pPr>
              <a:defRPr/>
            </a:pPr>
            <a:r>
              <a:rPr lang="en-US" dirty="0"/>
              <a:t>It has little connection with the gyres of any other ocean, although it does </a:t>
            </a:r>
            <a:r>
              <a:rPr lang="en-US" dirty="0" err="1"/>
              <a:t>downwell</a:t>
            </a:r>
            <a:r>
              <a:rPr lang="en-US" dirty="0"/>
              <a:t> and circulate in the subsurface back to the equator.</a:t>
            </a:r>
          </a:p>
          <a:p>
            <a:pPr>
              <a:defRPr/>
            </a:pPr>
            <a:r>
              <a:rPr lang="en-US" dirty="0"/>
              <a:t>There’s a lot of other things going but the one to notice is the West Wind Drift.</a:t>
            </a:r>
          </a:p>
          <a:p>
            <a:pPr>
              <a:defRPr/>
            </a:pPr>
            <a:endParaRPr lang="en-US" dirty="0"/>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World ocean currents-Antarctic ocean</a:t>
            </a:r>
            <a:endParaRPr lang="en-US" dirty="0"/>
          </a:p>
        </p:txBody>
      </p:sp>
      <p:sp>
        <p:nvSpPr>
          <p:cNvPr id="3" name="Content Placeholder 2"/>
          <p:cNvSpPr>
            <a:spLocks noGrp="1"/>
          </p:cNvSpPr>
          <p:nvPr>
            <p:ph idx="1"/>
          </p:nvPr>
        </p:nvSpPr>
        <p:spPr/>
        <p:txBody>
          <a:bodyPr/>
          <a:lstStyle/>
          <a:p>
            <a:r>
              <a:rPr lang="en-US" dirty="0" smtClean="0"/>
              <a:t>The more of less permanent currents of the Antarctic Ocean consist principally of two types,</a:t>
            </a:r>
          </a:p>
          <a:p>
            <a:pPr lvl="1"/>
            <a:r>
              <a:rPr lang="en-US" dirty="0" smtClean="0"/>
              <a:t>The relative currents which are associated with the distribution of mass and</a:t>
            </a:r>
          </a:p>
          <a:p>
            <a:pPr lvl="1"/>
            <a:r>
              <a:rPr lang="en-US" dirty="0" smtClean="0"/>
              <a:t>The wind drifts of the surface layers</a:t>
            </a:r>
          </a:p>
          <a:p>
            <a:r>
              <a:rPr lang="en-US" dirty="0" smtClean="0"/>
              <a:t>The currents run from west to east around the Antarctic continent</a:t>
            </a:r>
          </a:p>
          <a:p>
            <a:pPr>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Indirect Method</a:t>
            </a:r>
            <a:endParaRPr lang="en-US" dirty="0"/>
          </a:p>
        </p:txBody>
      </p:sp>
      <p:sp>
        <p:nvSpPr>
          <p:cNvPr id="3" name="Content Placeholder 2"/>
          <p:cNvSpPr>
            <a:spLocks noGrp="1"/>
          </p:cNvSpPr>
          <p:nvPr>
            <p:ph idx="1"/>
          </p:nvPr>
        </p:nvSpPr>
        <p:spPr/>
        <p:txBody>
          <a:bodyPr/>
          <a:lstStyle/>
          <a:p>
            <a:pPr>
              <a:buNone/>
            </a:pPr>
            <a:r>
              <a:rPr lang="en-US" dirty="0" smtClean="0"/>
              <a:t>                   </a:t>
            </a:r>
          </a:p>
          <a:p>
            <a:r>
              <a:rPr lang="en-US" dirty="0" smtClean="0"/>
              <a:t>Geotropic technique in which the current can be measured by measuring the slope of density contours due to current flow.</a:t>
            </a:r>
          </a:p>
          <a:p>
            <a:r>
              <a:rPr lang="en-US" dirty="0" smtClean="0"/>
              <a:t>Method involves the principle of electricity and magnetism.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Forces acting on seawater surface </a:t>
            </a:r>
            <a:endParaRPr lang="en-US" dirty="0"/>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Ekman</a:t>
            </a:r>
            <a:r>
              <a:rPr lang="en-US" dirty="0" smtClean="0"/>
              <a:t>-spiral </a:t>
            </a:r>
            <a:endParaRPr lang="en-US" dirty="0"/>
          </a:p>
        </p:txBody>
      </p:sp>
      <p:sp>
        <p:nvSpPr>
          <p:cNvPr id="3" name="Content Placeholder 2"/>
          <p:cNvSpPr>
            <a:spLocks noGrp="1"/>
          </p:cNvSpPr>
          <p:nvPr>
            <p:ph idx="1"/>
          </p:nvPr>
        </p:nvSpPr>
        <p:spPr/>
        <p:txBody>
          <a:bodyPr>
            <a:normAutofit/>
          </a:bodyPr>
          <a:lstStyle/>
          <a:p>
            <a:r>
              <a:rPr lang="en-US" dirty="0" smtClean="0"/>
              <a:t>Wind blown- </a:t>
            </a:r>
            <a:r>
              <a:rPr lang="en-US" dirty="0" err="1" smtClean="0"/>
              <a:t>clrags</a:t>
            </a:r>
            <a:r>
              <a:rPr lang="en-US" dirty="0" smtClean="0"/>
              <a:t> the water – which sets the layer beneath too in motion –process continues downward and the current speed decreases with increasing depth </a:t>
            </a:r>
          </a:p>
          <a:p>
            <a:r>
              <a:rPr lang="en-US" dirty="0" smtClean="0"/>
              <a:t>The change in current direction and speed – with depth form spiral called </a:t>
            </a:r>
            <a:r>
              <a:rPr lang="en-US" dirty="0" err="1" smtClean="0"/>
              <a:t>Ekman</a:t>
            </a:r>
            <a:r>
              <a:rPr lang="en-US" dirty="0" smtClean="0"/>
              <a:t> spiral </a:t>
            </a:r>
          </a:p>
          <a:p>
            <a:r>
              <a:rPr lang="en-US" dirty="0" smtClean="0"/>
              <a:t>Under strong winds wind drift </a:t>
            </a:r>
            <a:r>
              <a:rPr lang="en-US" dirty="0" err="1" smtClean="0"/>
              <a:t>cuttents</a:t>
            </a:r>
            <a:r>
              <a:rPr lang="en-US" dirty="0" smtClean="0"/>
              <a:t> may be as deep 100 meters below surface.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Upwelling and Down welling </a:t>
            </a:r>
            <a:br>
              <a:rPr lang="en-US" dirty="0" smtClean="0"/>
            </a:br>
            <a:endParaRPr lang="en-US" dirty="0"/>
          </a:p>
        </p:txBody>
      </p:sp>
      <p:sp>
        <p:nvSpPr>
          <p:cNvPr id="3" name="Content Placeholder 2"/>
          <p:cNvSpPr>
            <a:spLocks noGrp="1"/>
          </p:cNvSpPr>
          <p:nvPr>
            <p:ph idx="1"/>
          </p:nvPr>
        </p:nvSpPr>
        <p:spPr/>
        <p:txBody>
          <a:bodyPr/>
          <a:lstStyle/>
          <a:p>
            <a:r>
              <a:rPr lang="en-US" dirty="0" smtClean="0"/>
              <a:t>Upward movement of water</a:t>
            </a:r>
          </a:p>
          <a:p>
            <a:r>
              <a:rPr lang="en-US" dirty="0" smtClean="0"/>
              <a:t>Equator major upwelling area</a:t>
            </a:r>
          </a:p>
          <a:p>
            <a:r>
              <a:rPr lang="en-US" dirty="0" smtClean="0"/>
              <a:t>Caused by winds and change of </a:t>
            </a:r>
            <a:r>
              <a:rPr lang="en-US" dirty="0" err="1" smtClean="0"/>
              <a:t>coriolic</a:t>
            </a:r>
            <a:r>
              <a:rPr lang="en-US" dirty="0" smtClean="0"/>
              <a:t> effect</a:t>
            </a:r>
          </a:p>
          <a:p>
            <a:r>
              <a:rPr lang="en-US" dirty="0" smtClean="0"/>
              <a:t>Upwelling causes increased productivity </a:t>
            </a:r>
          </a:p>
          <a:p>
            <a:r>
              <a:rPr lang="en-US" dirty="0" smtClean="0"/>
              <a:t>Much upwelling occurs near the coast</a:t>
            </a:r>
          </a:p>
          <a:p>
            <a:r>
              <a:rPr lang="en-US" dirty="0" smtClean="0"/>
              <a:t>Cells of </a:t>
            </a:r>
            <a:r>
              <a:rPr lang="en-US" dirty="0" err="1" smtClean="0"/>
              <a:t>upwelled</a:t>
            </a:r>
            <a:r>
              <a:rPr lang="en-US" dirty="0" smtClean="0"/>
              <a:t> water take plumes of coldwater</a:t>
            </a:r>
          </a:p>
          <a:p>
            <a:pPr>
              <a:buNone/>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Thermohaline</a:t>
            </a:r>
            <a:r>
              <a:rPr lang="en-US" dirty="0" smtClean="0"/>
              <a:t> circulation </a:t>
            </a:r>
            <a:endParaRPr lang="en-US" dirty="0"/>
          </a:p>
        </p:txBody>
      </p:sp>
      <p:sp>
        <p:nvSpPr>
          <p:cNvPr id="3" name="Content Placeholder 2"/>
          <p:cNvSpPr>
            <a:spLocks noGrp="1"/>
          </p:cNvSpPr>
          <p:nvPr>
            <p:ph idx="1"/>
          </p:nvPr>
        </p:nvSpPr>
        <p:spPr>
          <a:xfrm>
            <a:off x="457200" y="1600200"/>
            <a:ext cx="8229600" cy="4724400"/>
          </a:xfrm>
        </p:spPr>
        <p:txBody>
          <a:bodyPr>
            <a:normAutofit fontScale="62500" lnSpcReduction="20000"/>
          </a:bodyPr>
          <a:lstStyle/>
          <a:p>
            <a:pPr>
              <a:defRPr/>
            </a:pPr>
            <a:r>
              <a:rPr lang="en-US" dirty="0"/>
              <a:t>Circulation of water-due to water density-induced by temperature and salinity</a:t>
            </a:r>
          </a:p>
          <a:p>
            <a:pPr>
              <a:defRPr/>
            </a:pPr>
            <a:r>
              <a:rPr lang="en-US" dirty="0"/>
              <a:t>Generated by density differences between water </a:t>
            </a:r>
            <a:r>
              <a:rPr lang="en-US" dirty="0" err="1"/>
              <a:t>masser</a:t>
            </a:r>
            <a:r>
              <a:rPr lang="en-US" dirty="0"/>
              <a:t> and result in Horizontal and vertical flow</a:t>
            </a:r>
          </a:p>
          <a:p>
            <a:pPr>
              <a:defRPr/>
            </a:pPr>
            <a:r>
              <a:rPr lang="en-US" dirty="0"/>
              <a:t>Density of water increases as it becomes cooler and more saline</a:t>
            </a:r>
          </a:p>
          <a:p>
            <a:pPr>
              <a:defRPr/>
            </a:pPr>
            <a:r>
              <a:rPr lang="en-US" dirty="0"/>
              <a:t>It sinks to a level below which all water are more dense and above it are </a:t>
            </a:r>
            <a:r>
              <a:rPr lang="en-US" dirty="0" err="1"/>
              <a:t>lessdense</a:t>
            </a:r>
            <a:r>
              <a:rPr lang="en-US" dirty="0"/>
              <a:t>.</a:t>
            </a:r>
          </a:p>
          <a:p>
            <a:pPr>
              <a:defRPr/>
            </a:pPr>
            <a:r>
              <a:rPr lang="en-US" dirty="0"/>
              <a:t>In sup polar and polar region- cold dense water descends and flows towards equator-They mix with adjacent water mass and loose indenting </a:t>
            </a:r>
          </a:p>
          <a:p>
            <a:pPr>
              <a:defRPr/>
            </a:pPr>
            <a:r>
              <a:rPr lang="en-US" dirty="0"/>
              <a:t>In tropical region: Excess evaporation-produce dense saline water-sink-to appropriate density level. </a:t>
            </a:r>
            <a:r>
              <a:rPr lang="en-US" dirty="0" err="1"/>
              <a:t>Eg</a:t>
            </a:r>
            <a:r>
              <a:rPr lang="en-US" dirty="0"/>
              <a:t>: Mediterranean sea</a:t>
            </a:r>
          </a:p>
          <a:p>
            <a:pPr>
              <a:defRPr/>
            </a:pPr>
            <a:r>
              <a:rPr lang="en-US" dirty="0"/>
              <a:t>In estuaries-As river flows in  to estuary the less dense freshwater forms-a wedge  that displaces denser seawater-and the wedge thins seaward as the freshwater spreads outwards and slowly mixes with seawater</a:t>
            </a:r>
            <a:r>
              <a:rPr lang="en-US" dirty="0" smtClean="0"/>
              <a:t>.</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EI- Nino and current types</a:t>
            </a:r>
            <a:endParaRPr lang="en-US" dirty="0"/>
          </a:p>
        </p:txBody>
      </p:sp>
      <p:sp>
        <p:nvSpPr>
          <p:cNvPr id="3" name="Content Placeholder 2"/>
          <p:cNvSpPr>
            <a:spLocks noGrp="1"/>
          </p:cNvSpPr>
          <p:nvPr>
            <p:ph idx="1"/>
          </p:nvPr>
        </p:nvSpPr>
        <p:spPr/>
        <p:txBody>
          <a:bodyPr>
            <a:normAutofit lnSpcReduction="10000"/>
          </a:bodyPr>
          <a:lstStyle/>
          <a:p>
            <a:pPr>
              <a:buFont typeface="Wingdings" pitchFamily="2" charset="2"/>
              <a:buChar char="Ø"/>
            </a:pPr>
            <a:r>
              <a:rPr lang="en-US" dirty="0" smtClean="0"/>
              <a:t>Wind driven reversal of pacific </a:t>
            </a:r>
            <a:r>
              <a:rPr lang="en-US" dirty="0" err="1" smtClean="0"/>
              <a:t>equtorial</a:t>
            </a:r>
            <a:r>
              <a:rPr lang="en-US" dirty="0" smtClean="0"/>
              <a:t> current – resulting in movement of warm water towards </a:t>
            </a:r>
            <a:r>
              <a:rPr lang="en-US" dirty="0" err="1" smtClean="0"/>
              <a:t>coasis</a:t>
            </a:r>
            <a:r>
              <a:rPr lang="en-US" dirty="0" smtClean="0"/>
              <a:t> of </a:t>
            </a:r>
            <a:r>
              <a:rPr lang="en-US" dirty="0" err="1" smtClean="0"/>
              <a:t>america</a:t>
            </a:r>
            <a:endParaRPr lang="en-US" dirty="0" smtClean="0"/>
          </a:p>
          <a:p>
            <a:pPr>
              <a:buFont typeface="Wingdings" pitchFamily="2" charset="2"/>
              <a:buChar char="Ø"/>
            </a:pPr>
            <a:r>
              <a:rPr lang="en-US" dirty="0" smtClean="0"/>
              <a:t>Warm surface water off shore current from </a:t>
            </a:r>
            <a:r>
              <a:rPr lang="en-US" dirty="0" err="1" smtClean="0"/>
              <a:t>perer</a:t>
            </a:r>
            <a:endParaRPr lang="en-US" dirty="0" smtClean="0"/>
          </a:p>
          <a:p>
            <a:pPr>
              <a:buFont typeface="Wingdings" pitchFamily="2" charset="2"/>
              <a:buChar char="Ø"/>
            </a:pPr>
            <a:r>
              <a:rPr lang="en-US" dirty="0" smtClean="0"/>
              <a:t>It is the </a:t>
            </a:r>
            <a:r>
              <a:rPr lang="en-US" dirty="0" err="1" smtClean="0"/>
              <a:t>preiodic</a:t>
            </a:r>
            <a:r>
              <a:rPr lang="en-US" dirty="0" smtClean="0"/>
              <a:t> elevation of the sea surface temperature in the </a:t>
            </a:r>
            <a:r>
              <a:rPr lang="en-US" dirty="0" err="1" smtClean="0"/>
              <a:t>equitorial</a:t>
            </a:r>
            <a:r>
              <a:rPr lang="en-US" dirty="0" smtClean="0"/>
              <a:t> pacific ocean </a:t>
            </a:r>
          </a:p>
          <a:p>
            <a:pPr>
              <a:buFont typeface="Wingdings" pitchFamily="2" charset="2"/>
              <a:buChar char="Ø"/>
            </a:pPr>
            <a:r>
              <a:rPr lang="en-US" dirty="0" smtClean="0"/>
              <a:t>The warmer water over rides the cold water of eastern pacific and deepens the </a:t>
            </a:r>
            <a:r>
              <a:rPr lang="en-US" dirty="0" err="1" smtClean="0"/>
              <a:t>termocline</a:t>
            </a:r>
            <a:endParaRPr lang="en-US" dirty="0" smtClean="0"/>
          </a:p>
          <a:p>
            <a:pPr>
              <a:buNone/>
            </a:pPr>
            <a:endParaRPr lang="en-US" dirty="0" smtClean="0"/>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249</TotalTime>
  <Words>3581</Words>
  <Application>Microsoft Office PowerPoint</Application>
  <PresentationFormat>On-screen Show (4:3)</PresentationFormat>
  <Paragraphs>180</Paragraphs>
  <Slides>34</Slides>
  <Notes>0</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Office Theme</vt:lpstr>
      <vt:lpstr>Ocean Currents</vt:lpstr>
      <vt:lpstr>Introduction </vt:lpstr>
      <vt:lpstr>Measurement of currents </vt:lpstr>
      <vt:lpstr>Indirect Method</vt:lpstr>
      <vt:lpstr>Forces acting on seawater surface </vt:lpstr>
      <vt:lpstr>Ekman-spiral </vt:lpstr>
      <vt:lpstr>Upwelling and Down welling  </vt:lpstr>
      <vt:lpstr>Thermohaline circulation </vt:lpstr>
      <vt:lpstr>EI- Nino and current types</vt:lpstr>
      <vt:lpstr>Characteristics of currentsOcean currents </vt:lpstr>
      <vt:lpstr>Slide 11</vt:lpstr>
      <vt:lpstr>World Ocean currents</vt:lpstr>
      <vt:lpstr>Slide 13</vt:lpstr>
      <vt:lpstr>Slide 14</vt:lpstr>
      <vt:lpstr>Slide 15</vt:lpstr>
      <vt:lpstr>Currents of the Equatorial region of Atlantic Ocean</vt:lpstr>
      <vt:lpstr>Currents of the North Atlantic ocean</vt:lpstr>
      <vt:lpstr>Gulf stream system</vt:lpstr>
      <vt:lpstr>The Gulf Stream</vt:lpstr>
      <vt:lpstr>Slide 20</vt:lpstr>
      <vt:lpstr>Slide 21</vt:lpstr>
      <vt:lpstr>North Atlantic current</vt:lpstr>
      <vt:lpstr>Slide 23</vt:lpstr>
      <vt:lpstr>Currents of Pacific Ocean</vt:lpstr>
      <vt:lpstr>Slide 25</vt:lpstr>
      <vt:lpstr>Currents of South Pacific ocean-Peru current</vt:lpstr>
      <vt:lpstr>Equatorial region of the Pacific ocean</vt:lpstr>
      <vt:lpstr>Currents of Pacific Ocean</vt:lpstr>
      <vt:lpstr>Currents of the Indian Ocean</vt:lpstr>
      <vt:lpstr>Currents of the Indian Ocean</vt:lpstr>
      <vt:lpstr>Slide 31</vt:lpstr>
      <vt:lpstr>Slide 32</vt:lpstr>
      <vt:lpstr>The Currents of the Southern Ocean</vt:lpstr>
      <vt:lpstr>World ocean currents-Antarctic ocean</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Ocean Currents</dc:title>
  <dc:creator>HP</dc:creator>
  <cp:lastModifiedBy>HP</cp:lastModifiedBy>
  <cp:revision>14</cp:revision>
  <dcterms:created xsi:type="dcterms:W3CDTF">2012-02-08T06:39:24Z</dcterms:created>
  <dcterms:modified xsi:type="dcterms:W3CDTF">2012-03-17T04:46:20Z</dcterms:modified>
</cp:coreProperties>
</file>