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BBA4E-370D-4028-A44E-B4D9EF630FC8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3B0A8-27F0-4995-95E2-80FFB25A87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1"/>
            <a:ext cx="7772400" cy="838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</a:rPr>
              <a:t>1. Extension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620000" cy="4724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Extension – Latin origin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Stretched to village and farmers fields.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Extension </a:t>
            </a:r>
            <a:r>
              <a:rPr lang="en-US" b="1" dirty="0">
                <a:solidFill>
                  <a:schemeClr val="tx1"/>
                </a:solidFill>
              </a:rPr>
              <a:t>is an villages and farmers fields.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Extension is an </a:t>
            </a:r>
            <a:r>
              <a:rPr lang="en-US" b="1" dirty="0" smtClean="0">
                <a:solidFill>
                  <a:schemeClr val="tx1"/>
                </a:solidFill>
              </a:rPr>
              <a:t>out  of </a:t>
            </a:r>
            <a:r>
              <a:rPr lang="en-US" b="1" dirty="0">
                <a:solidFill>
                  <a:schemeClr val="tx1"/>
                </a:solidFill>
              </a:rPr>
              <a:t>school system of </a:t>
            </a:r>
            <a:r>
              <a:rPr lang="en-US" b="1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education</a:t>
            </a:r>
            <a:endParaRPr lang="en-US" b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Extension originally used in the U.S.A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Target group are villages and rural people.</a:t>
            </a:r>
          </a:p>
          <a:p>
            <a:pPr algn="l"/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1"/>
            <a:ext cx="7772400" cy="8382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</a:rPr>
              <a:t>2.  Education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7620000" cy="43434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2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Production of desirable charges in behavior   </a:t>
            </a:r>
          </a:p>
          <a:p>
            <a:pPr algn="l">
              <a:lnSpc>
                <a:spcPct val="120000"/>
              </a:lnSpc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components knowledge in, skill and 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Knowledge – Things known 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Attitude – Things felt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Skill – Things done.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Human behavior  Education Improved human  </a:t>
            </a:r>
          </a:p>
          <a:p>
            <a:pPr algn="l">
              <a:lnSpc>
                <a:spcPct val="12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  behavior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§"/>
            </a:pP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1"/>
            <a:ext cx="7772400" cy="8382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</a:rPr>
              <a:t>3.  TYPES OF Education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828800"/>
            <a:ext cx="7620000" cy="45720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b="1" dirty="0" smtClean="0"/>
              <a:t> </a:t>
            </a:r>
            <a:r>
              <a:rPr lang="en-US" sz="5100" b="1" dirty="0" smtClean="0">
                <a:solidFill>
                  <a:schemeClr val="tx1"/>
                </a:solidFill>
              </a:rPr>
              <a:t>1.Informal education life long process; learning from </a:t>
            </a:r>
          </a:p>
          <a:p>
            <a:pPr algn="l"/>
            <a:r>
              <a:rPr lang="en-US" sz="5100" b="1" dirty="0">
                <a:solidFill>
                  <a:schemeClr val="tx1"/>
                </a:solidFill>
              </a:rPr>
              <a:t> </a:t>
            </a:r>
            <a:r>
              <a:rPr lang="en-US" sz="5100" b="1" dirty="0" smtClean="0">
                <a:solidFill>
                  <a:schemeClr val="tx1"/>
                </a:solidFill>
              </a:rPr>
              <a:t>   experience and exposure to environment.</a:t>
            </a:r>
          </a:p>
          <a:p>
            <a:pPr algn="l"/>
            <a:r>
              <a:rPr lang="en-US" sz="51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5100" b="1" dirty="0" smtClean="0">
                <a:solidFill>
                  <a:schemeClr val="tx1"/>
                </a:solidFill>
              </a:rPr>
              <a:t>2. Formal education: offered in schools and colleges;    </a:t>
            </a:r>
          </a:p>
          <a:p>
            <a:pPr algn="l"/>
            <a:r>
              <a:rPr lang="en-US" sz="5100" b="1" dirty="0" smtClean="0">
                <a:solidFill>
                  <a:schemeClr val="tx1"/>
                </a:solidFill>
              </a:rPr>
              <a:t>     academic </a:t>
            </a:r>
            <a:r>
              <a:rPr lang="en-US" sz="5100" b="1" dirty="0" err="1" smtClean="0">
                <a:solidFill>
                  <a:schemeClr val="tx1"/>
                </a:solidFill>
              </a:rPr>
              <a:t>programmes</a:t>
            </a:r>
            <a:r>
              <a:rPr lang="en-US" sz="51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5100" b="1" dirty="0" smtClean="0">
              <a:solidFill>
                <a:schemeClr val="tx1"/>
              </a:solidFill>
            </a:endParaRPr>
          </a:p>
          <a:p>
            <a:pPr algn="l"/>
            <a:r>
              <a:rPr lang="en-US" sz="5100" b="1" dirty="0" smtClean="0">
                <a:solidFill>
                  <a:schemeClr val="tx1"/>
                </a:solidFill>
              </a:rPr>
              <a:t> 3. Non formal education : Out of school system of  </a:t>
            </a:r>
          </a:p>
          <a:p>
            <a:pPr algn="l"/>
            <a:r>
              <a:rPr lang="en-US" sz="5100" b="1" dirty="0" smtClean="0">
                <a:solidFill>
                  <a:schemeClr val="tx1"/>
                </a:solidFill>
              </a:rPr>
              <a:t>     education carried to villages and fields addresses the    </a:t>
            </a:r>
          </a:p>
          <a:p>
            <a:pPr algn="l"/>
            <a:r>
              <a:rPr lang="en-US" sz="5100" b="1" dirty="0" smtClean="0">
                <a:solidFill>
                  <a:schemeClr val="tx1"/>
                </a:solidFill>
              </a:rPr>
              <a:t>     needs of farmers and rural peoples.</a:t>
            </a:r>
          </a:p>
          <a:p>
            <a:pPr algn="l"/>
            <a:endParaRPr lang="en-US" sz="5100" b="1" dirty="0" smtClean="0">
              <a:solidFill>
                <a:schemeClr val="tx1"/>
              </a:solidFill>
            </a:endParaRPr>
          </a:p>
          <a:p>
            <a:pPr algn="l"/>
            <a:r>
              <a:rPr lang="en-US" sz="5100" b="1" dirty="0" smtClean="0">
                <a:solidFill>
                  <a:schemeClr val="tx1"/>
                </a:solidFill>
              </a:rPr>
              <a:t> </a:t>
            </a:r>
            <a:endParaRPr lang="en-US" sz="5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1"/>
            <a:ext cx="7772400" cy="8382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</a:rPr>
              <a:t>4.  Extension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229600" cy="5105400"/>
          </a:xfrm>
        </p:spPr>
        <p:txBody>
          <a:bodyPr>
            <a:noAutofit/>
          </a:bodyPr>
          <a:lstStyle/>
          <a:p>
            <a:pPr lvl="0" algn="l"/>
            <a:r>
              <a:rPr lang="en-US" sz="2400" b="1" dirty="0" smtClean="0">
                <a:solidFill>
                  <a:schemeClr val="tx1"/>
                </a:solidFill>
              </a:rPr>
              <a:t>Summary of definitions</a:t>
            </a:r>
          </a:p>
          <a:p>
            <a:pPr lvl="0" algn="l"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 a non formal education system</a:t>
            </a:r>
          </a:p>
          <a:p>
            <a:pPr lvl="0" algn="l">
              <a:buFont typeface="Wingdings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aims at  socio-economic development of     </a:t>
            </a:r>
          </a:p>
          <a:p>
            <a:pPr lvl="0" algn="l"/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  community</a:t>
            </a:r>
          </a:p>
          <a:p>
            <a:pPr lvl="0" algn="l"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Provides linkage between </a:t>
            </a:r>
            <a:r>
              <a:rPr lang="en-US" sz="2800" b="1" dirty="0" err="1" smtClean="0">
                <a:solidFill>
                  <a:schemeClr val="tx1"/>
                </a:solidFill>
              </a:rPr>
              <a:t>exten</a:t>
            </a:r>
            <a:r>
              <a:rPr lang="en-US" sz="2800" b="1" dirty="0" smtClean="0">
                <a:solidFill>
                  <a:schemeClr val="tx1"/>
                </a:solidFill>
              </a:rPr>
              <a:t>. Personnel, </a:t>
            </a:r>
          </a:p>
          <a:p>
            <a:pPr lvl="0" algn="l"/>
            <a:r>
              <a:rPr lang="en-US" sz="2800" b="1" dirty="0" smtClean="0">
                <a:solidFill>
                  <a:schemeClr val="tx1"/>
                </a:solidFill>
              </a:rPr>
              <a:t>  research scientists and farmers.</a:t>
            </a:r>
          </a:p>
          <a:p>
            <a:pPr lvl="0" algn="l"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Gathers, processes, stores and disseminates </a:t>
            </a:r>
          </a:p>
          <a:p>
            <a:pPr lvl="0" algn="l"/>
            <a:r>
              <a:rPr lang="en-US" sz="2800" b="1" dirty="0" smtClean="0">
                <a:solidFill>
                  <a:schemeClr val="tx1"/>
                </a:solidFill>
              </a:rPr>
              <a:t>   information</a:t>
            </a:r>
          </a:p>
          <a:p>
            <a:pPr lvl="0" algn="l"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People-oriented, knowledge-based and  </a:t>
            </a:r>
          </a:p>
          <a:p>
            <a:pPr lvl="0" algn="l"/>
            <a:r>
              <a:rPr lang="en-US" sz="2800" b="1" dirty="0" smtClean="0">
                <a:solidFill>
                  <a:schemeClr val="tx1"/>
                </a:solidFill>
              </a:rPr>
              <a:t>  problem-centered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1"/>
            <a:ext cx="7772400" cy="838200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solidFill>
                  <a:srgbClr val="C00000"/>
                </a:solidFill>
              </a:rPr>
              <a:t>5</a:t>
            </a:r>
            <a:r>
              <a:rPr lang="en-US" sz="3600" dirty="0" smtClean="0">
                <a:solidFill>
                  <a:srgbClr val="C00000"/>
                </a:solidFill>
              </a:rPr>
              <a:t>.  Extension Education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7620000" cy="4572000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pPr lvl="0" algn="l">
              <a:buFont typeface="Wingdings" pitchFamily="2" charset="2"/>
              <a:buChar char="§"/>
            </a:pPr>
            <a:r>
              <a:rPr lang="en-US" sz="3000" b="1" dirty="0" smtClean="0">
                <a:solidFill>
                  <a:schemeClr val="tx1"/>
                </a:solidFill>
              </a:rPr>
              <a:t> A formal system of education</a:t>
            </a:r>
          </a:p>
          <a:p>
            <a:pPr lvl="0" algn="l">
              <a:buFont typeface="Wingdings" pitchFamily="2" charset="2"/>
              <a:buChar char="§"/>
            </a:pPr>
            <a:r>
              <a:rPr lang="en-US" sz="3000" b="1" dirty="0" smtClean="0">
                <a:solidFill>
                  <a:schemeClr val="tx1"/>
                </a:solidFill>
              </a:rPr>
              <a:t> An applied behavioral  science</a:t>
            </a:r>
          </a:p>
          <a:p>
            <a:pPr lvl="0" algn="l">
              <a:buFont typeface="Wingdings" pitchFamily="2" charset="2"/>
              <a:buChar char="§"/>
            </a:pPr>
            <a:r>
              <a:rPr lang="en-US" sz="3000" b="1" dirty="0" smtClean="0">
                <a:solidFill>
                  <a:schemeClr val="tx1"/>
                </a:solidFill>
              </a:rPr>
              <a:t> Contents derived from research, accumulated   </a:t>
            </a:r>
          </a:p>
          <a:p>
            <a:pPr lvl="0" algn="l"/>
            <a:r>
              <a:rPr lang="en-US" sz="3000" b="1" dirty="0" smtClean="0">
                <a:solidFill>
                  <a:schemeClr val="tx1"/>
                </a:solidFill>
              </a:rPr>
              <a:t>   file experience and relevant principles from  </a:t>
            </a:r>
          </a:p>
          <a:p>
            <a:pPr lvl="0" algn="l"/>
            <a:r>
              <a:rPr lang="en-US" sz="3000" b="1" dirty="0">
                <a:solidFill>
                  <a:schemeClr val="tx1"/>
                </a:solidFill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</a:rPr>
              <a:t>  behavioral sciences.</a:t>
            </a:r>
          </a:p>
          <a:p>
            <a:pPr lvl="0" algn="l">
              <a:buFont typeface="Wingdings" pitchFamily="2" charset="2"/>
              <a:buChar char="§"/>
            </a:pPr>
            <a:r>
              <a:rPr lang="en-US" sz="3000" b="1" dirty="0" smtClean="0">
                <a:solidFill>
                  <a:schemeClr val="tx1"/>
                </a:solidFill>
              </a:rPr>
              <a:t>  Applied for desirable changes in the behavior </a:t>
            </a:r>
          </a:p>
          <a:p>
            <a:pPr lvl="0" algn="l"/>
            <a:r>
              <a:rPr lang="en-US" sz="3000" b="1" dirty="0" smtClean="0">
                <a:solidFill>
                  <a:schemeClr val="tx1"/>
                </a:solidFill>
              </a:rPr>
              <a:t>   complex of people.</a:t>
            </a:r>
          </a:p>
          <a:p>
            <a:pPr algn="l">
              <a:buFont typeface="Wingdings" pitchFamily="2" charset="2"/>
              <a:buChar char="§"/>
            </a:pP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1"/>
            <a:ext cx="7772400" cy="838200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solidFill>
                  <a:srgbClr val="C00000"/>
                </a:solidFill>
              </a:rPr>
              <a:t>6. Philosophy of extension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7620000" cy="4191000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Change </a:t>
            </a:r>
            <a:r>
              <a:rPr lang="en-US" b="1" dirty="0">
                <a:solidFill>
                  <a:schemeClr val="tx1"/>
                </a:solidFill>
              </a:rPr>
              <a:t>through education</a:t>
            </a:r>
          </a:p>
          <a:p>
            <a:pPr lvl="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Individual </a:t>
            </a:r>
            <a:r>
              <a:rPr lang="en-US" b="1" dirty="0">
                <a:solidFill>
                  <a:schemeClr val="tx1"/>
                </a:solidFill>
              </a:rPr>
              <a:t>freedom</a:t>
            </a:r>
          </a:p>
          <a:p>
            <a:pPr lvl="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People’s </a:t>
            </a:r>
            <a:r>
              <a:rPr lang="en-US" b="1" dirty="0">
                <a:solidFill>
                  <a:schemeClr val="tx1"/>
                </a:solidFill>
              </a:rPr>
              <a:t>participation </a:t>
            </a:r>
          </a:p>
          <a:p>
            <a:pPr lvl="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Leadership </a:t>
            </a:r>
            <a:r>
              <a:rPr lang="en-US" b="1" dirty="0">
                <a:solidFill>
                  <a:schemeClr val="tx1"/>
                </a:solidFill>
              </a:rPr>
              <a:t>development</a:t>
            </a:r>
          </a:p>
          <a:p>
            <a:pPr lvl="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Democratic </a:t>
            </a:r>
            <a:r>
              <a:rPr lang="en-US" b="1" dirty="0">
                <a:solidFill>
                  <a:schemeClr val="tx1"/>
                </a:solidFill>
              </a:rPr>
              <a:t>approach</a:t>
            </a:r>
          </a:p>
          <a:p>
            <a:pPr lvl="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Cultural </a:t>
            </a:r>
            <a:r>
              <a:rPr lang="en-US" b="1" dirty="0">
                <a:solidFill>
                  <a:schemeClr val="tx1"/>
                </a:solidFill>
              </a:rPr>
              <a:t>respect </a:t>
            </a:r>
          </a:p>
          <a:p>
            <a:pPr lvl="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Continuous </a:t>
            </a:r>
            <a:r>
              <a:rPr lang="en-US" b="1" dirty="0">
                <a:solidFill>
                  <a:schemeClr val="tx1"/>
                </a:solidFill>
              </a:rPr>
              <a:t>process.</a:t>
            </a:r>
          </a:p>
          <a:p>
            <a:endParaRPr lang="en-US" dirty="0" smtClean="0"/>
          </a:p>
          <a:p>
            <a:pPr lvl="0"/>
            <a:endParaRPr lang="en-US" dirty="0" smtClean="0"/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1"/>
            <a:ext cx="7772400" cy="8382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C00000"/>
                </a:solidFill>
              </a:rPr>
              <a:t>7. Objectives of Extension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371600"/>
            <a:ext cx="8382000" cy="4800600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en-US" sz="3400" b="1" dirty="0" smtClean="0">
                <a:solidFill>
                  <a:schemeClr val="tx1"/>
                </a:solidFill>
              </a:rPr>
              <a:t>Fundamental objective: </a:t>
            </a:r>
          </a:p>
          <a:p>
            <a:pPr lvl="0" algn="l"/>
            <a:endParaRPr lang="en-US" b="1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dirty="0" smtClean="0">
                <a:solidFill>
                  <a:schemeClr val="tx1"/>
                </a:solidFill>
              </a:rPr>
              <a:t>     To develop rural people socially, economically and culturally by means of education</a:t>
            </a:r>
          </a:p>
          <a:p>
            <a:pPr lvl="0" algn="l"/>
            <a:endParaRPr lang="en-US" b="1" dirty="0">
              <a:solidFill>
                <a:schemeClr val="tx1"/>
              </a:solidFill>
            </a:endParaRPr>
          </a:p>
          <a:p>
            <a:pPr lvl="0" algn="l"/>
            <a:r>
              <a:rPr lang="en-US" sz="3400" b="1" dirty="0" smtClean="0">
                <a:solidFill>
                  <a:schemeClr val="tx1"/>
                </a:solidFill>
              </a:rPr>
              <a:t>Principles of extension</a:t>
            </a:r>
          </a:p>
          <a:p>
            <a:pPr lvl="0" algn="l"/>
            <a:endParaRPr lang="en-US" b="1" dirty="0" smtClean="0">
              <a:solidFill>
                <a:schemeClr val="tx1"/>
              </a:solidFill>
            </a:endParaRPr>
          </a:p>
          <a:p>
            <a:pPr lvl="0" algn="just"/>
            <a:r>
              <a:rPr lang="en-US" b="1" dirty="0" smtClean="0">
                <a:solidFill>
                  <a:schemeClr val="tx1"/>
                </a:solidFill>
              </a:rPr>
              <a:t>Principle of : </a:t>
            </a:r>
          </a:p>
          <a:p>
            <a:pPr lvl="0" algn="just"/>
            <a:r>
              <a:rPr lang="en-US" b="1" dirty="0" smtClean="0">
                <a:solidFill>
                  <a:schemeClr val="tx1"/>
                </a:solidFill>
              </a:rPr>
              <a:t>         grass root approach, Cooperation and </a:t>
            </a:r>
            <a:r>
              <a:rPr lang="en-US" b="1" dirty="0" smtClean="0">
                <a:solidFill>
                  <a:schemeClr val="tx1"/>
                </a:solidFill>
              </a:rPr>
              <a:t>participation, </a:t>
            </a:r>
            <a:r>
              <a:rPr lang="en-US" b="1" dirty="0" smtClean="0">
                <a:solidFill>
                  <a:schemeClr val="tx1"/>
                </a:solidFill>
              </a:rPr>
              <a:t>voluntary education, teaching methods, local leaders, trained specialists, satisfaction, whole family approach, democratic  approach, cultural difference, learning by dong seeing is believing , local resources need-based </a:t>
            </a:r>
            <a:r>
              <a:rPr lang="en-US" b="1" dirty="0" err="1" smtClean="0">
                <a:solidFill>
                  <a:schemeClr val="tx1"/>
                </a:solidFill>
              </a:rPr>
              <a:t>programme</a:t>
            </a:r>
            <a:r>
              <a:rPr lang="en-US" b="1" dirty="0" smtClean="0">
                <a:solidFill>
                  <a:schemeClr val="tx1"/>
                </a:solidFill>
              </a:rPr>
              <a:t>, aided self-help and evaluation.</a:t>
            </a:r>
          </a:p>
          <a:p>
            <a:pPr lvl="0" algn="l"/>
            <a:endParaRPr lang="en-US" b="1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en-US" dirty="0" smtClean="0"/>
          </a:p>
          <a:p>
            <a:pPr lvl="0"/>
            <a:endParaRPr lang="en-US" dirty="0" smtClean="0"/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1"/>
            <a:ext cx="7772400" cy="8382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C00000"/>
                </a:solidFill>
              </a:rPr>
              <a:t>8. Fisheries extension  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7620000" cy="4495800"/>
          </a:xfrm>
        </p:spPr>
        <p:txBody>
          <a:bodyPr>
            <a:normAutofit fontScale="62500" lnSpcReduction="20000"/>
          </a:bodyPr>
          <a:lstStyle/>
          <a:p>
            <a:pPr lvl="0" algn="l">
              <a:buFont typeface="Wingdings" pitchFamily="2" charset="2"/>
              <a:buChar char="v"/>
            </a:pPr>
            <a:r>
              <a:rPr lang="en-US" sz="3400" b="1" dirty="0" smtClean="0">
                <a:solidFill>
                  <a:schemeClr val="tx1"/>
                </a:solidFill>
              </a:rPr>
              <a:t>Deals with overall development of fisher folk and fish   </a:t>
            </a:r>
          </a:p>
          <a:p>
            <a:pPr lvl="0" algn="l"/>
            <a:r>
              <a:rPr lang="en-US" sz="3400" b="1" dirty="0" smtClean="0">
                <a:solidFill>
                  <a:schemeClr val="tx1"/>
                </a:solidFill>
              </a:rPr>
              <a:t>     </a:t>
            </a:r>
            <a:r>
              <a:rPr lang="en-US" sz="3400" b="1" dirty="0" smtClean="0">
                <a:solidFill>
                  <a:schemeClr val="tx1"/>
                </a:solidFill>
              </a:rPr>
              <a:t>farmers</a:t>
            </a:r>
            <a:r>
              <a:rPr lang="en-US" sz="3400" b="1" dirty="0" smtClean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 algn="l"/>
            <a:endParaRPr lang="en-US" b="1" dirty="0">
              <a:solidFill>
                <a:schemeClr val="tx1"/>
              </a:solidFill>
            </a:endParaRPr>
          </a:p>
          <a:p>
            <a:pPr lvl="0" algn="l"/>
            <a:r>
              <a:rPr lang="en-US" sz="4000" b="1" dirty="0" smtClean="0">
                <a:solidFill>
                  <a:schemeClr val="tx1"/>
                </a:solidFill>
              </a:rPr>
              <a:t>Scope : 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lvl="0" algn="l"/>
            <a:endParaRPr lang="en-US" sz="4000" b="1" dirty="0" smtClean="0">
              <a:solidFill>
                <a:schemeClr val="tx1"/>
              </a:solidFill>
            </a:endParaRPr>
          </a:p>
          <a:p>
            <a:pPr lvl="0" algn="l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Improving efficiency in production, marketing and   </a:t>
            </a:r>
          </a:p>
          <a:p>
            <a:pPr lvl="0"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distribution</a:t>
            </a:r>
            <a:endParaRPr lang="en-US" b="1" dirty="0">
              <a:solidFill>
                <a:schemeClr val="tx1"/>
              </a:solidFill>
            </a:endParaRPr>
          </a:p>
          <a:p>
            <a:pPr lvl="0" algn="l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Conservation of resources</a:t>
            </a:r>
            <a:endParaRPr lang="en-US" b="1" dirty="0">
              <a:solidFill>
                <a:schemeClr val="tx1"/>
              </a:solidFill>
            </a:endParaRPr>
          </a:p>
          <a:p>
            <a:pPr lvl="0" algn="l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Farm and home management</a:t>
            </a:r>
            <a:endParaRPr lang="en-US" b="1" dirty="0">
              <a:solidFill>
                <a:schemeClr val="tx1"/>
              </a:solidFill>
            </a:endParaRPr>
          </a:p>
          <a:p>
            <a:pPr lvl="0" algn="l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Family living</a:t>
            </a:r>
            <a:endParaRPr lang="en-US" b="1" dirty="0">
              <a:solidFill>
                <a:schemeClr val="tx1"/>
              </a:solidFill>
            </a:endParaRPr>
          </a:p>
          <a:p>
            <a:pPr lvl="0" algn="l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youth development, leadership development and community  </a:t>
            </a:r>
          </a:p>
          <a:p>
            <a:pPr lvl="0" algn="l"/>
            <a:r>
              <a:rPr lang="en-US" b="1" dirty="0" smtClean="0">
                <a:solidFill>
                  <a:schemeClr val="tx1"/>
                </a:solidFill>
              </a:rPr>
              <a:t>    development</a:t>
            </a:r>
          </a:p>
          <a:p>
            <a:pPr lvl="0" algn="l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Public affairs</a:t>
            </a:r>
          </a:p>
          <a:p>
            <a:pPr lvl="0" algn="l"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Alternative livelihood means.</a:t>
            </a:r>
          </a:p>
          <a:p>
            <a:pPr lvl="0" algn="l"/>
            <a:endParaRPr lang="en-US" dirty="0" smtClean="0"/>
          </a:p>
          <a:p>
            <a:pPr lvl="0"/>
            <a:endParaRPr lang="en-US" dirty="0" smtClean="0"/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406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1. Extension</vt:lpstr>
      <vt:lpstr>2.  Education</vt:lpstr>
      <vt:lpstr>3.  TYPES OF Education</vt:lpstr>
      <vt:lpstr>4.  Extension</vt:lpstr>
      <vt:lpstr>5.  Extension Education</vt:lpstr>
      <vt:lpstr>6. Philosophy of extension service</vt:lpstr>
      <vt:lpstr>7. Objectives of Extension</vt:lpstr>
      <vt:lpstr>8. Fisheries extension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Extension</dc:title>
  <dc:creator>vinoinfy</dc:creator>
  <cp:lastModifiedBy>vinoinfy</cp:lastModifiedBy>
  <cp:revision>8</cp:revision>
  <dcterms:created xsi:type="dcterms:W3CDTF">2011-05-30T06:07:25Z</dcterms:created>
  <dcterms:modified xsi:type="dcterms:W3CDTF">2011-05-31T09:31:57Z</dcterms:modified>
</cp:coreProperties>
</file>