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86" r:id="rId3"/>
    <p:sldId id="268" r:id="rId4"/>
    <p:sldId id="257" r:id="rId5"/>
    <p:sldId id="259" r:id="rId6"/>
    <p:sldId id="260" r:id="rId7"/>
    <p:sldId id="272" r:id="rId8"/>
    <p:sldId id="273" r:id="rId9"/>
    <p:sldId id="287" r:id="rId10"/>
    <p:sldId id="270" r:id="rId11"/>
    <p:sldId id="271" r:id="rId12"/>
    <p:sldId id="285" r:id="rId13"/>
    <p:sldId id="284" r:id="rId14"/>
    <p:sldId id="280" r:id="rId15"/>
    <p:sldId id="274" r:id="rId16"/>
    <p:sldId id="262" r:id="rId17"/>
    <p:sldId id="269" r:id="rId18"/>
    <p:sldId id="275" r:id="rId19"/>
    <p:sldId id="263" r:id="rId20"/>
    <p:sldId id="288" r:id="rId21"/>
    <p:sldId id="264" r:id="rId22"/>
    <p:sldId id="278" r:id="rId23"/>
    <p:sldId id="290" r:id="rId24"/>
    <p:sldId id="267" r:id="rId25"/>
    <p:sldId id="282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E5E6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62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5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3382C-1539-4034-ACCC-96D78D6D61E9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2C231-6DA0-4E10-BFD5-B10A7549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D616-91B5-4EAF-A41A-14AE0F712BC4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5ACC-9E21-4D3C-9754-B8D209E6D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LIFE CYCLE OF CRAY FISH</a:t>
            </a:r>
            <a:endParaRPr lang="en-US" sz="6000" dirty="0"/>
          </a:p>
        </p:txBody>
      </p:sp>
      <p:pic>
        <p:nvPicPr>
          <p:cNvPr id="4" name="Picture 3" descr="j0125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0"/>
            <a:ext cx="5943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05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sz="2600" dirty="0" smtClean="0"/>
          </a:p>
        </p:txBody>
      </p:sp>
      <p:pic>
        <p:nvPicPr>
          <p:cNvPr id="6" name="Picture 4" descr="D:\REP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8725930" cy="54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Sexual dimorphism (cont…)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1794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14800"/>
                <a:gridCol w="4114800"/>
              </a:tblGrid>
              <a:tr h="798511">
                <a:tc>
                  <a:txBody>
                    <a:bodyPr/>
                    <a:lstStyle/>
                    <a:p>
                      <a:r>
                        <a:rPr lang="en-US" dirty="0" smtClean="0"/>
                        <a:t>Males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434">
                <a:tc>
                  <a:txBody>
                    <a:bodyPr/>
                    <a:lstStyle/>
                    <a:p>
                      <a:r>
                        <a:rPr lang="en-US" dirty="0" smtClean="0"/>
                        <a:t>1)  Openings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the base of the third and  fourth pair of walking legs </a:t>
                      </a:r>
                    </a:p>
                    <a:p>
                      <a:endParaRPr lang="en-US" dirty="0" smtClean="0"/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en-US" dirty="0" smtClean="0"/>
                        <a:t>Seminal receptacle  is absent</a:t>
                      </a:r>
                    </a:p>
                    <a:p>
                      <a:pPr marL="342900" indent="-342900">
                        <a:buAutoNum type="arabicParenR" startAt="2"/>
                      </a:pPr>
                      <a:endParaRPr lang="en-US" dirty="0" smtClean="0"/>
                    </a:p>
                    <a:p>
                      <a:pPr marL="342900" indent="-342900">
                        <a:buAutoNum type="arabicParenR" startAt="2"/>
                      </a:pPr>
                      <a:r>
                        <a:rPr lang="en-US" dirty="0" err="1" smtClean="0"/>
                        <a:t>Petesma</a:t>
                      </a:r>
                      <a:r>
                        <a:rPr lang="en-US" dirty="0" smtClean="0"/>
                        <a:t>  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the fifth pair of walking legs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Possess seminal receptacle for holding the sperm after mating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Presence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T</a:t>
                      </a:r>
                      <a:r>
                        <a:rPr lang="en-US" dirty="0" err="1" smtClean="0"/>
                        <a:t>helycum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Collection of brood stock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</a:t>
            </a:r>
            <a:r>
              <a:rPr 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Wild crawfish are harvested with baited traps in the Spring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uzaiba\My Documents\BFSC\AQUA D\shellfish NEW\shellfish breeding\New Folder\Stephen-cat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3124200" cy="3124200"/>
          </a:xfrm>
          <a:prstGeom prst="rect">
            <a:avLst/>
          </a:prstGeom>
          <a:noFill/>
        </p:spPr>
      </p:pic>
      <p:pic>
        <p:nvPicPr>
          <p:cNvPr id="6147" name="Picture 3" descr="C:\Documents and Settings\nuzaiba\My Documents\BFSC\AQUA D\shellfish NEW\shellfish breeding\New Folder\recapture-2-92005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873238" cy="365760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718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743200"/>
            <a:ext cx="5943600" cy="107721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Collection methods and</a:t>
            </a:r>
          </a:p>
          <a:p>
            <a:pPr algn="ctr"/>
            <a:r>
              <a:rPr lang="en-US" sz="3200" dirty="0" smtClean="0"/>
              <a:t> Implements used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610600" cy="106984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Life cycle of crayfish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2133600"/>
            <a:ext cx="23622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609600"/>
            <a:ext cx="9144000" cy="3276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0"/>
            <a:ext cx="6400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Life cycle of Crayfish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133600"/>
            <a:ext cx="1295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590800"/>
            <a:ext cx="1600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spermatozoa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352801"/>
            <a:ext cx="20574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Female receptacle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4876800"/>
            <a:ext cx="15240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6172200"/>
            <a:ext cx="12192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spawning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6172200"/>
            <a:ext cx="10668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4800600"/>
            <a:ext cx="2057400" cy="646331"/>
          </a:xfrm>
          <a:prstGeom prst="rect">
            <a:avLst/>
          </a:prstGeom>
          <a:solidFill>
            <a:srgbClr val="FF99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Young ones on mother’s body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514600"/>
            <a:ext cx="2438400" cy="646331"/>
          </a:xfrm>
          <a:prstGeom prst="rect">
            <a:avLst/>
          </a:prstGeom>
          <a:solidFill>
            <a:srgbClr val="FF9933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Young ones detached from mother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4953000" y="1524000"/>
            <a:ext cx="228600" cy="609600"/>
          </a:xfrm>
          <a:prstGeom prst="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Left Arrow 20"/>
          <p:cNvSpPr/>
          <p:nvPr/>
        </p:nvSpPr>
        <p:spPr>
          <a:xfrm>
            <a:off x="4191000" y="1676400"/>
            <a:ext cx="304800" cy="990600"/>
          </a:xfrm>
          <a:prstGeom prst="curvedLef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5943600" y="1752600"/>
            <a:ext cx="152400" cy="1600200"/>
          </a:xfrm>
          <a:prstGeom prst="up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/>
        </p:nvSpPr>
        <p:spPr>
          <a:xfrm>
            <a:off x="3581400" y="2971800"/>
            <a:ext cx="762000" cy="609600"/>
          </a:xfrm>
          <a:prstGeom prst="corner">
            <a:avLst>
              <a:gd name="adj1" fmla="val 17632"/>
              <a:gd name="adj2" fmla="val 15263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267200" y="3352800"/>
            <a:ext cx="304800" cy="304800"/>
          </a:xfrm>
          <a:prstGeom prst="rightArrow">
            <a:avLst>
              <a:gd name="adj1" fmla="val 89474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6858000" y="1752600"/>
            <a:ext cx="152400" cy="1600200"/>
          </a:xfrm>
          <a:prstGeom prst="up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5600" y="3352800"/>
            <a:ext cx="76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ovary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1447800"/>
            <a:ext cx="1676400" cy="76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410200" y="3733800"/>
            <a:ext cx="228600" cy="381000"/>
          </a:xfrm>
          <a:prstGeom prst="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934200" y="3733800"/>
            <a:ext cx="228600" cy="381000"/>
          </a:xfrm>
          <a:prstGeom prst="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191000" y="4114800"/>
            <a:ext cx="2286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Stored spermatozoa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29400" y="4114800"/>
            <a:ext cx="1066800" cy="381000"/>
          </a:xfrm>
          <a:prstGeom prst="rect">
            <a:avLst/>
          </a:prstGeom>
          <a:solidFill>
            <a:srgbClr val="E5E6A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5747266" y="4158734"/>
            <a:ext cx="392668" cy="106680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</p:cNvCxnSpPr>
          <p:nvPr/>
        </p:nvCxnSpPr>
        <p:spPr>
          <a:xfrm rot="5400000">
            <a:off x="6515100" y="4305300"/>
            <a:ext cx="457200" cy="83820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 flipH="1">
            <a:off x="6324600" y="5257800"/>
            <a:ext cx="228600" cy="304800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62600" y="55626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Fertilized egg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1371600"/>
            <a:ext cx="9906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molting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>
            <a:off x="6324600" y="5943600"/>
            <a:ext cx="228600" cy="228600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>
            <a:off x="4800600" y="6248400"/>
            <a:ext cx="1066800" cy="228600"/>
          </a:xfrm>
          <a:prstGeom prst="lef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>
            <a:off x="2286000" y="5638800"/>
            <a:ext cx="1447800" cy="762000"/>
          </a:xfrm>
          <a:prstGeom prst="corner">
            <a:avLst>
              <a:gd name="adj1" fmla="val 14453"/>
              <a:gd name="adj2" fmla="val 14474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209800" y="5410200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1524000" y="3124200"/>
            <a:ext cx="228600" cy="1676400"/>
          </a:xfrm>
          <a:prstGeom prst="up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1600200" y="1752600"/>
            <a:ext cx="228600" cy="762000"/>
          </a:xfrm>
          <a:prstGeom prst="up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alf Frame 53"/>
          <p:cNvSpPr/>
          <p:nvPr/>
        </p:nvSpPr>
        <p:spPr>
          <a:xfrm>
            <a:off x="1752600" y="838200"/>
            <a:ext cx="2438400" cy="533400"/>
          </a:xfrm>
          <a:prstGeom prst="halfFrame">
            <a:avLst>
              <a:gd name="adj1" fmla="val 24310"/>
              <a:gd name="adj2" fmla="val 33333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0" y="990600"/>
            <a:ext cx="762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4114799" y="990600"/>
            <a:ext cx="762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114800" y="685800"/>
            <a:ext cx="18288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Adult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371600"/>
            <a:ext cx="1219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female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371600"/>
            <a:ext cx="1066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5438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water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72400" y="4800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burrows</a:t>
            </a:r>
            <a:endParaRPr lang="en-US" dirty="0"/>
          </a:p>
        </p:txBody>
      </p:sp>
      <p:sp>
        <p:nvSpPr>
          <p:cNvPr id="63" name="Pentagon 62"/>
          <p:cNvSpPr/>
          <p:nvPr/>
        </p:nvSpPr>
        <p:spPr>
          <a:xfrm>
            <a:off x="3581400" y="685800"/>
            <a:ext cx="5334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40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46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Life cycle (cont…)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Refers to the tracking of the development of the crayfish from its birth as an egg through it maturing into an adult fish.</a:t>
            </a:r>
          </a:p>
          <a:p>
            <a:r>
              <a:rPr lang="en-US" i="1" dirty="0" smtClean="0"/>
              <a:t> The crayfish has a life span of two years and its life cycle is, therefore, fairly accelerated.</a:t>
            </a:r>
          </a:p>
          <a:p>
            <a:endParaRPr lang="en-US" i="1" dirty="0" smtClean="0"/>
          </a:p>
          <a:p>
            <a:endParaRPr lang="en-US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50292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i="1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 smtClean="0">
                <a:solidFill>
                  <a:srgbClr val="C00000"/>
                </a:solidFill>
              </a:rPr>
              <a:t>Mating Behavior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Adult crayfish mate in open water and this is usually in late spring or early summer. </a:t>
            </a:r>
          </a:p>
          <a:p>
            <a:r>
              <a:rPr lang="en-US" i="1" dirty="0" smtClean="0"/>
              <a:t>The female of the species is known to mate with more than one male.</a:t>
            </a:r>
          </a:p>
          <a:p>
            <a:r>
              <a:rPr lang="en-US" i="1" dirty="0" smtClean="0"/>
              <a:t>The male’s sperm is stored in a receptacle on the female’s underside during mating. 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nuzaiba\My Documents\BFSC\AQUA D\shellfish NEW\shellfish breeding\Live%20F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6172200" cy="3124200"/>
          </a:xfrm>
          <a:prstGeom prst="rect">
            <a:avLst/>
          </a:prstGeom>
          <a:noFill/>
        </p:spPr>
      </p:pic>
      <p:pic>
        <p:nvPicPr>
          <p:cNvPr id="5" name="Picture 2" descr="C:\Documents and Settings\nuzaiba\My Documents\BFSC\AQUA D\shellfish NEW\shellfish breeding\08212006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3962400"/>
            <a:ext cx="3048001" cy="2362201"/>
          </a:xfrm>
          <a:prstGeom prst="rect">
            <a:avLst/>
          </a:prstGeom>
          <a:noFill/>
        </p:spPr>
      </p:pic>
      <p:pic>
        <p:nvPicPr>
          <p:cNvPr id="6" name="Picture 4" descr="C:\Documents and Settings\nuzaiba\My Documents\BFSC\AQUA D\shellfish NEW\shellfish breeding\Live%20F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4191000" cy="3352800"/>
          </a:xfrm>
          <a:prstGeom prst="rect">
            <a:avLst/>
          </a:prstGeom>
          <a:noFill/>
        </p:spPr>
      </p:pic>
      <p:pic>
        <p:nvPicPr>
          <p:cNvPr id="3" name="Picture 2" descr="C:\Documents and Settings\nuzaiba\My Documents\BFSC\AQUA D\shellfish NEW\shellfish breeding\Breed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81000"/>
            <a:ext cx="5562600" cy="334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Fertilization and spawning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r>
              <a:rPr lang="en-US" i="1" dirty="0" smtClean="0"/>
              <a:t>Female makes a burrow in wet soil (the burrow is usually near the water’s edge), in which she will spawn . </a:t>
            </a:r>
          </a:p>
          <a:p>
            <a:endParaRPr lang="en-US" i="1" dirty="0" smtClean="0"/>
          </a:p>
          <a:p>
            <a:r>
              <a:rPr lang="en-US" i="1" dirty="0" smtClean="0"/>
              <a:t>While the female is building her burrow, the eggs in the ovary develop and are ready for release through the oviducts. </a:t>
            </a:r>
          </a:p>
          <a:p>
            <a:endParaRPr lang="en-US" i="1" dirty="0" smtClean="0"/>
          </a:p>
          <a:p>
            <a:r>
              <a:rPr lang="en-US" i="1" dirty="0" smtClean="0"/>
              <a:t>The sperm which was stored earlier will fertilize the newly released eggs and they become attached to the swimmerets which are found on the underside of the female’s tail, </a:t>
            </a:r>
            <a:r>
              <a:rPr lang="en-CA" i="1" dirty="0" smtClean="0"/>
              <a:t>until they hatch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i="1" dirty="0" smtClean="0"/>
              <a:t> A female may lay 10 to 800 dark brown eggs</a:t>
            </a:r>
            <a:r>
              <a:rPr lang="en-CA" dirty="0" smtClean="0"/>
              <a:t>.</a:t>
            </a:r>
          </a:p>
          <a:p>
            <a:endParaRPr lang="en-US" i="1" dirty="0" smtClean="0"/>
          </a:p>
          <a:p>
            <a:r>
              <a:rPr lang="en-US" i="1" dirty="0" smtClean="0"/>
              <a:t> Not all the eggs that are released get fertilized; this is dependent on the size of the sperm.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uzaiba\My Documents\BFSC\AQUA D\shellfish NEW\New Folder\Electric_Blue_Crayfish_as_a_P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7162800" cy="33527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29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Crayfish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1447800"/>
            <a:ext cx="9906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Documents and Settings\nuzaiba\My Documents\BFSC\AQUA D\shellfish NEW\shellfish breeding\RustyCrayfishJeffGunder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571500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4200" y="533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Rusty Crayfish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638800" y="5562600"/>
            <a:ext cx="12192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ayfish_chim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Hatching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 The burrow will hold water and it helps to maintain  the eggs and crayfish moist </a:t>
            </a:r>
          </a:p>
          <a:p>
            <a:pPr>
              <a:buNone/>
            </a:pPr>
            <a:r>
              <a:rPr lang="en-US" i="1" dirty="0" smtClean="0"/>
              <a:t>                                                                                         </a:t>
            </a:r>
          </a:p>
          <a:p>
            <a:r>
              <a:rPr lang="en-US" i="1" dirty="0" smtClean="0"/>
              <a:t>Crayfish eggs have an incubation period of around three weeks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This is dependent on ambient temperature with 74˚F being recommended as the optimal temperature.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The crayfish eggs hatch and the hatchlings continue to stay attached to the mother fish’s swimmerets for a few more weeks.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Cont…</a:t>
            </a:r>
          </a:p>
          <a:p>
            <a:r>
              <a:rPr lang="en-US" i="1" dirty="0" smtClean="0"/>
              <a:t>Hatching will takes place in the burrow itself</a:t>
            </a:r>
          </a:p>
          <a:p>
            <a:endParaRPr lang="en-US" i="1" dirty="0" smtClean="0"/>
          </a:p>
          <a:p>
            <a:r>
              <a:rPr lang="en-US" i="1" dirty="0" smtClean="0"/>
              <a:t>No larval stages. Eggs will hatch in to tiny Cray fishes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After the hatching, with her brood still attached, the female emerges from the burrow to find food.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The female is known to eat the hatchlings if she stays on in the burrow and food becomes an issue.</a:t>
            </a:r>
          </a:p>
          <a:p>
            <a:pPr>
              <a:buNone/>
            </a:pPr>
            <a:r>
              <a:rPr lang="en-US" i="1" dirty="0" smtClean="0"/>
              <a:t> </a:t>
            </a:r>
          </a:p>
          <a:p>
            <a:r>
              <a:rPr lang="en-US" i="1" dirty="0" smtClean="0"/>
              <a:t>Once the fish is in open water, the chances of the hatchlings detaching from the mother increase dramatically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uzaiba\My Documents\BFSC\AQUA D\shellfish NEW\shellfish breeding\Picture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36336"/>
          </a:xfrm>
        </p:spPr>
        <p:txBody>
          <a:bodyPr>
            <a:normAutofit fontScale="62500" lnSpcReduction="20000"/>
          </a:bodyPr>
          <a:lstStyle/>
          <a:p>
            <a:endParaRPr lang="en-US" sz="5200" dirty="0" smtClean="0"/>
          </a:p>
          <a:p>
            <a:pPr>
              <a:buNone/>
            </a:pPr>
            <a:r>
              <a:rPr lang="en-US" sz="5200" dirty="0" smtClean="0">
                <a:solidFill>
                  <a:srgbClr val="C00000"/>
                </a:solidFill>
              </a:rPr>
              <a:t>Molting and growth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Another important stage in the crayfish lifecycle is the molting stage.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This is when the juvenile fish shed its hard exoskeleton to make room to grow. </a:t>
            </a:r>
          </a:p>
          <a:p>
            <a:r>
              <a:rPr lang="en-US" i="1" dirty="0" smtClean="0"/>
              <a:t>This can be a frequent exercise during the growth period.</a:t>
            </a:r>
          </a:p>
          <a:p>
            <a:pPr>
              <a:buNone/>
            </a:pPr>
            <a:r>
              <a:rPr lang="en-US" i="1" dirty="0" smtClean="0"/>
              <a:t> </a:t>
            </a:r>
          </a:p>
          <a:p>
            <a:r>
              <a:rPr lang="en-US" i="1" dirty="0" smtClean="0"/>
              <a:t>It is important to note that the rate of growth of crayfish juveniles is greatly impacted by variations in the environment.      This includes:</a:t>
            </a:r>
            <a:r>
              <a:rPr lang="en-US" b="1" i="1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1. Water temperature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2. Population size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3. Amount of food available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4. Dissolved oxygen level in the water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188" r="8189" b="21393"/>
          <a:stretch>
            <a:fillRect/>
          </a:stretch>
        </p:blipFill>
        <p:spPr bwMode="auto">
          <a:xfrm>
            <a:off x="-1" y="1"/>
            <a:ext cx="9144001" cy="691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Cont…</a:t>
            </a:r>
          </a:p>
          <a:p>
            <a:r>
              <a:rPr lang="en-US" i="1" dirty="0" smtClean="0"/>
              <a:t>Typically, a crayfish molts about 11 times before reaching sexual maturity; this takes about one year 0r 6-8 months.</a:t>
            </a:r>
          </a:p>
          <a:p>
            <a:endParaRPr lang="en-US" i="1" dirty="0" smtClean="0"/>
          </a:p>
          <a:p>
            <a:r>
              <a:rPr lang="en-US" i="1" dirty="0" smtClean="0"/>
              <a:t>A crayfish that reaches sexual maturity will stop growing.</a:t>
            </a:r>
          </a:p>
          <a:p>
            <a:endParaRPr lang="en-US" i="1" dirty="0" smtClean="0"/>
          </a:p>
          <a:p>
            <a:r>
              <a:rPr lang="en-US" i="1" dirty="0" smtClean="0"/>
              <a:t>They will have the distinctive darker coloring and larger   pincers associated with maturity and they shows sexual dimorphism. </a:t>
            </a:r>
          </a:p>
          <a:p>
            <a:endParaRPr lang="en-US" i="1" dirty="0" smtClean="0"/>
          </a:p>
          <a:p>
            <a:r>
              <a:rPr lang="en-US" i="1" dirty="0" smtClean="0"/>
              <a:t>At this point, the adult fish are ready to start the crayfish life cycle all over again.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Contents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Introduction</a:t>
            </a:r>
          </a:p>
          <a:p>
            <a:r>
              <a:rPr lang="en-US" i="1" dirty="0" smtClean="0"/>
              <a:t> Distribution and habitat</a:t>
            </a:r>
          </a:p>
          <a:p>
            <a:r>
              <a:rPr lang="en-US" i="1" dirty="0" smtClean="0"/>
              <a:t> Morphology of Cray fish</a:t>
            </a:r>
          </a:p>
          <a:p>
            <a:r>
              <a:rPr lang="en-US" i="1" dirty="0" smtClean="0"/>
              <a:t>Sexual dimorphism</a:t>
            </a:r>
          </a:p>
          <a:p>
            <a:r>
              <a:rPr lang="en-US" i="1" dirty="0" smtClean="0"/>
              <a:t>Collection of brood stock</a:t>
            </a:r>
          </a:p>
          <a:p>
            <a:r>
              <a:rPr lang="en-US" i="1" dirty="0" smtClean="0"/>
              <a:t>Life cycle of Cray fish</a:t>
            </a:r>
          </a:p>
          <a:p>
            <a:pPr>
              <a:buNone/>
            </a:pPr>
            <a:r>
              <a:rPr lang="en-US" i="1" dirty="0" smtClean="0"/>
              <a:t>           -Life cycle</a:t>
            </a:r>
          </a:p>
          <a:p>
            <a:pPr>
              <a:buNone/>
            </a:pPr>
            <a:r>
              <a:rPr lang="en-US" i="1" dirty="0" smtClean="0"/>
              <a:t>           -Mating behavior</a:t>
            </a:r>
          </a:p>
          <a:p>
            <a:pPr>
              <a:buNone/>
            </a:pPr>
            <a:r>
              <a:rPr lang="en-US" i="1" dirty="0" smtClean="0"/>
              <a:t>           -Fertilization and spawning</a:t>
            </a:r>
          </a:p>
          <a:p>
            <a:pPr>
              <a:buNone/>
            </a:pPr>
            <a:r>
              <a:rPr lang="en-US" i="1" dirty="0" smtClean="0"/>
              <a:t>           -Hatching</a:t>
            </a:r>
          </a:p>
          <a:p>
            <a:pPr>
              <a:buNone/>
            </a:pPr>
            <a:r>
              <a:rPr lang="en-US" i="1" dirty="0" smtClean="0"/>
              <a:t>           -molting and Growth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0" descr="camba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343400" cy="462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0"/>
            <a:ext cx="434340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chemeClr val="bg1"/>
                </a:solidFill>
              </a:rPr>
              <a:t>Procambarus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</a:rPr>
              <a:t> clarkii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(Red Swamp Cray Fish)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3886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Introduction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>
            <a:normAutofit fontScale="25000" lnSpcReduction="20000"/>
          </a:bodyPr>
          <a:lstStyle/>
          <a:p>
            <a:r>
              <a:rPr lang="en-CA" sz="8000" i="1" dirty="0" smtClean="0"/>
              <a:t>Cray fishes are fresh water cousins of </a:t>
            </a:r>
          </a:p>
          <a:p>
            <a:pPr>
              <a:buNone/>
            </a:pPr>
            <a:r>
              <a:rPr lang="en-CA" sz="8000" i="1" dirty="0" smtClean="0"/>
              <a:t>lobsters</a:t>
            </a:r>
            <a:endParaRPr lang="en-CA" sz="14400" i="1" dirty="0" smtClean="0"/>
          </a:p>
          <a:p>
            <a:pPr>
              <a:buNone/>
            </a:pPr>
            <a:endParaRPr lang="en-CA" sz="6400" i="1" dirty="0" smtClean="0"/>
          </a:p>
          <a:p>
            <a:pPr>
              <a:buNone/>
            </a:pPr>
            <a:endParaRPr lang="en-CA" sz="6400" i="1" dirty="0" smtClean="0"/>
          </a:p>
          <a:p>
            <a:pPr>
              <a:buNone/>
            </a:pPr>
            <a:r>
              <a:rPr lang="en-CA" sz="7200" b="1" i="1" dirty="0" smtClean="0"/>
              <a:t>Taxonomic Position</a:t>
            </a:r>
            <a:endParaRPr lang="en-CA" sz="6400" b="1" i="1" dirty="0" smtClean="0"/>
          </a:p>
          <a:p>
            <a:pPr>
              <a:buNone/>
            </a:pPr>
            <a:endParaRPr lang="en-CA" sz="8000" i="1" dirty="0" smtClean="0"/>
          </a:p>
          <a:p>
            <a:pPr>
              <a:buNone/>
            </a:pPr>
            <a:r>
              <a:rPr lang="en-CA" sz="8000" b="1" i="1" dirty="0" smtClean="0"/>
              <a:t>             </a:t>
            </a:r>
            <a:r>
              <a:rPr lang="en-CA" sz="7200" b="1" i="1" dirty="0" smtClean="0"/>
              <a:t>Phylum - </a:t>
            </a:r>
            <a:r>
              <a:rPr lang="en-CA" sz="7200" b="1" i="1" dirty="0" err="1" smtClean="0"/>
              <a:t>Arthropoda</a:t>
            </a:r>
            <a:r>
              <a:rPr lang="en-CA" sz="7200" b="1" i="1" dirty="0" smtClean="0"/>
              <a:t>,</a:t>
            </a:r>
          </a:p>
          <a:p>
            <a:pPr>
              <a:buNone/>
            </a:pPr>
            <a:r>
              <a:rPr lang="en-CA" sz="7200" b="1" i="1" dirty="0" smtClean="0"/>
              <a:t>                     Class- </a:t>
            </a:r>
            <a:r>
              <a:rPr lang="en-CA" sz="7200" b="1" i="1" dirty="0" err="1" smtClean="0"/>
              <a:t>Crustacea</a:t>
            </a:r>
            <a:r>
              <a:rPr lang="en-CA" sz="7200" b="1" i="1" dirty="0" smtClean="0"/>
              <a:t>, </a:t>
            </a:r>
          </a:p>
          <a:p>
            <a:pPr>
              <a:buNone/>
            </a:pPr>
            <a:r>
              <a:rPr lang="en-CA" sz="7200" b="1" i="1" dirty="0" smtClean="0"/>
              <a:t>                       Order- </a:t>
            </a:r>
            <a:r>
              <a:rPr lang="en-CA" sz="7200" b="1" i="1" dirty="0" err="1" smtClean="0"/>
              <a:t>Decapoda</a:t>
            </a:r>
            <a:r>
              <a:rPr lang="en-CA" sz="7200" b="1" i="1" dirty="0" smtClean="0"/>
              <a:t>, </a:t>
            </a:r>
          </a:p>
          <a:p>
            <a:pPr>
              <a:buNone/>
            </a:pPr>
            <a:r>
              <a:rPr lang="en-CA" sz="7200" b="1" i="1" dirty="0" smtClean="0"/>
              <a:t>                         Super family- </a:t>
            </a:r>
            <a:r>
              <a:rPr lang="en-CA" sz="7200" b="1" i="1" dirty="0" err="1" smtClean="0"/>
              <a:t>Astacoidea</a:t>
            </a:r>
            <a:r>
              <a:rPr lang="en-CA" sz="7200" b="1" i="1" dirty="0" smtClean="0"/>
              <a:t> /</a:t>
            </a:r>
          </a:p>
          <a:p>
            <a:pPr>
              <a:buNone/>
            </a:pPr>
            <a:r>
              <a:rPr lang="en-CA" sz="7200" b="1" i="1" dirty="0" smtClean="0"/>
              <a:t>                                                     </a:t>
            </a:r>
            <a:r>
              <a:rPr lang="en-CA" sz="7200" b="1" i="1" dirty="0" err="1" smtClean="0"/>
              <a:t>Parastacoidea</a:t>
            </a:r>
            <a:r>
              <a:rPr lang="en-CA" sz="7200" i="1" dirty="0" smtClean="0"/>
              <a:t>.</a:t>
            </a:r>
          </a:p>
          <a:p>
            <a:pPr>
              <a:buNone/>
            </a:pPr>
            <a:endParaRPr lang="en-CA" sz="7200" i="1" dirty="0" smtClean="0"/>
          </a:p>
          <a:p>
            <a:r>
              <a:rPr lang="en-US" sz="7200" i="1" dirty="0" smtClean="0">
                <a:cs typeface="Times New Roman" pitchFamily="18" charset="0"/>
              </a:rPr>
              <a:t>FW crayfish include </a:t>
            </a:r>
            <a:r>
              <a:rPr lang="en-US" sz="7200" b="1" i="1" dirty="0" smtClean="0">
                <a:cs typeface="Times New Roman" pitchFamily="18" charset="0"/>
              </a:rPr>
              <a:t>3 families </a:t>
            </a:r>
            <a:r>
              <a:rPr lang="en-US" sz="7200" i="1" dirty="0" smtClean="0">
                <a:cs typeface="Times New Roman" pitchFamily="18" charset="0"/>
              </a:rPr>
              <a:t>comprising more </a:t>
            </a:r>
            <a:r>
              <a:rPr lang="en-US" sz="7200" i="1" dirty="0" smtClean="0">
                <a:cs typeface="Times New Roman" pitchFamily="18" charset="0"/>
              </a:rPr>
              <a:t>than </a:t>
            </a:r>
            <a:r>
              <a:rPr lang="en-US" sz="7200" b="1" i="1" dirty="0" smtClean="0">
                <a:cs typeface="Times New Roman" pitchFamily="18" charset="0"/>
              </a:rPr>
              <a:t>500 species</a:t>
            </a:r>
          </a:p>
          <a:p>
            <a:endParaRPr lang="en-US" sz="7200" b="1" i="1" dirty="0" smtClean="0">
              <a:cs typeface="Times New Roman" pitchFamily="18" charset="0"/>
            </a:endParaRPr>
          </a:p>
          <a:p>
            <a:r>
              <a:rPr lang="en-CA" sz="7200" i="1" dirty="0" smtClean="0"/>
              <a:t>Common names: </a:t>
            </a:r>
            <a:r>
              <a:rPr lang="en-US" sz="7200" b="1" i="1" dirty="0" smtClean="0"/>
              <a:t>Crayfish, crawfish, or crawdads</a:t>
            </a:r>
            <a:r>
              <a:rPr lang="en-US" sz="7200" b="1" i="1" dirty="0" smtClean="0">
                <a:cs typeface="Times New Roman" pitchFamily="18" charset="0"/>
              </a:rPr>
              <a:t> , mudbugs, </a:t>
            </a:r>
            <a:r>
              <a:rPr lang="en-US" sz="7200" b="1" i="1" dirty="0" err="1" smtClean="0">
                <a:cs typeface="Times New Roman" pitchFamily="18" charset="0"/>
              </a:rPr>
              <a:t>yabbies</a:t>
            </a:r>
            <a:r>
              <a:rPr lang="en-US" sz="7200" b="1" i="1" dirty="0" smtClean="0">
                <a:cs typeface="Times New Roman" pitchFamily="18" charset="0"/>
              </a:rPr>
              <a:t>, lobsters </a:t>
            </a:r>
            <a:r>
              <a:rPr lang="en-US" sz="7200" i="1" dirty="0" smtClean="0">
                <a:cs typeface="Times New Roman" pitchFamily="18" charset="0"/>
              </a:rPr>
              <a:t> etc</a:t>
            </a:r>
          </a:p>
          <a:p>
            <a:pPr>
              <a:buNone/>
            </a:pPr>
            <a:endParaRPr lang="en-US" sz="7200" b="1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44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44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4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4400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2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2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2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2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2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2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914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Distribution </a:t>
            </a:r>
            <a:r>
              <a:rPr lang="en-US" sz="4400" dirty="0" smtClean="0">
                <a:solidFill>
                  <a:srgbClr val="C00000"/>
                </a:solidFill>
              </a:rPr>
              <a:t>&amp; </a:t>
            </a:r>
            <a:r>
              <a:rPr lang="en-US" sz="4400" dirty="0" smtClean="0">
                <a:solidFill>
                  <a:srgbClr val="C00000"/>
                </a:solidFill>
              </a:rPr>
              <a:t>Habitat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000" i="1" dirty="0" smtClean="0">
                <a:cs typeface="Times New Roman" pitchFamily="18" charset="0"/>
              </a:rPr>
              <a:t>Distributed around the world from the tropics to the polar regions.</a:t>
            </a:r>
          </a:p>
          <a:p>
            <a:pPr>
              <a:buNone/>
            </a:pPr>
            <a:endParaRPr lang="en-US" sz="3000" i="1" dirty="0" smtClean="0">
              <a:cs typeface="Times New Roman" pitchFamily="18" charset="0"/>
            </a:endParaRPr>
          </a:p>
          <a:p>
            <a:r>
              <a:rPr lang="en-CA" sz="3000" i="1" dirty="0" smtClean="0"/>
              <a:t>Found in swamps, streams, and lakes. </a:t>
            </a:r>
          </a:p>
          <a:p>
            <a:pPr>
              <a:buNone/>
            </a:pPr>
            <a:endParaRPr lang="en-CA" sz="3000" i="1" dirty="0" smtClean="0"/>
          </a:p>
          <a:p>
            <a:r>
              <a:rPr lang="en-CA" sz="3000" i="1" dirty="0" smtClean="0"/>
              <a:t>They will often conceal themselves under rocks or logs to hide from predators or to ambush prey.</a:t>
            </a:r>
          </a:p>
          <a:p>
            <a:pPr>
              <a:buNone/>
            </a:pPr>
            <a:endParaRPr lang="en-CA" sz="3000" i="1" dirty="0" smtClean="0"/>
          </a:p>
          <a:p>
            <a:r>
              <a:rPr lang="en-CA" sz="3000" i="1" dirty="0" smtClean="0"/>
              <a:t>They are most active at night, feeds on snails, algae, insect larvae, worms, tadpoles etc.</a:t>
            </a:r>
          </a:p>
          <a:p>
            <a:endParaRPr lang="en-CA" sz="3000" i="1" dirty="0" smtClean="0"/>
          </a:p>
          <a:p>
            <a:r>
              <a:rPr lang="en-CA" sz="3000" i="1" dirty="0" smtClean="0"/>
              <a:t>They will also eat decaying plant matter and debris.</a:t>
            </a:r>
          </a:p>
          <a:p>
            <a:endParaRPr lang="en-US" sz="3200" dirty="0" smtClean="0"/>
          </a:p>
          <a:p>
            <a:endParaRPr lang="en-US" sz="3200" dirty="0" smtClean="0">
              <a:cs typeface="Times New Roman" pitchFamily="18" charset="0"/>
            </a:endParaRPr>
          </a:p>
          <a:p>
            <a:endParaRPr lang="en-US" sz="1800" dirty="0" smtClean="0">
              <a:cs typeface="Times New Roman" pitchFamily="18" charset="0"/>
            </a:endParaRPr>
          </a:p>
          <a:p>
            <a:endParaRPr lang="en-CA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6504 L 0.00885 -0.3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Morphology (cont…)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Crayfish are usually brown, red or off-white in color</a:t>
            </a:r>
          </a:p>
          <a:p>
            <a:r>
              <a:rPr lang="en-US" i="1" dirty="0" smtClean="0"/>
              <a:t>They have a distinctive pair of pincers which are useful as a defense mechanism and for finding food.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667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Sexual dimorphism in Crayfishes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762000"/>
            <a:ext cx="990600" cy="914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4200" y="1143000"/>
            <a:ext cx="457200" cy="457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43400" y="12954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OR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0" name="Straight Connector 19"/>
          <p:cNvCxnSpPr>
            <a:stCxn id="6" idx="4"/>
          </p:cNvCxnSpPr>
          <p:nvPr/>
        </p:nvCxnSpPr>
        <p:spPr>
          <a:xfrm rot="16200000" flipH="1">
            <a:off x="6381749" y="2038351"/>
            <a:ext cx="762002" cy="38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905000"/>
            <a:ext cx="1219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miley Face 26"/>
          <p:cNvSpPr/>
          <p:nvPr/>
        </p:nvSpPr>
        <p:spPr>
          <a:xfrm>
            <a:off x="1447800" y="990600"/>
            <a:ext cx="1600200" cy="1295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lock Arc 27"/>
          <p:cNvSpPr/>
          <p:nvPr/>
        </p:nvSpPr>
        <p:spPr>
          <a:xfrm>
            <a:off x="1600200" y="1828800"/>
            <a:ext cx="1295400" cy="3048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7" idx="7"/>
          </p:cNvCxnSpPr>
          <p:nvPr/>
        </p:nvCxnSpPr>
        <p:spPr>
          <a:xfrm rot="5400000" flipH="1" flipV="1">
            <a:off x="2797875" y="701582"/>
            <a:ext cx="494507" cy="4629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9" grpId="0" animBg="1"/>
      <p:bldP spid="1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01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69525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ICT11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female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6172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Northern Cray fish  </a:t>
            </a:r>
            <a:r>
              <a:rPr lang="en-US" sz="2400" b="1" i="1" dirty="0" smtClean="0"/>
              <a:t>(</a:t>
            </a:r>
            <a:r>
              <a:rPr lang="en-US" sz="2400" b="1" i="1" u="sng" dirty="0" smtClean="0"/>
              <a:t>Orconectes</a:t>
            </a:r>
            <a:r>
              <a:rPr lang="en-US" sz="2400" b="1" i="1" dirty="0" smtClean="0"/>
              <a:t> </a:t>
            </a:r>
            <a:r>
              <a:rPr lang="en-US" sz="2400" b="1" i="1" u="sng" dirty="0" smtClean="0"/>
              <a:t>virilis)</a:t>
            </a:r>
            <a:endParaRPr lang="en-US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849</Words>
  <Application>Microsoft Office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LIFE CYCLE OF CRAY FISH</vt:lpstr>
      <vt:lpstr>Slide 2</vt:lpstr>
      <vt:lpstr>Contents</vt:lpstr>
      <vt:lpstr>Introduction</vt:lpstr>
      <vt:lpstr>Distribution &amp; Habitat</vt:lpstr>
      <vt:lpstr>Slide 6</vt:lpstr>
      <vt:lpstr>Morphology (cont…)</vt:lpstr>
      <vt:lpstr>Slide 8</vt:lpstr>
      <vt:lpstr>Slide 9</vt:lpstr>
      <vt:lpstr>Slide 10</vt:lpstr>
      <vt:lpstr>Sexual dimorphism (cont…)</vt:lpstr>
      <vt:lpstr>Slide 12</vt:lpstr>
      <vt:lpstr>Slide 13</vt:lpstr>
      <vt:lpstr>Life cycle of crayfish</vt:lpstr>
      <vt:lpstr>Slide 15</vt:lpstr>
      <vt:lpstr>Life cycle (cont…)</vt:lpstr>
      <vt:lpstr>Mating Behavior </vt:lpstr>
      <vt:lpstr>Slide 18</vt:lpstr>
      <vt:lpstr>Fertilization and spawning</vt:lpstr>
      <vt:lpstr>Slide 20</vt:lpstr>
      <vt:lpstr>Hatching </vt:lpstr>
      <vt:lpstr>Slide 22</vt:lpstr>
      <vt:lpstr>Slide 23</vt:lpstr>
      <vt:lpstr>Slide 24</vt:lpstr>
      <vt:lpstr>Slide 25</vt:lpstr>
      <vt:lpstr>Slide 26</vt:lpstr>
    </vt:vector>
  </TitlesOfParts>
  <Company>Heaven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CRAY FISH</dc:title>
  <dc:creator>nuzaiba</dc:creator>
  <cp:lastModifiedBy>Dr.stphen</cp:lastModifiedBy>
  <cp:revision>27</cp:revision>
  <dcterms:created xsi:type="dcterms:W3CDTF">2011-09-25T14:32:12Z</dcterms:created>
  <dcterms:modified xsi:type="dcterms:W3CDTF">2011-12-14T08:28:53Z</dcterms:modified>
</cp:coreProperties>
</file>