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1" r:id="rId3"/>
    <p:sldId id="277" r:id="rId4"/>
    <p:sldId id="259" r:id="rId5"/>
    <p:sldId id="260" r:id="rId6"/>
    <p:sldId id="283" r:id="rId7"/>
    <p:sldId id="276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841"/>
    <a:srgbClr val="EC0637"/>
    <a:srgbClr val="FBD329"/>
    <a:srgbClr val="5CA9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8164"/>
            <a:ext cx="8892480" cy="187220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BD329"/>
                </a:solidFill>
                <a:latin typeface="Arial Narrow" pitchFamily="34" charset="0"/>
              </a:rPr>
              <a:t>LARVAL FEEDS FOR CRUSTACEANS SEEDS</a:t>
            </a:r>
            <a:endParaRPr lang="en-IN" sz="5400" b="1" dirty="0">
              <a:solidFill>
                <a:srgbClr val="FBD329"/>
              </a:solidFill>
              <a:latin typeface="Arial Narrow" pitchFamily="34" charset="0"/>
            </a:endParaRPr>
          </a:p>
        </p:txBody>
      </p:sp>
      <p:pic>
        <p:nvPicPr>
          <p:cNvPr id="8" name="Picture 4" descr="img0039"/>
          <p:cNvPicPr>
            <a:picLocks noChangeAspect="1" noChangeArrowheads="1"/>
          </p:cNvPicPr>
          <p:nvPr/>
        </p:nvPicPr>
        <p:blipFill>
          <a:blip r:embed="rId2" cstate="print"/>
          <a:srcRect b="40625"/>
          <a:stretch>
            <a:fillRect/>
          </a:stretch>
        </p:blipFill>
        <p:spPr>
          <a:xfrm>
            <a:off x="0" y="5054534"/>
            <a:ext cx="4195235" cy="1660614"/>
          </a:xfrm>
          <a:prstGeom prst="rect">
            <a:avLst/>
          </a:prstGeom>
          <a:noFill/>
          <a:ln/>
        </p:spPr>
      </p:pic>
      <p:pic>
        <p:nvPicPr>
          <p:cNvPr id="13" name="Content Placeholder 3" descr="DSC009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71612"/>
            <a:ext cx="2571736" cy="17354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145" name="Picture 1" descr="C:\Users\dor\Pictures\shrimp fe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42900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AR DARLING" pitchFamily="2" charset="0"/>
              </a:rPr>
              <a:t>CARE</a:t>
            </a:r>
            <a:endParaRPr lang="en-IN" dirty="0">
              <a:solidFill>
                <a:srgbClr val="00B050"/>
              </a:solidFill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Prepared feeds usually given day time</a:t>
            </a:r>
          </a:p>
          <a:p>
            <a:r>
              <a:rPr lang="en-US" dirty="0" smtClean="0"/>
              <a:t>Different stages required 50-150 </a:t>
            </a:r>
            <a:r>
              <a:rPr lang="en-US" dirty="0" err="1" smtClean="0"/>
              <a:t>ug</a:t>
            </a:r>
            <a:r>
              <a:rPr lang="en-US" dirty="0" smtClean="0"/>
              <a:t> prepared feed/larva/day</a:t>
            </a:r>
          </a:p>
          <a:p>
            <a:r>
              <a:rPr lang="en-US" dirty="0" err="1" smtClean="0"/>
              <a:t>Artemia</a:t>
            </a:r>
            <a:r>
              <a:rPr lang="en-US" dirty="0" smtClean="0"/>
              <a:t> nauplii-5-50/larval/day-usually given at night to ensure food availability throughout the night.</a:t>
            </a:r>
          </a:p>
          <a:p>
            <a:r>
              <a:rPr lang="en-US" dirty="0" smtClean="0"/>
              <a:t>Inadequate feeding will leads to stunted growth, cannibalism etc.</a:t>
            </a:r>
          </a:p>
          <a:p>
            <a:r>
              <a:rPr lang="en-US" dirty="0" smtClean="0"/>
              <a:t>Regular tank cleaning require.</a:t>
            </a: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-71462"/>
            <a:ext cx="9001156" cy="66517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FEEDS FOR SHRIMP LARVAE</a:t>
            </a:r>
            <a:endParaRPr lang="en-I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5536" y="857232"/>
            <a:ext cx="8605620" cy="8572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063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NAUPLII STAGE(1-6)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C063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36hrs – Depends on the stored nutrients from the eggs. - Begin feeding at N6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4282" y="2857496"/>
            <a:ext cx="8472518" cy="107157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CA92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ZOEA STAGE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Three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zoeal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substages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feeds on phytoplankton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I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113934" y="1906002"/>
            <a:ext cx="4244280" cy="2880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Isochrysis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(stage 1)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Brown algae(3-5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Chaetoceros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(stage1-3)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Diatom(4-6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Tetraselmis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Green algae(10-15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Platymonas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0"/>
          <a:ext cx="8964489" cy="5618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346"/>
                <a:gridCol w="3297222"/>
                <a:gridCol w="2016224"/>
                <a:gridCol w="1835697"/>
              </a:tblGrid>
              <a:tr h="8780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LARVAL</a:t>
                      </a:r>
                      <a:r>
                        <a:rPr lang="en-US" sz="2000" baseline="0" dirty="0" smtClean="0"/>
                        <a:t> STAGES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FEEDS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QNTY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FEEDING TIME</a:t>
                      </a:r>
                      <a:endParaRPr lang="en-IN" sz="2000" dirty="0"/>
                    </a:p>
                  </a:txBody>
                  <a:tcPr/>
                </a:tc>
              </a:tr>
              <a:tr h="5087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NAUPLIUS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IN" sz="2000" dirty="0"/>
                    </a:p>
                  </a:txBody>
                  <a:tcPr/>
                </a:tc>
              </a:tr>
              <a:tr h="20069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PROTOZOEA</a:t>
                      </a:r>
                    </a:p>
                    <a:p>
                      <a:r>
                        <a:rPr lang="en-US" sz="2000" dirty="0" smtClean="0"/>
                        <a:t>Stage</a:t>
                      </a:r>
                      <a:r>
                        <a:rPr lang="en-US" sz="2000" baseline="0" dirty="0" smtClean="0"/>
                        <a:t> 1-2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Stage 3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dirty="0" smtClean="0"/>
                        <a:t>1-Isochrysis+Chaetoceros</a:t>
                      </a:r>
                    </a:p>
                    <a:p>
                      <a:endParaRPr lang="en-US" sz="20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dirty="0" smtClean="0"/>
                        <a:t>3 days old </a:t>
                      </a:r>
                      <a:r>
                        <a:rPr lang="en-US" sz="2000" dirty="0" err="1" smtClean="0"/>
                        <a:t>chaetoceros</a:t>
                      </a:r>
                      <a:r>
                        <a:rPr lang="en-US" sz="2000" dirty="0" smtClean="0"/>
                        <a:t> and 4 days old </a:t>
                      </a:r>
                      <a:r>
                        <a:rPr lang="en-US" sz="2000" dirty="0" err="1" smtClean="0"/>
                        <a:t>Platymonas</a:t>
                      </a:r>
                      <a:r>
                        <a:rPr lang="en-US" sz="2000" dirty="0" smtClean="0"/>
                        <a:t>+ </a:t>
                      </a:r>
                      <a:r>
                        <a:rPr lang="en-US" sz="2000" dirty="0" err="1" smtClean="0"/>
                        <a:t>isochrysis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80,000-1,00,000cells/ml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Twice-</a:t>
                      </a:r>
                      <a:r>
                        <a:rPr lang="en-US" sz="2000" baseline="0" dirty="0" smtClean="0"/>
                        <a:t> once in morning and at 4pm</a:t>
                      </a:r>
                      <a:endParaRPr lang="en-IN" sz="2000" dirty="0"/>
                    </a:p>
                  </a:txBody>
                  <a:tcPr/>
                </a:tc>
              </a:tr>
              <a:tr h="20069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MYSIS</a:t>
                      </a:r>
                    </a:p>
                    <a:p>
                      <a:r>
                        <a:rPr lang="en-US" sz="2000" b="1" dirty="0" smtClean="0"/>
                        <a:t>stage 1 </a:t>
                      </a:r>
                    </a:p>
                    <a:p>
                      <a:r>
                        <a:rPr lang="en-US" sz="2000" b="1" dirty="0" smtClean="0"/>
                        <a:t>Stage 3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POST</a:t>
                      </a:r>
                      <a:r>
                        <a:rPr lang="en-US" sz="2000" baseline="0" dirty="0" smtClean="0"/>
                        <a:t> LARVAE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1" dirty="0" smtClean="0"/>
                        <a:t>freshly hatched </a:t>
                      </a:r>
                      <a:r>
                        <a:rPr lang="en-US" sz="2000" b="1" dirty="0" err="1" smtClean="0"/>
                        <a:t>artemia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nauplii</a:t>
                      </a:r>
                      <a:endParaRPr lang="en-US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1" dirty="0" smtClean="0"/>
                        <a:t>unicellular algae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r>
                        <a:rPr lang="en-US" sz="2000" dirty="0" smtClean="0"/>
                        <a:t>Algal feeding</a:t>
                      </a:r>
                    </a:p>
                    <a:p>
                      <a:r>
                        <a:rPr lang="en-US" sz="2000" dirty="0" err="1" smtClean="0"/>
                        <a:t>Artemia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nauplius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1 </a:t>
                      </a:r>
                      <a:r>
                        <a:rPr lang="en-US" sz="2000" b="1" dirty="0" err="1" smtClean="0"/>
                        <a:t>nauplius</a:t>
                      </a:r>
                      <a:r>
                        <a:rPr lang="en-US" sz="2000" b="1" dirty="0" smtClean="0"/>
                        <a:t>/4ml</a:t>
                      </a:r>
                    </a:p>
                    <a:p>
                      <a:r>
                        <a:rPr lang="en-US" sz="2000" b="1" dirty="0" smtClean="0"/>
                        <a:t> 1N/2ml</a:t>
                      </a:r>
                    </a:p>
                    <a:p>
                      <a:r>
                        <a:rPr lang="en-US" sz="2000" b="1" dirty="0" smtClean="0"/>
                        <a:t> 1lakh cells/ml</a:t>
                      </a:r>
                    </a:p>
                    <a:p>
                      <a:endParaRPr lang="en-US" sz="2000" b="1" dirty="0" smtClean="0"/>
                    </a:p>
                    <a:p>
                      <a:r>
                        <a:rPr lang="en-US" sz="2000" dirty="0" smtClean="0"/>
                        <a:t>60,000cells/ml</a:t>
                      </a:r>
                    </a:p>
                    <a:p>
                      <a:r>
                        <a:rPr lang="en-US" sz="2000" dirty="0" smtClean="0"/>
                        <a:t>1/ml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 times/day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5657671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Unicellular algae such as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Chaetoceros</a:t>
            </a:r>
            <a:r>
              <a:rPr lang="en-US" sz="2400" b="1" i="1" dirty="0" smtClean="0">
                <a:solidFill>
                  <a:srgbClr val="7030A0"/>
                </a:solidFill>
              </a:rPr>
              <a:t> and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Platymonas</a:t>
            </a:r>
            <a:r>
              <a:rPr lang="en-US" sz="2400" b="1" i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Algal feeding-3 times/day-once in morning, 12pm noon, 4pm evening.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Larval Feeding</a:t>
            </a:r>
            <a:br>
              <a:rPr lang="en-US" sz="3600" dirty="0"/>
            </a:br>
            <a:r>
              <a:rPr lang="en-US" sz="3600" dirty="0" err="1"/>
              <a:t>Mysis</a:t>
            </a:r>
            <a:endParaRPr lang="en-US" sz="36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 smtClean="0"/>
              <a:t>Feed on </a:t>
            </a:r>
            <a:r>
              <a:rPr lang="en-US" sz="2800" dirty="0"/>
              <a:t>large algae cells </a:t>
            </a:r>
            <a:r>
              <a:rPr lang="en-US" sz="2800" dirty="0" smtClean="0"/>
              <a:t>at early stage.</a:t>
            </a:r>
            <a:endParaRPr lang="en-US" sz="2800" dirty="0"/>
          </a:p>
          <a:p>
            <a:r>
              <a:rPr lang="en-US" sz="2800" dirty="0"/>
              <a:t>Switch to </a:t>
            </a:r>
            <a:r>
              <a:rPr lang="en-US" sz="2800" i="1" dirty="0" smtClean="0"/>
              <a:t>Artemia </a:t>
            </a:r>
            <a:r>
              <a:rPr lang="en-US" sz="2800" dirty="0"/>
              <a:t>(brine shrimp) for later </a:t>
            </a:r>
            <a:r>
              <a:rPr lang="en-US" sz="2800" dirty="0" smtClean="0"/>
              <a:t>stages</a:t>
            </a:r>
            <a:endParaRPr lang="en-US" sz="2800" dirty="0"/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962400" y="1981200"/>
          <a:ext cx="4838700" cy="4114800"/>
        </p:xfrm>
        <a:graphic>
          <a:graphicData uri="http://schemas.openxmlformats.org/presentationml/2006/ole">
            <p:oleObj spid="_x0000_s1026" name="Chart" r:id="rId3" imgW="4838690" imgH="4114867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Larval Feeding</a:t>
            </a:r>
            <a:br>
              <a:rPr lang="en-US" sz="3600"/>
            </a:br>
            <a:r>
              <a:rPr lang="en-US" sz="3600"/>
              <a:t>Postlarvae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412776"/>
            <a:ext cx="3382144" cy="38240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err="1"/>
              <a:t>Artemia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Formulated </a:t>
            </a:r>
            <a:r>
              <a:rPr lang="en-US" sz="2800" dirty="0"/>
              <a:t>diet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35% protein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3% fat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Feeding rate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200% </a:t>
            </a:r>
            <a:r>
              <a:rPr lang="en-US" sz="2400" dirty="0" smtClean="0"/>
              <a:t>body wt/day</a:t>
            </a:r>
            <a:endParaRPr lang="en-US" sz="2400" dirty="0"/>
          </a:p>
          <a:p>
            <a:pPr lvl="1">
              <a:lnSpc>
                <a:spcPct val="80000"/>
              </a:lnSpc>
              <a:buNone/>
            </a:pPr>
            <a:r>
              <a:rPr lang="en-US" sz="2400" dirty="0" smtClean="0"/>
              <a:t>50%x 4 </a:t>
            </a:r>
            <a:r>
              <a:rPr lang="en-US" sz="2400" dirty="0"/>
              <a:t>times per </a:t>
            </a:r>
            <a:r>
              <a:rPr lang="en-US" sz="2400" dirty="0" smtClean="0"/>
              <a:t>day.</a:t>
            </a:r>
          </a:p>
        </p:txBody>
      </p:sp>
      <p:pic>
        <p:nvPicPr>
          <p:cNvPr id="109572" name="Picture 4" descr="img00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40625"/>
          <a:stretch>
            <a:fillRect/>
          </a:stretch>
        </p:blipFill>
        <p:spPr>
          <a:xfrm>
            <a:off x="4932040" y="1556792"/>
            <a:ext cx="3657600" cy="1447800"/>
          </a:xfrm>
          <a:noFill/>
          <a:ln/>
        </p:spPr>
      </p:pic>
      <p:sp>
        <p:nvSpPr>
          <p:cNvPr id="5" name="Rectangle 4"/>
          <p:cNvSpPr/>
          <p:nvPr/>
        </p:nvSpPr>
        <p:spPr>
          <a:xfrm>
            <a:off x="395536" y="4293096"/>
            <a:ext cx="352839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Crushed and washed clam meat can also be given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9992" y="3284984"/>
            <a:ext cx="4248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GALVESTON SYSTEM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200 </a:t>
            </a:r>
            <a:r>
              <a:rPr lang="en-US" sz="2400" dirty="0" err="1" smtClean="0"/>
              <a:t>lits</a:t>
            </a:r>
            <a:r>
              <a:rPr lang="en-US" sz="2400" dirty="0" smtClean="0"/>
              <a:t> of mixed </a:t>
            </a:r>
            <a:r>
              <a:rPr lang="en-US" sz="2400" dirty="0" err="1" smtClean="0"/>
              <a:t>phytoplanktons</a:t>
            </a:r>
            <a:r>
              <a:rPr lang="en-US" sz="2400" dirty="0" smtClean="0"/>
              <a:t> predominantly </a:t>
            </a:r>
            <a:r>
              <a:rPr lang="en-US" sz="2400" dirty="0" err="1" smtClean="0"/>
              <a:t>Chaetoceros</a:t>
            </a:r>
            <a:r>
              <a:rPr lang="en-US" sz="2400" dirty="0" smtClean="0"/>
              <a:t>(2lakh cells/ml)-feeds for the </a:t>
            </a:r>
            <a:r>
              <a:rPr lang="en-US" sz="2400" dirty="0" err="1" smtClean="0"/>
              <a:t>protozoae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Mysis</a:t>
            </a:r>
            <a:r>
              <a:rPr lang="en-US" sz="2400" dirty="0" smtClean="0"/>
              <a:t>, frozen </a:t>
            </a:r>
            <a:r>
              <a:rPr lang="en-US" sz="2400" dirty="0" err="1" smtClean="0"/>
              <a:t>brachionus</a:t>
            </a:r>
            <a:r>
              <a:rPr lang="en-US" sz="2400" dirty="0" smtClean="0"/>
              <a:t> @100rotifer/larva/day.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368152"/>
          </a:xfrm>
        </p:spPr>
        <p:txBody>
          <a:bodyPr>
            <a:noAutofit/>
          </a:bodyPr>
          <a:lstStyle/>
          <a:p>
            <a:r>
              <a:rPr lang="en-IN" sz="2400" b="1" dirty="0" smtClean="0">
                <a:solidFill>
                  <a:srgbClr val="7030A0"/>
                </a:solidFill>
              </a:rPr>
              <a:t>The effect of </a:t>
            </a:r>
            <a:r>
              <a:rPr lang="en-IN" sz="2400" b="1" dirty="0" err="1" smtClean="0">
                <a:solidFill>
                  <a:srgbClr val="7030A0"/>
                </a:solidFill>
              </a:rPr>
              <a:t>Artemia</a:t>
            </a:r>
            <a:r>
              <a:rPr lang="en-IN" sz="2400" b="1" dirty="0" smtClean="0">
                <a:solidFill>
                  <a:srgbClr val="7030A0"/>
                </a:solidFill>
              </a:rPr>
              <a:t> replacement. The use of </a:t>
            </a:r>
            <a:r>
              <a:rPr lang="en-IN" sz="2400" b="1" dirty="0" err="1" smtClean="0">
                <a:solidFill>
                  <a:srgbClr val="7030A0"/>
                </a:solidFill>
              </a:rPr>
              <a:t>microbound</a:t>
            </a:r>
            <a:r>
              <a:rPr lang="en-IN" sz="2400" b="1" dirty="0" smtClean="0">
                <a:solidFill>
                  <a:srgbClr val="7030A0"/>
                </a:solidFill>
              </a:rPr>
              <a:t> feeds decreases survival or growth when fed at levels of 40-50% or higher. In controlled laboratory conditions, however, the results are generally better than in commercial hatcheries.</a:t>
            </a:r>
            <a:endParaRPr lang="en-IN" sz="88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2009" y="1590248"/>
          <a:ext cx="9036495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5"/>
                <a:gridCol w="1872208"/>
                <a:gridCol w="1728192"/>
                <a:gridCol w="1008112"/>
                <a:gridCol w="2952328"/>
              </a:tblGrid>
              <a:tr h="1233304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C000"/>
                          </a:solidFill>
                        </a:rPr>
                        <a:t>Species</a:t>
                      </a:r>
                      <a:endParaRPr lang="en-IN" sz="2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C000"/>
                          </a:solidFill>
                        </a:rPr>
                        <a:t>Diet</a:t>
                      </a:r>
                      <a:endParaRPr lang="en-IN" sz="2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err="1" smtClean="0">
                          <a:solidFill>
                            <a:srgbClr val="FFC000"/>
                          </a:solidFill>
                        </a:rPr>
                        <a:t>Artemia</a:t>
                      </a:r>
                      <a:r>
                        <a:rPr lang="en-IN" sz="2000" b="1" dirty="0" smtClean="0">
                          <a:solidFill>
                            <a:srgbClr val="FFC000"/>
                          </a:solidFill>
                        </a:rPr>
                        <a:t/>
                      </a:r>
                      <a:br>
                        <a:rPr lang="en-IN" sz="2000" b="1" dirty="0" smtClean="0">
                          <a:solidFill>
                            <a:srgbClr val="FFC000"/>
                          </a:solidFill>
                        </a:rPr>
                      </a:br>
                      <a:r>
                        <a:rPr lang="en-IN" sz="2000" b="1" dirty="0" smtClean="0">
                          <a:solidFill>
                            <a:srgbClr val="FFC000"/>
                          </a:solidFill>
                        </a:rPr>
                        <a:t>replacement (%)</a:t>
                      </a:r>
                      <a:br>
                        <a:rPr lang="en-IN" sz="2000" b="1" dirty="0" smtClean="0">
                          <a:solidFill>
                            <a:srgbClr val="FFC000"/>
                          </a:solidFill>
                        </a:rPr>
                      </a:br>
                      <a:endParaRPr lang="en-IN" sz="2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C000"/>
                          </a:solidFill>
                        </a:rPr>
                        <a:t>Larval</a:t>
                      </a:r>
                      <a:br>
                        <a:rPr lang="en-IN" sz="2000" b="1" dirty="0" smtClean="0">
                          <a:solidFill>
                            <a:srgbClr val="FFC000"/>
                          </a:solidFill>
                        </a:rPr>
                      </a:br>
                      <a:r>
                        <a:rPr lang="en-IN" sz="2000" b="1" dirty="0" smtClean="0">
                          <a:solidFill>
                            <a:srgbClr val="FFC000"/>
                          </a:solidFill>
                        </a:rPr>
                        <a:t>stages</a:t>
                      </a:r>
                      <a:endParaRPr lang="en-IN" sz="2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C000"/>
                          </a:solidFill>
                        </a:rPr>
                        <a:t>Result compared to </a:t>
                      </a:r>
                      <a:r>
                        <a:rPr lang="en-IN" sz="2000" b="1" dirty="0" err="1" smtClean="0">
                          <a:solidFill>
                            <a:srgbClr val="FFC000"/>
                          </a:solidFill>
                        </a:rPr>
                        <a:t>Artemia</a:t>
                      </a:r>
                      <a:r>
                        <a:rPr lang="en-IN" sz="2000" b="1" dirty="0" smtClean="0">
                          <a:solidFill>
                            <a:srgbClr val="FFC000"/>
                          </a:solidFill>
                        </a:rPr>
                        <a:t> control</a:t>
                      </a:r>
                      <a:br>
                        <a:rPr lang="en-IN" sz="2000" b="1" dirty="0" smtClean="0">
                          <a:solidFill>
                            <a:srgbClr val="FFC000"/>
                          </a:solidFill>
                        </a:rPr>
                      </a:br>
                      <a:endParaRPr lang="en-IN" sz="2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969327">
                <a:tc>
                  <a:txBody>
                    <a:bodyPr/>
                    <a:lstStyle/>
                    <a:p>
                      <a:r>
                        <a:rPr kumimoji="0" lang="en-IN" sz="1800" b="1" i="1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P.Monodon</a:t>
                      </a:r>
                      <a:endParaRPr kumimoji="0" lang="en-IN" sz="1800" b="1" i="1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IN" sz="1800" b="1" i="1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Crumbled experimental</a:t>
                      </a:r>
                    </a:p>
                    <a:p>
                      <a:r>
                        <a:rPr kumimoji="0" lang="en-IN" sz="1800" kern="1200" baseline="0" dirty="0" err="1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microbound</a:t>
                      </a:r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 diet</a:t>
                      </a:r>
                    </a:p>
                    <a:p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C0637"/>
                          </a:solidFill>
                        </a:rPr>
                        <a:t>100</a:t>
                      </a:r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C0637"/>
                          </a:solidFill>
                        </a:rPr>
                        <a:t>Z-PL</a:t>
                      </a:r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Similar survival but lower growth</a:t>
                      </a:r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</a:tr>
              <a:tr h="788719">
                <a:tc>
                  <a:txBody>
                    <a:bodyPr/>
                    <a:lstStyle/>
                    <a:p>
                      <a:r>
                        <a:rPr kumimoji="0" lang="en-US" sz="1800" b="1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l.</a:t>
                      </a:r>
                      <a:r>
                        <a:rPr kumimoji="0" lang="en-IN" sz="1800" b="1" i="1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vannamei</a:t>
                      </a:r>
                      <a:endParaRPr kumimoji="0" lang="en-IN" sz="1800" b="1" i="1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Microencapsulated diet</a:t>
                      </a:r>
                    </a:p>
                    <a:p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C0637"/>
                          </a:solidFill>
                        </a:rPr>
                        <a:t>70-1oo</a:t>
                      </a:r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C0637"/>
                          </a:solidFill>
                        </a:rPr>
                        <a:t>Z-PL</a:t>
                      </a:r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80% survival compared to 90% survival in live</a:t>
                      </a:r>
                    </a:p>
                    <a:p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</a:tr>
              <a:tr h="1386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1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 </a:t>
                      </a:r>
                      <a:r>
                        <a:rPr kumimoji="0" lang="en-IN" sz="1800" b="1" i="1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setiferus</a:t>
                      </a:r>
                      <a:endParaRPr kumimoji="0" lang="en-IN" sz="1800" b="1" i="1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Crumbled experimental</a:t>
                      </a:r>
                    </a:p>
                    <a:p>
                      <a:r>
                        <a:rPr kumimoji="0" lang="en-IN" sz="1800" kern="1200" baseline="0" dirty="0" err="1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microbound</a:t>
                      </a:r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 diets</a:t>
                      </a:r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40, 60, 100</a:t>
                      </a:r>
                    </a:p>
                    <a:p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Decreased survival, growth, development and stress</a:t>
                      </a:r>
                    </a:p>
                    <a:p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resistance (but similar survival at 40 and 60% in</a:t>
                      </a:r>
                    </a:p>
                    <a:p>
                      <a:r>
                        <a:rPr kumimoji="0" lang="en-IN" sz="1800" kern="1200" baseline="0" dirty="0" smtClean="0">
                          <a:solidFill>
                            <a:srgbClr val="EC0637"/>
                          </a:solidFill>
                          <a:latin typeface="+mn-lt"/>
                          <a:ea typeface="+mn-ea"/>
                          <a:cs typeface="+mn-cs"/>
                        </a:rPr>
                        <a:t>the presence of algae)</a:t>
                      </a:r>
                    </a:p>
                    <a:p>
                      <a:endParaRPr lang="en-IN" dirty="0">
                        <a:solidFill>
                          <a:srgbClr val="EC063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 LARVAL STAGES+POST LARVAE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09634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4800" b="1" dirty="0" smtClean="0">
                <a:solidFill>
                  <a:srgbClr val="7030A0"/>
                </a:solidFill>
                <a:latin typeface="+mj-lt"/>
              </a:rPr>
              <a:t>PRAWN’S LARVAL FEEDS</a:t>
            </a:r>
            <a:endParaRPr lang="en-IN" sz="48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lgerian" pitchFamily="82" charset="0"/>
              </a:rPr>
              <a:t>PRAWN LARVAL FEEDS</a:t>
            </a:r>
            <a:endParaRPr lang="en-IN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Artemia</a:t>
            </a:r>
            <a:r>
              <a:rPr lang="en-US" sz="3600" dirty="0" smtClean="0"/>
              <a:t> </a:t>
            </a:r>
            <a:r>
              <a:rPr lang="en-US" sz="3600" dirty="0" err="1" smtClean="0"/>
              <a:t>nauplii</a:t>
            </a:r>
            <a:r>
              <a:rPr lang="en-US" sz="3600" dirty="0" smtClean="0"/>
              <a:t>, cut piece of mushroom and earthworm, fish flesh, hens egg(custard), soya products, freshwater snails, marine bivalves, </a:t>
            </a:r>
            <a:r>
              <a:rPr lang="en-US" sz="3600" dirty="0" err="1" smtClean="0"/>
              <a:t>squilla</a:t>
            </a:r>
            <a:r>
              <a:rPr lang="en-US" sz="3600" dirty="0" smtClean="0"/>
              <a:t>, </a:t>
            </a:r>
            <a:r>
              <a:rPr lang="en-US" sz="3600" dirty="0" err="1" smtClean="0"/>
              <a:t>tubifex</a:t>
            </a:r>
            <a:r>
              <a:rPr lang="en-US" sz="3600" dirty="0" smtClean="0"/>
              <a:t> worm, </a:t>
            </a:r>
            <a:r>
              <a:rPr lang="en-US" sz="3600" dirty="0" err="1" smtClean="0"/>
              <a:t>lamellidens</a:t>
            </a:r>
            <a:r>
              <a:rPr lang="en-US" sz="3600" dirty="0" smtClean="0"/>
              <a:t> and prepared feeds.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AR BLANCA" pitchFamily="2" charset="0"/>
              </a:rPr>
              <a:t>Feeding starts on the second day of hatching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3466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PRAWN LARVAL FEEDS</a:t>
            </a:r>
            <a:br>
              <a:rPr lang="en-US" dirty="0" smtClean="0"/>
            </a:br>
            <a:r>
              <a:rPr lang="en-US" dirty="0" smtClean="0"/>
              <a:t>Developed at CIFA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858312" cy="535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299"/>
                <a:gridCol w="5530824"/>
                <a:gridCol w="1921189"/>
              </a:tblGrid>
              <a:tr h="9479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FEED TYPES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INGREDIENTS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Qty %</a:t>
                      </a:r>
                      <a:r>
                        <a:rPr lang="en-US" sz="2000" baseline="0" dirty="0" smtClean="0"/>
                        <a:t> by wt</a:t>
                      </a:r>
                      <a:endParaRPr lang="en-IN" sz="2000" dirty="0"/>
                    </a:p>
                  </a:txBody>
                  <a:tcPr/>
                </a:tc>
              </a:tr>
              <a:tr h="22962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TYPE-I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Freshwater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mussels meat(foot &amp; gonad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baseline="0" dirty="0" smtClean="0"/>
                        <a:t>Hens eggs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baseline="0" dirty="0" smtClean="0"/>
                        <a:t>Skimmed milk powder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baseline="0" dirty="0" smtClean="0"/>
                        <a:t>Vitamin mineral mix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68</a:t>
                      </a:r>
                    </a:p>
                    <a:p>
                      <a:r>
                        <a:rPr lang="en-US" sz="2000" dirty="0" smtClean="0"/>
                        <a:t>20</a:t>
                      </a:r>
                    </a:p>
                    <a:p>
                      <a:r>
                        <a:rPr lang="en-US" sz="2000" dirty="0" smtClean="0"/>
                        <a:t>10</a:t>
                      </a:r>
                    </a:p>
                    <a:p>
                      <a:r>
                        <a:rPr lang="en-US" sz="2000" dirty="0" smtClean="0"/>
                        <a:t>2</a:t>
                      </a:r>
                      <a:endParaRPr lang="en-IN" sz="2000" dirty="0"/>
                    </a:p>
                  </a:txBody>
                  <a:tcPr/>
                </a:tc>
              </a:tr>
              <a:tr h="21136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TYPE-II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Fish flesh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dirty="0" smtClean="0"/>
                        <a:t>Hens eggs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Wheat flour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000" dirty="0" smtClean="0"/>
                        <a:t>Skimmed milk powder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US" sz="2000" baseline="0" dirty="0" smtClean="0"/>
                        <a:t>Vitamin mineral mix</a:t>
                      </a:r>
                      <a:endParaRPr lang="en-IN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68</a:t>
                      </a:r>
                    </a:p>
                    <a:p>
                      <a:r>
                        <a:rPr lang="en-US" sz="2000" dirty="0" smtClean="0"/>
                        <a:t>20</a:t>
                      </a:r>
                    </a:p>
                    <a:p>
                      <a:r>
                        <a:rPr lang="en-US" sz="2000" dirty="0" smtClean="0"/>
                        <a:t>5</a:t>
                      </a:r>
                    </a:p>
                    <a:p>
                      <a:r>
                        <a:rPr lang="en-US" sz="2000" dirty="0" smtClean="0"/>
                        <a:t>5</a:t>
                      </a:r>
                    </a:p>
                    <a:p>
                      <a:r>
                        <a:rPr lang="en-US" sz="2000" dirty="0" smtClean="0"/>
                        <a:t>2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5892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All ingredients of the prepared feeds should be thoroughly ground and mixed in a grinder with little water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1282</TotalTime>
  <Words>490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Chart</vt:lpstr>
      <vt:lpstr>LARVAL FEEDS FOR CRUSTACEANS SEEDS</vt:lpstr>
      <vt:lpstr>Slide 2</vt:lpstr>
      <vt:lpstr>Slide 3</vt:lpstr>
      <vt:lpstr>Larval Feeding Mysis</vt:lpstr>
      <vt:lpstr>Larval Feeding Postlarvae</vt:lpstr>
      <vt:lpstr>The effect of Artemia replacement. The use of microbound feeds decreases survival or growth when fed at levels of 40-50% or higher. In controlled laboratory conditions, however, the results are generally better than in commercial hatcheries.</vt:lpstr>
      <vt:lpstr>11 LARVAL STAGES+POST LARVAE</vt:lpstr>
      <vt:lpstr>PRAWN LARVAL FEEDS</vt:lpstr>
      <vt:lpstr>PRAWN LARVAL FEEDS Developed at CIFA</vt:lpstr>
      <vt:lpstr>CARE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LARVAL FEEDS FOR CRUSTACEANS SEED PRODUCTION</dc:title>
  <dc:creator>dorothy</dc:creator>
  <cp:lastModifiedBy>Dr.stphen</cp:lastModifiedBy>
  <cp:revision>71</cp:revision>
  <dcterms:created xsi:type="dcterms:W3CDTF">2011-11-16T18:22:17Z</dcterms:created>
  <dcterms:modified xsi:type="dcterms:W3CDTF">2011-12-08T18:26:44Z</dcterms:modified>
</cp:coreProperties>
</file>