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83" r:id="rId5"/>
    <p:sldId id="284" r:id="rId6"/>
    <p:sldId id="259" r:id="rId7"/>
    <p:sldId id="285" r:id="rId8"/>
    <p:sldId id="260" r:id="rId9"/>
    <p:sldId id="262" r:id="rId10"/>
    <p:sldId id="263" r:id="rId11"/>
    <p:sldId id="264" r:id="rId12"/>
    <p:sldId id="265" r:id="rId13"/>
    <p:sldId id="266" r:id="rId14"/>
    <p:sldId id="281" r:id="rId15"/>
    <p:sldId id="282" r:id="rId16"/>
    <p:sldId id="288" r:id="rId17"/>
    <p:sldId id="289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5" r:id="rId26"/>
    <p:sldId id="276" r:id="rId27"/>
    <p:sldId id="277" r:id="rId28"/>
    <p:sldId id="278" r:id="rId29"/>
    <p:sldId id="279" r:id="rId30"/>
    <p:sldId id="28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034F7-15A5-4A1E-9CA5-3E1B06A69C5C}" type="datetimeFigureOut">
              <a:rPr lang="en-US" smtClean="0"/>
              <a:pPr/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01AE-4C5D-42DC-AED2-1F6AD578A1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Introduction </a:t>
            </a:r>
          </a:p>
          <a:p>
            <a:r>
              <a:rPr lang="en-US" dirty="0" smtClean="0"/>
              <a:t>Definition </a:t>
            </a:r>
          </a:p>
          <a:p>
            <a:r>
              <a:rPr lang="en-US" dirty="0" smtClean="0"/>
              <a:t>Classification </a:t>
            </a:r>
          </a:p>
          <a:p>
            <a:r>
              <a:rPr lang="en-US" dirty="0" smtClean="0"/>
              <a:t>Wave parameters </a:t>
            </a:r>
          </a:p>
          <a:p>
            <a:r>
              <a:rPr lang="en-US" dirty="0" smtClean="0"/>
              <a:t>Standing Waves</a:t>
            </a:r>
          </a:p>
          <a:p>
            <a:r>
              <a:rPr lang="en-US" dirty="0" smtClean="0"/>
              <a:t>Wave theories</a:t>
            </a:r>
          </a:p>
          <a:p>
            <a:r>
              <a:rPr lang="en-US" dirty="0" smtClean="0"/>
              <a:t>Beaufort scale </a:t>
            </a:r>
          </a:p>
          <a:p>
            <a:r>
              <a:rPr lang="en-US" dirty="0" smtClean="0"/>
              <a:t>Spilling and breaking waves </a:t>
            </a:r>
          </a:p>
          <a:p>
            <a:r>
              <a:rPr lang="en-US" dirty="0" smtClean="0"/>
              <a:t>Tsunamis </a:t>
            </a:r>
          </a:p>
          <a:p>
            <a:r>
              <a:rPr lang="en-US" dirty="0" err="1" smtClean="0"/>
              <a:t>Seiches</a:t>
            </a:r>
            <a:endParaRPr lang="en-US" dirty="0" smtClean="0"/>
          </a:p>
          <a:p>
            <a:r>
              <a:rPr lang="en-US" dirty="0" smtClean="0"/>
              <a:t>Internal waves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dirty="0" smtClean="0"/>
              <a:t>Ocean and lakes are orbital progressive wave</a:t>
            </a:r>
          </a:p>
          <a:p>
            <a:pPr>
              <a:defRPr/>
            </a:pPr>
            <a:r>
              <a:rPr lang="en-US" dirty="0" smtClean="0"/>
              <a:t>The wave form moves forward with a steady velocity, so it is called “progressive”.</a:t>
            </a:r>
          </a:p>
          <a:p>
            <a:pPr>
              <a:defRPr/>
            </a:pPr>
            <a:r>
              <a:rPr lang="en-US" dirty="0" smtClean="0"/>
              <a:t>Wave period is the length of time it takes for a wave to pass a fixed point steepness is defined as the ratio of the wave</a:t>
            </a:r>
          </a:p>
          <a:p>
            <a:pPr>
              <a:defRPr/>
            </a:pPr>
            <a:r>
              <a:rPr lang="en-US" dirty="0" smtClean="0"/>
              <a:t>Waves with constant wavelength Waves touch bottom</a:t>
            </a:r>
          </a:p>
          <a:p>
            <a:pPr>
              <a:defRPr/>
            </a:pPr>
            <a:r>
              <a:rPr lang="en-US" dirty="0" smtClean="0"/>
              <a:t>When the wave builds and reaches a steepness greater than a ratio of 1:7, the wave </a:t>
            </a:r>
            <a:r>
              <a:rPr lang="en-US" dirty="0" err="1" smtClean="0"/>
              <a:t>breakes</a:t>
            </a:r>
            <a:r>
              <a:rPr lang="en-US" dirty="0" smtClean="0"/>
              <a:t> and spills forward. </a:t>
            </a:r>
          </a:p>
          <a:p>
            <a:pPr>
              <a:defRPr/>
            </a:pPr>
            <a:r>
              <a:rPr lang="en-US" dirty="0" smtClean="0"/>
              <a:t>Breakers are normally </a:t>
            </a:r>
            <a:r>
              <a:rPr lang="en-US" dirty="0" err="1" smtClean="0"/>
              <a:t>assoicated</a:t>
            </a:r>
            <a:r>
              <a:rPr lang="en-US" dirty="0" smtClean="0"/>
              <a:t> with shorelines, where they are known as surf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defRPr/>
            </a:pPr>
            <a:r>
              <a:rPr lang="en-US" dirty="0" smtClean="0"/>
              <a:t>Waves in water deeper than half their wavelengths are known as deep water waves.</a:t>
            </a:r>
          </a:p>
          <a:p>
            <a:pPr algn="just">
              <a:defRPr/>
            </a:pPr>
            <a:r>
              <a:rPr lang="en-US" dirty="0" smtClean="0"/>
              <a:t>Their speed in meters per second can be approximated by the equation speed =g T/2∏, where T is the wave period and g is the acceleration due to gravity (9.8 meters per second squared).</a:t>
            </a:r>
          </a:p>
          <a:p>
            <a:pPr algn="just">
              <a:defRPr/>
            </a:pPr>
            <a:r>
              <a:rPr lang="en-US" dirty="0" smtClean="0"/>
              <a:t>Shallow water waves are those </a:t>
            </a:r>
            <a:r>
              <a:rPr lang="en-US" dirty="0" err="1" smtClean="0"/>
              <a:t>movign</a:t>
            </a:r>
            <a:r>
              <a:rPr lang="en-US" dirty="0" smtClean="0"/>
              <a:t> in water less than one-twentieth the depth of their wavelength.</a:t>
            </a:r>
          </a:p>
          <a:p>
            <a:pPr algn="just">
              <a:defRPr/>
            </a:pPr>
            <a:r>
              <a:rPr lang="en-US" dirty="0" smtClean="0"/>
              <a:t>Shallow water waves include both seismic sea waves (tsunamis) generated by earthquakes at sea, and tide waves generated by the attraction of the Moon and the Sun on the ocean.</a:t>
            </a:r>
          </a:p>
          <a:p>
            <a:pPr algn="just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Standing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Also called stationary waves or </a:t>
            </a:r>
            <a:r>
              <a:rPr lang="en-US" dirty="0" err="1" smtClean="0"/>
              <a:t>seiches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Appears as a rocking back and forth of the water surface or an internal boundary with in water column</a:t>
            </a:r>
          </a:p>
          <a:p>
            <a:pPr>
              <a:defRPr/>
            </a:pPr>
            <a:r>
              <a:rPr lang="en-US" dirty="0" smtClean="0"/>
              <a:t>The line at which the </a:t>
            </a:r>
            <a:r>
              <a:rPr lang="en-US" dirty="0" err="1" smtClean="0"/>
              <a:t>seiche</a:t>
            </a:r>
            <a:r>
              <a:rPr lang="en-US" dirty="0" smtClean="0"/>
              <a:t> rocks is called node and it experiences no vertical motion.</a:t>
            </a:r>
          </a:p>
          <a:p>
            <a:pPr>
              <a:defRPr/>
            </a:pPr>
            <a:r>
              <a:rPr lang="en-US" dirty="0" err="1" smtClean="0"/>
              <a:t>Antinode</a:t>
            </a:r>
            <a:r>
              <a:rPr lang="en-US" dirty="0" smtClean="0"/>
              <a:t> is point where vertical motion is maximum</a:t>
            </a:r>
          </a:p>
          <a:p>
            <a:pPr>
              <a:defRPr/>
            </a:pPr>
            <a:r>
              <a:rPr lang="en-US" dirty="0" smtClean="0"/>
              <a:t> </a:t>
            </a:r>
          </a:p>
          <a:p>
            <a:pPr>
              <a:defRPr/>
            </a:pPr>
            <a:r>
              <a:rPr lang="en-US" dirty="0" smtClean="0"/>
              <a:t>Simple </a:t>
            </a:r>
            <a:r>
              <a:rPr lang="en-US" dirty="0" err="1" smtClean="0"/>
              <a:t>seiche</a:t>
            </a:r>
            <a:r>
              <a:rPr lang="en-US" dirty="0" smtClean="0"/>
              <a:t>: Has one node in centre and two antinodes at opposite edges.</a:t>
            </a:r>
          </a:p>
          <a:p>
            <a:pPr>
              <a:defRPr/>
            </a:pPr>
            <a:r>
              <a:rPr lang="en-US" dirty="0" smtClean="0"/>
              <a:t>Complex </a:t>
            </a:r>
            <a:r>
              <a:rPr lang="en-US" dirty="0" err="1" smtClean="0"/>
              <a:t>seiche</a:t>
            </a:r>
            <a:r>
              <a:rPr lang="en-US" dirty="0" smtClean="0"/>
              <a:t>: May have more nodes and antinodes. </a:t>
            </a:r>
          </a:p>
          <a:p>
            <a:pPr>
              <a:defRPr/>
            </a:pPr>
            <a:r>
              <a:rPr lang="en-US" dirty="0" smtClean="0"/>
              <a:t>Period of </a:t>
            </a:r>
            <a:r>
              <a:rPr lang="en-US" dirty="0" err="1" smtClean="0"/>
              <a:t>seiche</a:t>
            </a:r>
            <a:r>
              <a:rPr lang="en-US" dirty="0" smtClean="0"/>
              <a:t>: The time required for the water surface to rock back and forth once and is dependent upon the length and depth of the basin. 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err="1" smtClean="0"/>
              <a:t>Seiche</a:t>
            </a:r>
            <a:r>
              <a:rPr lang="en-US" dirty="0" smtClean="0"/>
              <a:t> period (Closed basin)        T = 2l	 </a:t>
            </a:r>
            <a:r>
              <a:rPr lang="en-US" sz="1500" dirty="0" err="1" smtClean="0"/>
              <a:t>gd</a:t>
            </a:r>
            <a:endParaRPr lang="en-US" sz="1500" dirty="0" smtClean="0"/>
          </a:p>
          <a:p>
            <a:pPr>
              <a:buNone/>
              <a:defRPr/>
            </a:pPr>
            <a:r>
              <a:rPr lang="en-US" dirty="0" smtClean="0"/>
              <a:t>		Open ended basin	         T = 4 l</a:t>
            </a:r>
          </a:p>
          <a:p>
            <a:pPr>
              <a:defRPr/>
            </a:pPr>
            <a:r>
              <a:rPr lang="en-US" dirty="0" smtClean="0"/>
              <a:t>L= length of basin</a:t>
            </a:r>
          </a:p>
          <a:p>
            <a:pPr>
              <a:defRPr/>
            </a:pPr>
            <a:r>
              <a:rPr lang="en-US" dirty="0" smtClean="0"/>
              <a:t>D=water depth</a:t>
            </a:r>
          </a:p>
          <a:p>
            <a:pPr>
              <a:defRPr/>
            </a:pPr>
            <a:r>
              <a:rPr lang="en-US" dirty="0" smtClean="0"/>
              <a:t>G=</a:t>
            </a:r>
            <a:r>
              <a:rPr lang="en-US" dirty="0" err="1" smtClean="0"/>
              <a:t>gso</a:t>
            </a:r>
            <a:r>
              <a:rPr lang="en-US" dirty="0" smtClean="0"/>
              <a:t> cm/</a:t>
            </a:r>
            <a:r>
              <a:rPr lang="en-US" dirty="0" err="1" smtClean="0"/>
              <a:t>tec</a:t>
            </a:r>
            <a:r>
              <a:rPr lang="en-US" dirty="0" smtClean="0"/>
              <a:t> </a:t>
            </a:r>
            <a:r>
              <a:rPr lang="en-US" baseline="30000" dirty="0" smtClean="0"/>
              <a:t>2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Standing waves are </a:t>
            </a:r>
            <a:r>
              <a:rPr lang="en-US" dirty="0" err="1" smtClean="0"/>
              <a:t>trigerred</a:t>
            </a:r>
            <a:r>
              <a:rPr lang="en-US" dirty="0" smtClean="0"/>
              <a:t> by tectonic movements</a:t>
            </a:r>
          </a:p>
          <a:p>
            <a:pPr>
              <a:defRPr/>
            </a:pPr>
            <a:r>
              <a:rPr lang="en-US" dirty="0" err="1" smtClean="0"/>
              <a:t>Seiches</a:t>
            </a:r>
            <a:r>
              <a:rPr lang="en-US" dirty="0" smtClean="0"/>
              <a:t> display interference, refraction and reflection but they do not move water in circular to elliptical orbit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0" y="1905000"/>
            <a:ext cx="76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6934200" y="1752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934200" y="17526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34200" y="21336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gd</a:t>
            </a:r>
            <a:endParaRPr 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858000" y="2209800"/>
            <a:ext cx="76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934200" y="20574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934200" y="20574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produced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Wind generated waves are </a:t>
            </a:r>
            <a:r>
              <a:rPr lang="en-US" dirty="0" err="1" smtClean="0"/>
              <a:t>sea,swell</a:t>
            </a:r>
            <a:r>
              <a:rPr lang="en-US" dirty="0" smtClean="0"/>
              <a:t>, and surf most waves are produced by storm systems </a:t>
            </a:r>
          </a:p>
          <a:p>
            <a:pPr>
              <a:buNone/>
            </a:pPr>
            <a:r>
              <a:rPr lang="en-US" dirty="0" smtClean="0"/>
              <a:t>Sea- wind transfers-energy-to water-wave         </a:t>
            </a:r>
          </a:p>
          <a:p>
            <a:pPr>
              <a:buNone/>
            </a:pPr>
            <a:r>
              <a:rPr lang="en-US" dirty="0" smtClean="0"/>
              <a:t>         building under storm system-in area of    </a:t>
            </a:r>
          </a:p>
          <a:p>
            <a:pPr>
              <a:buNone/>
            </a:pPr>
            <a:r>
              <a:rPr lang="en-US" dirty="0" smtClean="0"/>
              <a:t>         mixed wave type called sea.</a:t>
            </a:r>
          </a:p>
          <a:p>
            <a:pPr>
              <a:buNone/>
            </a:pPr>
            <a:r>
              <a:rPr lang="en-US" dirty="0" smtClean="0"/>
              <a:t>      -fully developed sea is the maximum single the wave can grow under conditions of wind speed, duration and </a:t>
            </a:r>
            <a:r>
              <a:rPr lang="en-US" dirty="0" err="1" smtClean="0"/>
              <a:t>feteh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Swell B:As winds move away form they ruffle them they attain uniform pattern and move in trains of equivalent period and height called swells</a:t>
            </a:r>
          </a:p>
          <a:p>
            <a:r>
              <a:rPr lang="en-US" dirty="0" smtClean="0"/>
              <a:t>Surf: As swell B reach shore they are shortened and the crest increases more swiftly which are called surf</a:t>
            </a:r>
          </a:p>
          <a:p>
            <a:r>
              <a:rPr lang="en-US" dirty="0" smtClean="0"/>
              <a:t> It does not have circular motion of wave particles as that of sea and swell.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Include - wave length </a:t>
            </a:r>
          </a:p>
          <a:p>
            <a:r>
              <a:rPr lang="en-US" dirty="0" smtClean="0"/>
              <a:t>              -wave height</a:t>
            </a:r>
          </a:p>
          <a:p>
            <a:r>
              <a:rPr lang="en-US" dirty="0" smtClean="0"/>
              <a:t>              -</a:t>
            </a:r>
            <a:r>
              <a:rPr lang="en-US" dirty="0" err="1" smtClean="0"/>
              <a:t>amplititude</a:t>
            </a:r>
            <a:endParaRPr lang="en-US" dirty="0" smtClean="0"/>
          </a:p>
          <a:p>
            <a:r>
              <a:rPr lang="en-US" dirty="0" smtClean="0"/>
              <a:t>              -wave period and wave frequency</a:t>
            </a:r>
          </a:p>
          <a:p>
            <a:r>
              <a:rPr lang="en-US" dirty="0" smtClean="0"/>
              <a:t>Wave crust – highest point of wave </a:t>
            </a:r>
          </a:p>
          <a:p>
            <a:r>
              <a:rPr lang="en-US" dirty="0" smtClean="0"/>
              <a:t>Wave trough-lowest point of wave</a:t>
            </a:r>
          </a:p>
          <a:p>
            <a:r>
              <a:rPr lang="en-US" dirty="0" smtClean="0"/>
              <a:t>Wave length (L)=length from one wave crust to adjacent wave crust or trough </a:t>
            </a:r>
          </a:p>
          <a:p>
            <a:r>
              <a:rPr lang="en-US" dirty="0" smtClean="0"/>
              <a:t>Wave height(H) vertical distance from wave crust to wave trough </a:t>
            </a:r>
          </a:p>
          <a:p>
            <a:r>
              <a:rPr lang="en-US" dirty="0" smtClean="0"/>
              <a:t>Wave amplitude(A) vertical distance of the crest or trough from the flat undisturbed water level (A=1/2 H)</a:t>
            </a:r>
          </a:p>
          <a:p>
            <a:r>
              <a:rPr lang="en-US" dirty="0" smtClean="0"/>
              <a:t>Wave period: amount of time required for one wave length to pass a fixed point.</a:t>
            </a:r>
          </a:p>
          <a:p>
            <a:r>
              <a:rPr lang="en-US" dirty="0" smtClean="0"/>
              <a:t>Frequency(F) is the number of waves passing a fixed point in a unit time.</a:t>
            </a:r>
          </a:p>
          <a:p>
            <a:r>
              <a:rPr lang="en-US" dirty="0" smtClean="0"/>
              <a:t>Celerity(C) is the velocity with which a wave form travels.</a:t>
            </a:r>
          </a:p>
          <a:p>
            <a:r>
              <a:rPr lang="en-US" dirty="0" smtClean="0"/>
              <a:t>Wave stability or steepness is the ratio of wave height to wave length.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an00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2400"/>
            <a:ext cx="7501337" cy="6047232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Waves Theories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Alternative rise and fall of a portion of water surface</a:t>
            </a:r>
          </a:p>
          <a:p>
            <a:pPr>
              <a:buNone/>
            </a:pPr>
            <a:r>
              <a:rPr lang="en-US" dirty="0" smtClean="0"/>
              <a:t>					      wind 	</a:t>
            </a:r>
          </a:p>
          <a:p>
            <a:pPr lvl="1"/>
            <a:r>
              <a:rPr lang="en-US" dirty="0" smtClean="0"/>
              <a:t>Produced by                    Movement of objects in to 				      or within the water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smtClean="0"/>
              <a:t>				      Vibrations(earthquake of 				      basin)</a:t>
            </a:r>
          </a:p>
          <a:p>
            <a:pPr lvl="1"/>
            <a:r>
              <a:rPr lang="en-US" dirty="0" smtClean="0"/>
              <a:t>Transfer of energy into the water from wave inducing sources take place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124200" y="2819400"/>
            <a:ext cx="1524000" cy="1600200"/>
            <a:chOff x="3124200" y="3505200"/>
            <a:chExt cx="685800" cy="129698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124200" y="3505200"/>
              <a:ext cx="685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477294" y="4152106"/>
              <a:ext cx="12954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124200" y="4114800"/>
              <a:ext cx="685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124200" y="4800600"/>
              <a:ext cx="6858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Beaufort Scale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04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Sea State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Beaufort Number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Terminology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Wind Speed (miles per hour)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Average Wave Height (feet)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Description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0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0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Calm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0-1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0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Sea like a mirror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Light air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1-3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0.005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Ripples with appearance of scales; no crests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2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2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Light breeze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4-7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0.18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Small wavelets; crests have glossy appearance but do not break.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3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3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Gentle breeze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8-12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0.19-1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Large wavelets, crests begin to break; foam of glossy appearance; a few white horses.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762000"/>
          <a:ext cx="822960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1190625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4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Moderate breeze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13-18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2-3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Small waves becoming longer form; many white horses formed; some spray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952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4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5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Fresh breeze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19-24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4-5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Moderate waves taking longer form; many white horses formed; some spray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714375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6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Strong breeze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25-31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6-10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Large waves begin to form; many white crests more spray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952500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7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Moderate gale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32-38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11-16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Sea heaps up; white foam from breaking waves begins to be blown in streaks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1905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5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8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Fresh gale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39-46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17-28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Moderately high waves of greater length; edges of crests begin to break into spindrift; foam blown in well marked streaks spray affects visibility.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990600"/>
          <a:ext cx="8229600" cy="483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9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Strong gale (storm)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47-54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29-40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High waves; dense streaks of foam along wind direction; sea begins to roll; visibility affected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10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Whole gale (heavy storm)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55-63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41-59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Very high waves with long overhanging crests; sea takes white appearance; rolling heavy; visibility affected.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11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Violent storm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64-72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60-73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Exceptionally high waves; small and medium sized ships lost from view; crests blown into froth.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12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Hurricane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73-82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74-80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Latha"/>
                        </a:rPr>
                        <a:t>Air filled with foam and spray; sea completely white with driving spray; visibility very seriously affected. </a:t>
                      </a:r>
                      <a:endParaRPr lang="en-US" sz="1100" dirty="0">
                        <a:latin typeface="Calibri"/>
                        <a:ea typeface="Calibri"/>
                        <a:cs typeface="Latha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Spilling and breaking waves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Types of breakers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Breaking waves also called breakers</a:t>
            </a:r>
          </a:p>
          <a:p>
            <a:pPr lvl="1"/>
            <a:r>
              <a:rPr lang="en-US" dirty="0" smtClean="0"/>
              <a:t>Found in all beaches</a:t>
            </a:r>
          </a:p>
          <a:p>
            <a:pPr lvl="1"/>
            <a:r>
              <a:rPr lang="en-US" dirty="0" smtClean="0"/>
              <a:t>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534400" cy="5973763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dirty="0" smtClean="0"/>
              <a:t>Types of breakers</a:t>
            </a:r>
          </a:p>
          <a:p>
            <a:pPr algn="ctr">
              <a:buFont typeface="Arial" charset="0"/>
              <a:buNone/>
            </a:pPr>
            <a:endParaRPr lang="en-US" dirty="0" smtClean="0"/>
          </a:p>
          <a:p>
            <a:pPr>
              <a:buFont typeface="Arial" charset="0"/>
              <a:buNone/>
            </a:pPr>
            <a:r>
              <a:rPr lang="en-US" sz="2400" dirty="0" smtClean="0"/>
              <a:t>       	Spilling		Plunging	Collapsing	   Surging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600200" y="914400"/>
            <a:ext cx="586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343401" y="762000"/>
            <a:ext cx="304800" cy="3175"/>
          </a:xfrm>
          <a:prstGeom prst="line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429794" y="1066006"/>
            <a:ext cx="304800" cy="1588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487194" y="1066006"/>
            <a:ext cx="304800" cy="1588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7315994" y="1066006"/>
            <a:ext cx="304800" cy="1588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448594" y="1066006"/>
            <a:ext cx="304800" cy="1588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1447801" y="2055812"/>
            <a:ext cx="609600" cy="317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TextBox 26"/>
          <p:cNvSpPr txBox="1">
            <a:spLocks noChangeArrowheads="1"/>
          </p:cNvSpPr>
          <p:nvPr/>
        </p:nvSpPr>
        <p:spPr bwMode="auto">
          <a:xfrm>
            <a:off x="533400" y="24384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Unstable top spills over front of waves</a:t>
            </a:r>
          </a:p>
        </p:txBody>
      </p:sp>
      <p:sp>
        <p:nvSpPr>
          <p:cNvPr id="4107" name="TextBox 27"/>
          <p:cNvSpPr txBox="1">
            <a:spLocks noChangeArrowheads="1"/>
          </p:cNvSpPr>
          <p:nvPr/>
        </p:nvSpPr>
        <p:spPr bwMode="auto">
          <a:xfrm>
            <a:off x="2819400" y="2438400"/>
            <a:ext cx="1828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Wave curst curls forming air pocket</a:t>
            </a:r>
          </a:p>
          <a:p>
            <a:pPr algn="just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 Large splash of water and foam is thrown in to air</a:t>
            </a:r>
          </a:p>
          <a:p>
            <a:pPr algn="just">
              <a:buFont typeface="Arial" charset="0"/>
              <a:buChar char="•"/>
            </a:pPr>
            <a:r>
              <a:rPr lang="en-US" dirty="0">
                <a:latin typeface="Calibri" pitchFamily="34" charset="0"/>
              </a:rPr>
              <a:t>Gentle sloping area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3582988" y="2055812"/>
            <a:ext cx="609600" cy="317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9" name="TextBox 29"/>
          <p:cNvSpPr txBox="1">
            <a:spLocks noChangeArrowheads="1"/>
          </p:cNvSpPr>
          <p:nvPr/>
        </p:nvSpPr>
        <p:spPr bwMode="auto">
          <a:xfrm>
            <a:off x="4800600" y="24384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Break in middle of wave</a:t>
            </a:r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5487988" y="2055812"/>
            <a:ext cx="609600" cy="317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1" name="TextBox 31"/>
          <p:cNvSpPr txBox="1">
            <a:spLocks noChangeArrowheads="1"/>
          </p:cNvSpPr>
          <p:nvPr/>
        </p:nvSpPr>
        <p:spPr bwMode="auto">
          <a:xfrm>
            <a:off x="6858000" y="2438400"/>
            <a:ext cx="19812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dirty="0">
                <a:latin typeface="Calibri" pitchFamily="34" charset="0"/>
              </a:rPr>
              <a:t>Slides up and down the beach form in steep sloping bottom area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7316788" y="2055812"/>
            <a:ext cx="609600" cy="3175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Tsunami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Trigged by earthquake, volcanoes or land </a:t>
            </a:r>
            <a:r>
              <a:rPr lang="en-US" dirty="0" err="1" smtClean="0"/>
              <a:t>sludes</a:t>
            </a:r>
            <a:r>
              <a:rPr lang="en-US" dirty="0" smtClean="0"/>
              <a:t> melting of icebergs and sudden movement of earth crust.</a:t>
            </a:r>
          </a:p>
          <a:p>
            <a:r>
              <a:rPr lang="en-US" dirty="0" smtClean="0"/>
              <a:t>These are seismic sea waves</a:t>
            </a:r>
          </a:p>
          <a:p>
            <a:r>
              <a:rPr lang="en-US" dirty="0" smtClean="0"/>
              <a:t>Most common in pacific ocean and not in </a:t>
            </a:r>
            <a:r>
              <a:rPr lang="en-US" dirty="0" err="1" smtClean="0"/>
              <a:t>atlantic</a:t>
            </a:r>
            <a:r>
              <a:rPr lang="en-US" dirty="0" smtClean="0"/>
              <a:t> and </a:t>
            </a:r>
            <a:r>
              <a:rPr lang="en-US" dirty="0" err="1" smtClean="0"/>
              <a:t>indian</a:t>
            </a:r>
            <a:r>
              <a:rPr lang="en-US" dirty="0" smtClean="0"/>
              <a:t> ocean</a:t>
            </a:r>
          </a:p>
          <a:p>
            <a:r>
              <a:rPr lang="en-US" dirty="0" smtClean="0"/>
              <a:t>Caused by displacement of earth crust below sea.</a:t>
            </a:r>
          </a:p>
          <a:p>
            <a:r>
              <a:rPr lang="en-US" dirty="0" smtClean="0"/>
              <a:t>Displacement causes sudden rise or fall in the sea surface level above it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Rise of earth crust below ocean-causes suddenly elevated water to return to equilibrium surface level.</a:t>
            </a:r>
          </a:p>
          <a:p>
            <a:r>
              <a:rPr lang="en-US" dirty="0" smtClean="0"/>
              <a:t>Depression of crust at ocean bottom-gravity forces cause surrounding water to flow in to it.</a:t>
            </a:r>
          </a:p>
          <a:p>
            <a:r>
              <a:rPr lang="en-US" dirty="0" smtClean="0"/>
              <a:t>Both result in production of wave with long wave length (100 to 200km)</a:t>
            </a:r>
          </a:p>
          <a:p>
            <a:r>
              <a:rPr lang="en-US" dirty="0" smtClean="0"/>
              <a:t>These seismic waves radiate from the point of seismic </a:t>
            </a:r>
            <a:r>
              <a:rPr lang="en-US" dirty="0" err="1" smtClean="0"/>
              <a:t>disturtabance</a:t>
            </a:r>
            <a:r>
              <a:rPr lang="en-US" dirty="0" smtClean="0"/>
              <a:t> at </a:t>
            </a:r>
            <a:r>
              <a:rPr lang="en-US" dirty="0" err="1" smtClean="0"/>
              <a:t>gD</a:t>
            </a:r>
            <a:endParaRPr lang="en-US" dirty="0" smtClean="0"/>
          </a:p>
          <a:p>
            <a:r>
              <a:rPr lang="en-US" dirty="0" smtClean="0"/>
              <a:t>Tsunami have its height of 1 to 2m distributed over its many km wave length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energy of tsunami-distributes from ocean surface to </a:t>
            </a:r>
            <a:r>
              <a:rPr lang="en-US" dirty="0" err="1" smtClean="0"/>
              <a:t>oceanfloor</a:t>
            </a:r>
            <a:r>
              <a:rPr lang="en-US" dirty="0" smtClean="0"/>
              <a:t> and </a:t>
            </a:r>
            <a:r>
              <a:rPr lang="en-US" dirty="0" err="1" smtClean="0"/>
              <a:t>overlength</a:t>
            </a:r>
            <a:r>
              <a:rPr lang="en-US" dirty="0" smtClean="0"/>
              <a:t> of wave</a:t>
            </a:r>
          </a:p>
          <a:p>
            <a:r>
              <a:rPr lang="en-US" dirty="0" smtClean="0"/>
              <a:t>When the </a:t>
            </a:r>
            <a:r>
              <a:rPr lang="en-US" dirty="0" err="1" smtClean="0"/>
              <a:t>patho</a:t>
            </a:r>
            <a:r>
              <a:rPr lang="en-US" dirty="0" smtClean="0"/>
              <a:t> fisheries college and research centre wave is </a:t>
            </a:r>
            <a:r>
              <a:rPr lang="en-US" dirty="0" err="1" smtClean="0"/>
              <a:t>bleeked</a:t>
            </a:r>
            <a:r>
              <a:rPr lang="en-US" dirty="0" smtClean="0"/>
              <a:t> by coast or island the wave energy is compressed in to a smaller water volume as the depth rapidly decreases.</a:t>
            </a:r>
          </a:p>
          <a:p>
            <a:r>
              <a:rPr lang="en-US" dirty="0" smtClean="0"/>
              <a:t>This rapid and sudden increase in energy density causes the wave height to build rapidly and loss of energy is also rapid when wave </a:t>
            </a:r>
            <a:r>
              <a:rPr lang="en-US" dirty="0" err="1" smtClean="0"/>
              <a:t>breakes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Tremendous surge of moving water races up over the land destroying building docks and trees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Tsunami effects an area earth radius more than 150km</a:t>
            </a:r>
          </a:p>
          <a:p>
            <a:r>
              <a:rPr lang="en-US" dirty="0" smtClean="0"/>
              <a:t>Can have wavelength up to 1000 km</a:t>
            </a:r>
          </a:p>
          <a:p>
            <a:r>
              <a:rPr lang="en-US" dirty="0" smtClean="0"/>
              <a:t>It comes in waves after waves and the third to 8</a:t>
            </a:r>
            <a:r>
              <a:rPr lang="en-US" baseline="30000" dirty="0" smtClean="0"/>
              <a:t>th</a:t>
            </a:r>
            <a:r>
              <a:rPr lang="en-US" dirty="0" smtClean="0"/>
              <a:t> waves are most dangerous as they are largest.</a:t>
            </a:r>
          </a:p>
          <a:p>
            <a:r>
              <a:rPr lang="en-US" dirty="0" smtClean="0"/>
              <a:t>The leading edge of tsunami wave group may be either a crust or a trough.</a:t>
            </a:r>
          </a:p>
          <a:p>
            <a:r>
              <a:rPr lang="en-US" dirty="0" smtClean="0"/>
              <a:t>If the </a:t>
            </a:r>
            <a:r>
              <a:rPr lang="en-US" dirty="0" err="1" smtClean="0"/>
              <a:t>curstal</a:t>
            </a:r>
            <a:r>
              <a:rPr lang="en-US" dirty="0" smtClean="0"/>
              <a:t> disturbance was an upward motion a crust is formed, if the crustal motion was down ward a trough is formed.</a:t>
            </a:r>
          </a:p>
          <a:p>
            <a:r>
              <a:rPr lang="en-US" dirty="0" smtClean="0"/>
              <a:t>It trough </a:t>
            </a:r>
            <a:r>
              <a:rPr lang="en-US" dirty="0" err="1" smtClean="0"/>
              <a:t>arrins</a:t>
            </a:r>
            <a:r>
              <a:rPr lang="en-US" dirty="0" smtClean="0"/>
              <a:t> first –sea level drops expose </a:t>
            </a:r>
            <a:r>
              <a:rPr lang="en-US" dirty="0" err="1" smtClean="0"/>
              <a:t>seaplants</a:t>
            </a:r>
            <a:r>
              <a:rPr lang="en-US" dirty="0" smtClean="0"/>
              <a:t> and animals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Two basic type of waves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133600" y="1066800"/>
            <a:ext cx="2057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343400" y="1066800"/>
            <a:ext cx="20574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19200" y="25908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Progressive waves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26024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Standing  wave (</a:t>
            </a:r>
            <a:r>
              <a:rPr lang="en-US" dirty="0" err="1" smtClean="0"/>
              <a:t>seiches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790700" y="31623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90600" y="35814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Mores forward across water from the area it was formed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05400" y="36576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Remain where they are produced and appear as a rocking back and forth of the water surface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629400" y="2971800"/>
            <a:ext cx="1588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1"/>
            <a:ext cx="8153400" cy="4572000"/>
          </a:xfrm>
        </p:spPr>
        <p:txBody>
          <a:bodyPr/>
          <a:lstStyle/>
          <a:p>
            <a:r>
              <a:rPr lang="en-US" dirty="0" smtClean="0"/>
              <a:t>Prediction – different can be detected only if it reaches the coast</a:t>
            </a:r>
          </a:p>
          <a:p>
            <a:r>
              <a:rPr lang="en-US" dirty="0" smtClean="0"/>
              <a:t>Even if it effects one coast due cannot predict  weather it hits other coast</a:t>
            </a:r>
          </a:p>
          <a:p>
            <a:r>
              <a:rPr lang="en-US" dirty="0" smtClean="0"/>
              <a:t>As the wave more fast (700km/hr across deep water) it is not possible to evaluate the population immediately.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an00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381000"/>
            <a:ext cx="7855105" cy="60198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av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800599" y="838200"/>
            <a:ext cx="4041321" cy="4114800"/>
          </a:xfrm>
        </p:spPr>
      </p:pic>
      <p:sp>
        <p:nvSpPr>
          <p:cNvPr id="5" name="TextBox 4"/>
          <p:cNvSpPr txBox="1"/>
          <p:nvPr/>
        </p:nvSpPr>
        <p:spPr>
          <a:xfrm>
            <a:off x="0" y="762000"/>
            <a:ext cx="4953000" cy="411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Size and type of wind-generated waves are controlled by: wind velocity, wing duration,  fetch, and original state of sea surface.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As wind velocity increases wave length, period  </a:t>
            </a:r>
          </a:p>
          <a:p>
            <a:pPr algn="just"/>
            <a:r>
              <a:rPr lang="en-US" dirty="0" smtClean="0"/>
              <a:t> and height increase, but only if wind duration  </a:t>
            </a:r>
          </a:p>
          <a:p>
            <a:pPr algn="just"/>
            <a:r>
              <a:rPr lang="en-US" dirty="0" smtClean="0"/>
              <a:t>  and fetch are sufficient. 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Fully developed sea is when the waves   </a:t>
            </a:r>
          </a:p>
          <a:p>
            <a:pPr algn="just"/>
            <a:r>
              <a:rPr lang="en-US" dirty="0" smtClean="0"/>
              <a:t>  generated by the wind are as large as they   </a:t>
            </a:r>
          </a:p>
          <a:p>
            <a:pPr algn="just"/>
            <a:r>
              <a:rPr lang="en-US" dirty="0" smtClean="0"/>
              <a:t>  can be under current conditions of wind   </a:t>
            </a:r>
          </a:p>
          <a:p>
            <a:pPr algn="just"/>
            <a:r>
              <a:rPr lang="en-US" dirty="0" smtClean="0"/>
              <a:t>  velocity and fetch. 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Significant wave height is the average wave </a:t>
            </a:r>
          </a:p>
          <a:p>
            <a:pPr algn="just"/>
            <a:r>
              <a:rPr lang="en-US" dirty="0" smtClean="0"/>
              <a:t>  height of the highest 1/3 of the waves   </a:t>
            </a:r>
          </a:p>
          <a:p>
            <a:pPr algn="just"/>
            <a:r>
              <a:rPr lang="en-US" dirty="0" smtClean="0"/>
              <a:t>   present and is a good indicator of potential </a:t>
            </a:r>
          </a:p>
          <a:p>
            <a:pPr algn="just"/>
            <a:r>
              <a:rPr lang="en-US" dirty="0" smtClean="0"/>
              <a:t>   for wave damage.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Catastrophic waves</a:t>
            </a:r>
          </a:p>
          <a:p>
            <a:pPr lvl="1"/>
            <a:r>
              <a:rPr lang="en-US" dirty="0" smtClean="0"/>
              <a:t>Are sudden violent and temporary waves</a:t>
            </a:r>
          </a:p>
          <a:p>
            <a:pPr lvl="1"/>
            <a:r>
              <a:rPr lang="en-US" dirty="0" smtClean="0"/>
              <a:t>Caused by earthquakes, volcanic activity, landsholes in ocean</a:t>
            </a:r>
          </a:p>
          <a:p>
            <a:pPr lvl="1"/>
            <a:r>
              <a:rPr lang="en-US" dirty="0" smtClean="0"/>
              <a:t>Types of catastrophic waves are tsunamis, landslide surges and storm surges</a:t>
            </a:r>
          </a:p>
          <a:p>
            <a:r>
              <a:rPr lang="en-US" dirty="0" smtClean="0"/>
              <a:t>Shallow water wave- Waves in water shallower the ½ </a:t>
            </a:r>
          </a:p>
          <a:p>
            <a:r>
              <a:rPr lang="en-US" dirty="0" smtClean="0"/>
              <a:t>Shear wave- oceans that vibrate particulars-back &amp; forth at right angles to direction of wave propagation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aves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981200"/>
            <a:ext cx="5334000" cy="3810000"/>
          </a:xfrm>
        </p:spPr>
      </p:pic>
      <p:sp>
        <p:nvSpPr>
          <p:cNvPr id="5" name="TextBox 4"/>
          <p:cNvSpPr txBox="1"/>
          <p:nvPr/>
        </p:nvSpPr>
        <p:spPr>
          <a:xfrm>
            <a:off x="5715000" y="2209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Surface waves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3429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Internal waves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surface and long waves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94601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Surface wave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Internal wave</a:t>
                      </a:r>
                      <a:endParaRPr lang="en-US" sz="2800" dirty="0"/>
                    </a:p>
                  </a:txBody>
                  <a:tcPr/>
                </a:tc>
              </a:tr>
              <a:tr h="1019379">
                <a:tc>
                  <a:txBody>
                    <a:bodyPr/>
                    <a:lstStyle/>
                    <a:p>
                      <a:pPr marL="342900" indent="-342900" algn="just">
                        <a:buAutoNum type="alphaLcParenR"/>
                      </a:pPr>
                      <a:r>
                        <a:rPr lang="en-US" sz="2000" dirty="0" smtClean="0"/>
                        <a:t>Wind driven</a:t>
                      </a:r>
                    </a:p>
                    <a:p>
                      <a:pPr marL="342900" indent="-342900" algn="just">
                        <a:buAutoNum type="alphaLcParenR"/>
                      </a:pPr>
                      <a:r>
                        <a:rPr lang="en-US" sz="2000" dirty="0" smtClean="0"/>
                        <a:t>Also called capillary waves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Occur on boundaries between water masses of different density</a:t>
                      </a:r>
                      <a:r>
                        <a:rPr lang="en-US" sz="2000" baseline="0" dirty="0" smtClean="0"/>
                        <a:t> with in ocean</a:t>
                      </a:r>
                      <a:endParaRPr lang="en-US" sz="2000" dirty="0"/>
                    </a:p>
                  </a:txBody>
                  <a:tcPr/>
                </a:tc>
              </a:tr>
              <a:tr h="1019379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Rough,</a:t>
                      </a:r>
                      <a:r>
                        <a:rPr lang="en-US" sz="2000" baseline="0" dirty="0" smtClean="0"/>
                        <a:t> fast and unstable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Internal waves are smoother slower, more stable and attain greater wave height</a:t>
                      </a:r>
                      <a:endParaRPr lang="en-US" sz="2000" dirty="0"/>
                    </a:p>
                  </a:txBody>
                  <a:tcPr/>
                </a:tc>
              </a:tr>
              <a:tr h="946014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Surface wave can be up to 20m height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Internal waves can reach a height of about 300m or more</a:t>
                      </a:r>
                      <a:endParaRPr lang="en-US" sz="2000" dirty="0"/>
                    </a:p>
                  </a:txBody>
                  <a:tcPr/>
                </a:tc>
              </a:tr>
              <a:tr h="946014"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Surface waves require more </a:t>
                      </a:r>
                      <a:r>
                        <a:rPr lang="en-US" sz="2000" dirty="0" err="1" smtClean="0"/>
                        <a:t>chargy</a:t>
                      </a:r>
                      <a:r>
                        <a:rPr lang="en-US" sz="2000" dirty="0" smtClean="0"/>
                        <a:t> for generation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000" dirty="0" smtClean="0"/>
                        <a:t>Internal</a:t>
                      </a:r>
                      <a:r>
                        <a:rPr lang="en-US" sz="2000" baseline="0" dirty="0" smtClean="0"/>
                        <a:t> waves require less energy for generation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Include crust at the top trough at bottom</a:t>
            </a:r>
          </a:p>
          <a:p>
            <a:pPr>
              <a:defRPr/>
            </a:pPr>
            <a:r>
              <a:rPr lang="en-US" dirty="0" smtClean="0"/>
              <a:t>Difference in elevation between crusts and trough is the wave height</a:t>
            </a:r>
          </a:p>
          <a:p>
            <a:pPr>
              <a:defRPr/>
            </a:pPr>
            <a:r>
              <a:rPr lang="en-US" dirty="0" smtClean="0"/>
              <a:t>Distance between crust or trough-wave length water steepness– The ratio of wave height to wave length</a:t>
            </a:r>
          </a:p>
          <a:p>
            <a:pPr>
              <a:defRPr/>
            </a:pPr>
            <a:r>
              <a:rPr lang="en-US" dirty="0" smtClean="0"/>
              <a:t>Capillarity is the initial restoring for any body of water</a:t>
            </a:r>
          </a:p>
          <a:p>
            <a:pPr>
              <a:defRPr/>
            </a:pPr>
            <a:r>
              <a:rPr lang="en-US" dirty="0" smtClean="0"/>
              <a:t>As wind blows – they create pressure and stress– and created capillary waves.</a:t>
            </a:r>
          </a:p>
          <a:p>
            <a:pPr>
              <a:defRPr/>
            </a:pPr>
            <a:r>
              <a:rPr lang="en-US" dirty="0" smtClean="0"/>
              <a:t>Capillary waves- 1.74cm wave length</a:t>
            </a:r>
          </a:p>
          <a:p>
            <a:pPr>
              <a:defRPr/>
            </a:pPr>
            <a:r>
              <a:rPr lang="en-US" dirty="0" smtClean="0"/>
              <a:t>As wind increased-</a:t>
            </a:r>
            <a:r>
              <a:rPr lang="en-US" dirty="0" err="1" smtClean="0"/>
              <a:t>Capillay</a:t>
            </a:r>
            <a:r>
              <a:rPr lang="en-US" dirty="0" smtClean="0"/>
              <a:t> wave developments increase-sea become rough</a:t>
            </a:r>
          </a:p>
          <a:p>
            <a:pPr>
              <a:defRPr/>
            </a:pPr>
            <a:r>
              <a:rPr lang="en-US" dirty="0" smtClean="0"/>
              <a:t>The capillarity force-become gravity wave and curve length increases-progressive wave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1634</Words>
  <Application>Microsoft Office PowerPoint</Application>
  <PresentationFormat>On-screen Show (4:3)</PresentationFormat>
  <Paragraphs>234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Waves</vt:lpstr>
      <vt:lpstr>Slide 2</vt:lpstr>
      <vt:lpstr>Slide 3</vt:lpstr>
      <vt:lpstr>Slide 4</vt:lpstr>
      <vt:lpstr>Slide 5</vt:lpstr>
      <vt:lpstr>Slide 6</vt:lpstr>
      <vt:lpstr>Slide 7</vt:lpstr>
      <vt:lpstr>Difference between surface and long waves</vt:lpstr>
      <vt:lpstr>Characteristics of waves</vt:lpstr>
      <vt:lpstr>Slide 10</vt:lpstr>
      <vt:lpstr>Slide 11</vt:lpstr>
      <vt:lpstr>Standing waves</vt:lpstr>
      <vt:lpstr>Slide 13</vt:lpstr>
      <vt:lpstr>Wind produced waves</vt:lpstr>
      <vt:lpstr>Slide 15</vt:lpstr>
      <vt:lpstr>Wave parameters</vt:lpstr>
      <vt:lpstr>Slide 17</vt:lpstr>
      <vt:lpstr>Waves Theories </vt:lpstr>
      <vt:lpstr>Slide 19</vt:lpstr>
      <vt:lpstr>Slide 20</vt:lpstr>
      <vt:lpstr>Beaufort Scale </vt:lpstr>
      <vt:lpstr>Slide 22</vt:lpstr>
      <vt:lpstr>Slide 23</vt:lpstr>
      <vt:lpstr>Spilling and breaking waves </vt:lpstr>
      <vt:lpstr>Slide 25</vt:lpstr>
      <vt:lpstr>Tsunami</vt:lpstr>
      <vt:lpstr>Slide 27</vt:lpstr>
      <vt:lpstr>Slide 28</vt:lpstr>
      <vt:lpstr>Slide 29</vt:lpstr>
      <vt:lpstr>Slide 30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Waves</dc:title>
  <dc:creator>HP</dc:creator>
  <cp:lastModifiedBy>HP</cp:lastModifiedBy>
  <cp:revision>28</cp:revision>
  <dcterms:created xsi:type="dcterms:W3CDTF">2011-09-05T09:14:56Z</dcterms:created>
  <dcterms:modified xsi:type="dcterms:W3CDTF">2012-06-22T11:37:24Z</dcterms:modified>
</cp:coreProperties>
</file>