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AQUATIC BIODIVERSITY AND CONSERVATION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733800" cy="5668963"/>
          </a:xfrm>
        </p:spPr>
        <p:txBody>
          <a:bodyPr>
            <a:normAutofit/>
          </a:bodyPr>
          <a:lstStyle/>
          <a:p>
            <a:pPr algn="just">
              <a:buNone/>
            </a:pPr>
            <a:r>
              <a:rPr lang="en-US" sz="1800" b="1" dirty="0" smtClean="0"/>
              <a:t>AQUATIC BIODIVERSITY</a:t>
            </a:r>
            <a:endParaRPr lang="en-US" sz="1800" dirty="0" smtClean="0"/>
          </a:p>
          <a:p>
            <a:pPr algn="just">
              <a:buNone/>
            </a:pPr>
            <a:endParaRPr lang="en-US" sz="1800" dirty="0" smtClean="0"/>
          </a:p>
          <a:p>
            <a:pPr algn="just"/>
            <a:r>
              <a:rPr lang="en-US" sz="1800" dirty="0" smtClean="0"/>
              <a:t>Aquatic biodiversity includes all unique species and habitats and the interaction between them</a:t>
            </a:r>
          </a:p>
          <a:p>
            <a:pPr algn="just"/>
            <a:endParaRPr lang="en-US" sz="1800" dirty="0" smtClean="0"/>
          </a:p>
          <a:p>
            <a:pPr algn="just"/>
            <a:endParaRPr lang="en-US" sz="1800" dirty="0" smtClean="0"/>
          </a:p>
          <a:p>
            <a:pPr algn="just"/>
            <a:r>
              <a:rPr lang="en-US" sz="1800" dirty="0" smtClean="0"/>
              <a:t>There are around 800 species of cartilaginous </a:t>
            </a:r>
          </a:p>
          <a:p>
            <a:pPr algn="just">
              <a:buNone/>
            </a:pPr>
            <a:r>
              <a:rPr lang="en-US" sz="1800" dirty="0" smtClean="0"/>
              <a:t>	and 70 species of jawless fishes (lampreys and hagfishes)</a:t>
            </a:r>
          </a:p>
          <a:p>
            <a:pPr algn="just"/>
            <a:endParaRPr lang="en-US" sz="1800" dirty="0" smtClean="0"/>
          </a:p>
          <a:p>
            <a:pPr algn="just"/>
            <a:endParaRPr lang="en-US" sz="1800" dirty="0" smtClean="0"/>
          </a:p>
          <a:p>
            <a:pPr algn="just"/>
            <a:endParaRPr lang="en-US" sz="1800" dirty="0" smtClean="0"/>
          </a:p>
          <a:p>
            <a:pPr algn="just"/>
            <a:r>
              <a:rPr lang="en-US" sz="1800" dirty="0" smtClean="0"/>
              <a:t>There is prediction of around 28500 fish species representing more half of the vertebrate diversity</a:t>
            </a:r>
          </a:p>
          <a:p>
            <a:pPr algn="just"/>
            <a:endParaRPr lang="en-US" sz="1800" dirty="0" smtClean="0"/>
          </a:p>
          <a:p>
            <a:pPr algn="just"/>
            <a:endParaRPr lang="en-US" sz="1800" dirty="0" smtClean="0"/>
          </a:p>
          <a:p>
            <a:pPr algn="just"/>
            <a:endParaRPr lang="en-US" sz="1800" dirty="0"/>
          </a:p>
        </p:txBody>
      </p:sp>
      <p:pic>
        <p:nvPicPr>
          <p:cNvPr id="4" name="Picture 3"/>
          <p:cNvPicPr/>
          <p:nvPr/>
        </p:nvPicPr>
        <p:blipFill>
          <a:blip r:embed="rId2"/>
          <a:srcRect/>
          <a:stretch>
            <a:fillRect/>
          </a:stretch>
        </p:blipFill>
        <p:spPr bwMode="auto">
          <a:xfrm>
            <a:off x="4343400" y="762000"/>
            <a:ext cx="4800600" cy="5562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endParaRPr lang="en-US" sz="1800" dirty="0" smtClean="0"/>
          </a:p>
          <a:p>
            <a:pPr algn="just"/>
            <a:endParaRPr lang="en-US" sz="1800" dirty="0" smtClean="0"/>
          </a:p>
          <a:p>
            <a:pPr algn="just"/>
            <a:endParaRPr lang="en-US" sz="1800" dirty="0" smtClean="0"/>
          </a:p>
          <a:p>
            <a:pPr algn="just"/>
            <a:r>
              <a:rPr lang="en-US" sz="1800" dirty="0" smtClean="0"/>
              <a:t>In India 2163 species of finfish have been recorded from upland cold (157; 7.26%), warm waters of the plain (454; 20.99%), brackish water (182; 8.41%) and marine environment (1370; 63.3%)</a:t>
            </a:r>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smtClean="0"/>
              <a:t>In terms of habitat, fishes live in almost all conceivable aquatic habitats, ranging from Antarctic icecap to hot springs as well as fresh to saline waters</a:t>
            </a:r>
          </a:p>
          <a:p>
            <a:pPr algn="just"/>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sz="1800" dirty="0" smtClean="0"/>
              <a:t>Aquatic biodiversity - threatened - modifications of environment, overexploitation, habitat loss, exotic species and others</a:t>
            </a:r>
          </a:p>
          <a:p>
            <a:pPr algn="just"/>
            <a:endParaRPr lang="en-US" sz="1800" dirty="0" smtClean="0"/>
          </a:p>
          <a:p>
            <a:pPr algn="just"/>
            <a:endParaRPr lang="en-US" sz="1800" dirty="0" smtClean="0"/>
          </a:p>
          <a:p>
            <a:pPr algn="just"/>
            <a:endParaRPr lang="en-US" sz="1800" dirty="0" smtClean="0"/>
          </a:p>
          <a:p>
            <a:pPr algn="just"/>
            <a:r>
              <a:rPr lang="en-US" sz="1800" dirty="0" smtClean="0"/>
              <a:t>Preservation necessary </a:t>
            </a:r>
          </a:p>
          <a:p>
            <a:pPr algn="just"/>
            <a:endParaRPr lang="en-US" sz="1800" dirty="0" smtClean="0"/>
          </a:p>
          <a:p>
            <a:pPr algn="just"/>
            <a:endParaRPr lang="en-US" sz="1800" dirty="0" smtClean="0"/>
          </a:p>
          <a:p>
            <a:pPr algn="just"/>
            <a:endParaRPr lang="en-US" sz="1800" dirty="0" smtClean="0"/>
          </a:p>
          <a:p>
            <a:pPr algn="just"/>
            <a:r>
              <a:rPr lang="en-US" sz="1800" dirty="0" smtClean="0"/>
              <a:t>Aquatic conservation strategies should support sustainable development by protecting biological resources in ways that will preserve habitats and ecosystems. </a:t>
            </a:r>
          </a:p>
          <a:p>
            <a:pPr algn="just"/>
            <a:endParaRPr lang="en-US" sz="1800" dirty="0" smtClean="0"/>
          </a:p>
          <a:p>
            <a:pPr algn="just"/>
            <a:endParaRPr lang="en-US" sz="1800" dirty="0" smtClean="0"/>
          </a:p>
          <a:p>
            <a:pPr algn="just"/>
            <a:endParaRPr lang="en-US" sz="1800" dirty="0" smtClean="0"/>
          </a:p>
          <a:p>
            <a:pPr algn="just"/>
            <a:r>
              <a:rPr lang="en-US" sz="1800" dirty="0" smtClean="0"/>
              <a:t>All possible measures of conservation and rehabilitation</a:t>
            </a:r>
          </a:p>
          <a:p>
            <a:pPr algn="just"/>
            <a:endParaRPr lang="en-US" sz="1800" dirty="0" smtClean="0"/>
          </a:p>
          <a:p>
            <a:pPr algn="just"/>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a:buNone/>
            </a:pPr>
            <a:r>
              <a:rPr lang="en-US" sz="1800" b="1" dirty="0" smtClean="0"/>
              <a:t>THREATS TO AQUATIC BIODIVERSITY</a:t>
            </a:r>
          </a:p>
          <a:p>
            <a:pPr algn="just"/>
            <a:endParaRPr lang="en-US" sz="1800" dirty="0" smtClean="0"/>
          </a:p>
          <a:p>
            <a:pPr algn="just"/>
            <a:endParaRPr lang="en-US" sz="1800" dirty="0" smtClean="0"/>
          </a:p>
          <a:p>
            <a:pPr algn="just"/>
            <a:r>
              <a:rPr lang="en-US" sz="1800" dirty="0" smtClean="0"/>
              <a:t>Anthropogenic activities </a:t>
            </a:r>
          </a:p>
          <a:p>
            <a:pPr algn="just"/>
            <a:endParaRPr lang="en-US" sz="1800" dirty="0" smtClean="0"/>
          </a:p>
          <a:p>
            <a:pPr algn="just"/>
            <a:endParaRPr lang="en-US" sz="1800" dirty="0" smtClean="0"/>
          </a:p>
          <a:p>
            <a:pPr algn="just"/>
            <a:r>
              <a:rPr lang="en-US" sz="1800" dirty="0" smtClean="0"/>
              <a:t>Runoff from agricultural and urban areas, the invasion of exotic species, and the creation of dams and water diversion - greatest challenges </a:t>
            </a:r>
          </a:p>
          <a:p>
            <a:pPr algn="just"/>
            <a:endParaRPr lang="en-US" sz="1800" dirty="0" smtClean="0"/>
          </a:p>
          <a:p>
            <a:pPr algn="just"/>
            <a:endParaRPr lang="en-US" sz="1800" dirty="0" smtClean="0"/>
          </a:p>
          <a:p>
            <a:pPr algn="just"/>
            <a:r>
              <a:rPr lang="en-US" sz="1800" dirty="0" smtClean="0"/>
              <a:t>Overfishing is the greatest threat to marine environments </a:t>
            </a:r>
          </a:p>
          <a:p>
            <a:pPr algn="just"/>
            <a:endParaRPr lang="en-US" sz="1800" dirty="0" smtClean="0"/>
          </a:p>
          <a:p>
            <a:pPr algn="just"/>
            <a:endParaRPr lang="en-US" sz="1800" dirty="0" smtClean="0"/>
          </a:p>
          <a:p>
            <a:pPr algn="just"/>
            <a:endParaRPr lang="en-US" sz="1800" dirty="0" smtClean="0"/>
          </a:p>
          <a:p>
            <a:pPr algn="just"/>
            <a:r>
              <a:rPr lang="en-US" sz="1800" dirty="0" smtClean="0"/>
              <a:t>Other threats - urban development and resource-based industries such as mining and forestry that destroy or reduce natural habitats, air and water pollution, sedimentation and erosion, and climate change also pose threats to aquatic biodiversity</a:t>
            </a:r>
          </a:p>
          <a:p>
            <a:pPr algn="just"/>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1800" b="1" dirty="0" smtClean="0"/>
              <a:t>Invasion of exotic species</a:t>
            </a:r>
            <a:endParaRPr lang="en-US" sz="1800" dirty="0" smtClean="0"/>
          </a:p>
          <a:p>
            <a:pPr algn="just"/>
            <a:endParaRPr lang="en-US" sz="1800" dirty="0" smtClean="0"/>
          </a:p>
          <a:p>
            <a:pPr algn="just"/>
            <a:r>
              <a:rPr lang="en-US" sz="1800" dirty="0" smtClean="0"/>
              <a:t>Exotic species - non-native plant or animal deliberately or accidentally introduced into a new habitat</a:t>
            </a:r>
          </a:p>
          <a:p>
            <a:pPr algn="just"/>
            <a:endParaRPr lang="en-US" sz="1800" dirty="0" smtClean="0"/>
          </a:p>
          <a:p>
            <a:pPr algn="just"/>
            <a:r>
              <a:rPr lang="en-US" sz="1800" dirty="0" smtClean="0"/>
              <a:t>Species that are able to grow, reproduce and survive outside of the habitats where they evolved are also referred to as alien, introduced, invasive, non-native, or non-indigenous species.</a:t>
            </a:r>
          </a:p>
          <a:p>
            <a:pPr algn="just"/>
            <a:endParaRPr lang="en-US" sz="1800" dirty="0" smtClean="0"/>
          </a:p>
          <a:p>
            <a:pPr algn="just"/>
            <a:r>
              <a:rPr lang="en-US" sz="1800" dirty="0" smtClean="0"/>
              <a:t>Exotic species into marine areas by transplanting or commercial shipping</a:t>
            </a:r>
          </a:p>
          <a:p>
            <a:pPr algn="just"/>
            <a:endParaRPr lang="en-US" sz="1800" dirty="0" smtClean="0"/>
          </a:p>
          <a:p>
            <a:pPr algn="just"/>
            <a:r>
              <a:rPr lang="en-US" sz="1800" dirty="0" smtClean="0"/>
              <a:t>It has been reported that ship ballast water is responsible for the transport of approximately 3,000 species worldwide each day</a:t>
            </a:r>
          </a:p>
          <a:p>
            <a:pPr algn="just"/>
            <a:endParaRPr lang="en-US" sz="1800" dirty="0" smtClean="0"/>
          </a:p>
          <a:p>
            <a:pPr algn="just"/>
            <a:r>
              <a:rPr lang="en-US" sz="1800" dirty="0" smtClean="0"/>
              <a:t>When species are introduced into an area, they may cause increased predation and competition, disease, habitat destruction, genetic stock alterations and even extinction</a:t>
            </a:r>
          </a:p>
          <a:p>
            <a:pPr algn="just"/>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r>
              <a:rPr lang="en-US" sz="1800" b="1" dirty="0" smtClean="0"/>
              <a:t>Habitat loss and degradation</a:t>
            </a:r>
          </a:p>
          <a:p>
            <a:pPr algn="just"/>
            <a:endParaRPr lang="en-US" sz="1800" dirty="0" smtClean="0"/>
          </a:p>
          <a:p>
            <a:pPr algn="just"/>
            <a:r>
              <a:rPr lang="en-US" sz="1800" dirty="0" smtClean="0"/>
              <a:t>Shoreline stabilization, development of large ports, mangrove deforestation, coral and sand mining and the existence of densely populated coastal cities - contribute to loss</a:t>
            </a:r>
          </a:p>
          <a:p>
            <a:pPr algn="just"/>
            <a:endParaRPr lang="en-US" sz="1800" dirty="0" smtClean="0"/>
          </a:p>
          <a:p>
            <a:pPr algn="just"/>
            <a:endParaRPr lang="en-US" sz="1800" dirty="0" smtClean="0"/>
          </a:p>
          <a:p>
            <a:pPr algn="just"/>
            <a:r>
              <a:rPr lang="en-US" sz="1800" dirty="0" smtClean="0"/>
              <a:t>The fishing </a:t>
            </a:r>
            <a:r>
              <a:rPr lang="en-US" sz="1800" dirty="0" err="1" smtClean="0"/>
              <a:t>harbours</a:t>
            </a:r>
            <a:r>
              <a:rPr lang="en-US" sz="1800" dirty="0" smtClean="0"/>
              <a:t>, jetties and other structures - interrupted important </a:t>
            </a:r>
            <a:r>
              <a:rPr lang="en-US" sz="1800" dirty="0" err="1" smtClean="0"/>
              <a:t>longshore</a:t>
            </a:r>
            <a:r>
              <a:rPr lang="en-US" sz="1800" dirty="0" smtClean="0"/>
              <a:t> current movements</a:t>
            </a:r>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smtClean="0"/>
              <a:t>Beach fronts and marsh communities are becoming eroded and experiencing increased sand loss</a:t>
            </a:r>
          </a:p>
          <a:p>
            <a:pPr algn="just"/>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endParaRPr lang="en-US" sz="1800" b="1" dirty="0" smtClean="0"/>
          </a:p>
          <a:p>
            <a:pPr algn="just">
              <a:buNone/>
            </a:pPr>
            <a:endParaRPr lang="en-US" sz="1800" b="1" dirty="0" smtClean="0"/>
          </a:p>
          <a:p>
            <a:pPr algn="just">
              <a:buNone/>
            </a:pPr>
            <a:r>
              <a:rPr lang="en-US" sz="1800" b="1" dirty="0" smtClean="0"/>
              <a:t>Construction of dams</a:t>
            </a:r>
            <a:r>
              <a:rPr lang="en-US" sz="1800" dirty="0" smtClean="0"/>
              <a:t> </a:t>
            </a:r>
          </a:p>
          <a:p>
            <a:pPr algn="just"/>
            <a:endParaRPr lang="en-US" sz="1800" dirty="0" smtClean="0"/>
          </a:p>
          <a:p>
            <a:pPr algn="just"/>
            <a:endParaRPr lang="en-US" sz="1800" dirty="0" smtClean="0"/>
          </a:p>
          <a:p>
            <a:pPr algn="just"/>
            <a:r>
              <a:rPr lang="en-US" sz="1800" dirty="0" smtClean="0"/>
              <a:t>Construction of dams across the rivers leads to the destruction of feeding and breeding grounds of fishes </a:t>
            </a:r>
          </a:p>
          <a:p>
            <a:pPr algn="just"/>
            <a:endParaRPr lang="en-US" sz="1800" dirty="0" smtClean="0"/>
          </a:p>
          <a:p>
            <a:pPr algn="just"/>
            <a:endParaRPr lang="en-US" sz="1800" dirty="0" smtClean="0"/>
          </a:p>
          <a:p>
            <a:pPr algn="just"/>
            <a:r>
              <a:rPr lang="en-US" sz="1800" dirty="0" smtClean="0"/>
              <a:t>Excess release of water from the reservoir and diversion of river water for agricultural and industrial purposes may also results in the destruction or degradation of freshwater fish habitats</a:t>
            </a:r>
          </a:p>
          <a:p>
            <a:pPr algn="just"/>
            <a:endParaRPr lang="en-US" sz="1800" dirty="0" smtClean="0"/>
          </a:p>
          <a:p>
            <a:pPr algn="just"/>
            <a:endParaRPr lang="en-US" sz="1800" dirty="0" smtClean="0"/>
          </a:p>
          <a:p>
            <a:pPr algn="just"/>
            <a:endParaRPr lang="en-US" sz="1800" dirty="0" smtClean="0"/>
          </a:p>
          <a:p>
            <a:pPr algn="just"/>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endParaRPr lang="en-US" sz="1800" b="1" dirty="0" smtClean="0"/>
          </a:p>
          <a:p>
            <a:pPr algn="just">
              <a:buNone/>
            </a:pPr>
            <a:endParaRPr lang="en-US" sz="1800" b="1" dirty="0" smtClean="0"/>
          </a:p>
          <a:p>
            <a:pPr algn="just">
              <a:buNone/>
            </a:pPr>
            <a:r>
              <a:rPr lang="en-US" sz="1800" b="1" dirty="0" smtClean="0"/>
              <a:t>Human bias</a:t>
            </a:r>
          </a:p>
          <a:p>
            <a:pPr algn="just"/>
            <a:endParaRPr lang="en-US" sz="1800" dirty="0" smtClean="0"/>
          </a:p>
          <a:p>
            <a:pPr algn="just"/>
            <a:endParaRPr lang="en-US" sz="1800" dirty="0" smtClean="0"/>
          </a:p>
          <a:p>
            <a:pPr algn="just"/>
            <a:r>
              <a:rPr lang="en-US" sz="1800" dirty="0" smtClean="0"/>
              <a:t>Human interference</a:t>
            </a:r>
          </a:p>
          <a:p>
            <a:pPr algn="just"/>
            <a:endParaRPr lang="en-US" sz="1800" dirty="0" smtClean="0"/>
          </a:p>
          <a:p>
            <a:pPr algn="just"/>
            <a:endParaRPr lang="en-US" sz="1800" dirty="0" smtClean="0"/>
          </a:p>
          <a:p>
            <a:pPr algn="just"/>
            <a:r>
              <a:rPr lang="en-US" sz="1800" dirty="0" smtClean="0"/>
              <a:t>"pest" or "threat" species as sharks have been hunted to near extinction upsetting the natural balance of their associated ecosystem</a:t>
            </a:r>
          </a:p>
          <a:p>
            <a:pPr algn="just"/>
            <a:endParaRPr lang="en-US" sz="1800" dirty="0" smtClean="0"/>
          </a:p>
          <a:p>
            <a:pPr algn="just"/>
            <a:endParaRPr lang="en-US" sz="1800" dirty="0" smtClean="0"/>
          </a:p>
          <a:p>
            <a:pPr algn="just"/>
            <a:r>
              <a:rPr lang="en-US" sz="1800" dirty="0" smtClean="0"/>
              <a:t>Purposeful usage of dynamiting and fish poisons may also cause severe fish biodiversity loss</a:t>
            </a:r>
          </a:p>
          <a:p>
            <a:pPr algn="just"/>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endParaRPr lang="en-US" sz="1800" b="1" dirty="0" smtClean="0"/>
          </a:p>
          <a:p>
            <a:pPr algn="just">
              <a:buNone/>
            </a:pPr>
            <a:r>
              <a:rPr lang="en-US" sz="1800" b="1" dirty="0" smtClean="0"/>
              <a:t>Overexploitation of species</a:t>
            </a:r>
          </a:p>
          <a:p>
            <a:pPr algn="just"/>
            <a:endParaRPr lang="en-US" sz="1800" dirty="0" smtClean="0"/>
          </a:p>
          <a:p>
            <a:pPr algn="just"/>
            <a:r>
              <a:rPr lang="en-US" sz="1800" dirty="0" smtClean="0"/>
              <a:t>Overexploitation - loss of genetic diversity and species abundance of both individual and /or groups of interacting species</a:t>
            </a:r>
          </a:p>
          <a:p>
            <a:pPr algn="just"/>
            <a:endParaRPr lang="en-US" sz="1800" dirty="0" smtClean="0"/>
          </a:p>
          <a:p>
            <a:pPr algn="just"/>
            <a:endParaRPr lang="en-US" sz="1800" dirty="0" smtClean="0"/>
          </a:p>
          <a:p>
            <a:pPr algn="just"/>
            <a:r>
              <a:rPr lang="en-US" sz="1800" dirty="0" smtClean="0"/>
              <a:t>Modifications of gear and vessel efficiency, Incidental by-catch from fisheries operations - decline in aquatic biodiversity</a:t>
            </a:r>
          </a:p>
          <a:p>
            <a:pPr algn="just"/>
            <a:endParaRPr lang="en-US" sz="1800" dirty="0" smtClean="0"/>
          </a:p>
          <a:p>
            <a:pPr algn="just"/>
            <a:endParaRPr lang="en-US" sz="1800" dirty="0" smtClean="0"/>
          </a:p>
          <a:p>
            <a:pPr algn="just"/>
            <a:r>
              <a:rPr lang="en-US" sz="1800" dirty="0" smtClean="0"/>
              <a:t>Over harvesting can greatly affect the biodiversity of many important aquatic ecosystems and local industry and the economy</a:t>
            </a:r>
          </a:p>
          <a:p>
            <a:pPr algn="just"/>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1800" b="1" dirty="0" smtClean="0"/>
              <a:t>Aquaculture</a:t>
            </a:r>
            <a:endParaRPr lang="en-US" sz="1800" dirty="0" smtClean="0"/>
          </a:p>
          <a:p>
            <a:pPr algn="just"/>
            <a:endParaRPr lang="en-US" sz="1800" dirty="0" smtClean="0"/>
          </a:p>
          <a:p>
            <a:pPr algn="just"/>
            <a:r>
              <a:rPr lang="en-US" sz="1800" dirty="0" smtClean="0"/>
              <a:t>Aquaculture - can contribute to the accidental release of non-native species, habitat conversion, pollution, as well as actual elimination of more fish than is being produced</a:t>
            </a:r>
          </a:p>
          <a:p>
            <a:pPr algn="just"/>
            <a:endParaRPr lang="en-US" sz="1800" dirty="0" smtClean="0"/>
          </a:p>
          <a:p>
            <a:pPr algn="just"/>
            <a:endParaRPr lang="en-US" sz="1800" dirty="0" smtClean="0"/>
          </a:p>
          <a:p>
            <a:pPr algn="just"/>
            <a:r>
              <a:rPr lang="en-US" sz="1800" dirty="0" smtClean="0"/>
              <a:t>For example, in the salmon farming industry, fish </a:t>
            </a:r>
            <a:r>
              <a:rPr lang="en-US" sz="1800" dirty="0" err="1" smtClean="0"/>
              <a:t>faeces</a:t>
            </a:r>
            <a:r>
              <a:rPr lang="en-US" sz="1800" dirty="0" smtClean="0"/>
              <a:t> and uneaten fish feed - contribute to pollution</a:t>
            </a:r>
          </a:p>
          <a:p>
            <a:pPr algn="just"/>
            <a:endParaRPr lang="en-US" sz="1800" dirty="0" smtClean="0"/>
          </a:p>
          <a:p>
            <a:pPr algn="just"/>
            <a:endParaRPr lang="en-US" sz="1800" dirty="0" smtClean="0"/>
          </a:p>
          <a:p>
            <a:pPr algn="just"/>
            <a:r>
              <a:rPr lang="en-US" sz="1800" dirty="0" smtClean="0"/>
              <a:t>Antibiotics - leave residual traces in uneaten feed and fish faces trapped in sediments and potentially leading to toxic conditions for species</a:t>
            </a:r>
          </a:p>
          <a:p>
            <a:pPr algn="just"/>
            <a:endParaRPr lang="en-US" sz="1800" dirty="0" smtClean="0"/>
          </a:p>
          <a:p>
            <a:pPr algn="just"/>
            <a:endParaRPr lang="en-US" sz="1800" dirty="0" smtClean="0"/>
          </a:p>
          <a:p>
            <a:pPr algn="just"/>
            <a:endParaRPr lang="en-US" sz="1800" dirty="0" smtClean="0"/>
          </a:p>
          <a:p>
            <a:pPr algn="just"/>
            <a:r>
              <a:rPr lang="en-US" sz="1800" dirty="0" smtClean="0"/>
              <a:t>Antibiotic - leads to the development of antibiotic-resistant bacteria</a:t>
            </a:r>
          </a:p>
          <a:p>
            <a:pPr algn="just"/>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1800" b="1" dirty="0" smtClean="0"/>
              <a:t>AQUATIC BIODIVERSITY</a:t>
            </a:r>
            <a:endParaRPr lang="en-US" sz="1800" dirty="0" smtClean="0"/>
          </a:p>
          <a:p>
            <a:pPr algn="just"/>
            <a:endParaRPr lang="en-US" sz="1800" dirty="0" smtClean="0"/>
          </a:p>
          <a:p>
            <a:pPr algn="just"/>
            <a:r>
              <a:rPr lang="en-US" sz="1800" dirty="0" smtClean="0"/>
              <a:t>Biodiversity is a measure of the richness of life from the habitat down to the gene. </a:t>
            </a:r>
          </a:p>
          <a:p>
            <a:pPr algn="just"/>
            <a:endParaRPr lang="en-US" sz="1800" dirty="0" smtClean="0"/>
          </a:p>
          <a:p>
            <a:pPr algn="just"/>
            <a:endParaRPr lang="en-US" sz="1800" dirty="0" smtClean="0"/>
          </a:p>
          <a:p>
            <a:pPr algn="just"/>
            <a:endParaRPr lang="en-US" sz="1800" dirty="0" smtClean="0"/>
          </a:p>
          <a:p>
            <a:pPr algn="just"/>
            <a:r>
              <a:rPr lang="en-US" sz="1800" dirty="0" smtClean="0"/>
              <a:t>Biodiversity makes up the structure of the ecosystems and habitats that support essential living resources including wildlife, fisheries and forests</a:t>
            </a:r>
          </a:p>
          <a:p>
            <a:pPr algn="just"/>
            <a:endParaRPr lang="en-US" sz="1800" dirty="0" smtClean="0"/>
          </a:p>
          <a:p>
            <a:pPr algn="just"/>
            <a:endParaRPr lang="en-US" sz="1800" dirty="0" smtClean="0"/>
          </a:p>
          <a:p>
            <a:pPr algn="just"/>
            <a:r>
              <a:rPr lang="en-US" sz="1800" dirty="0" smtClean="0"/>
              <a:t>Helps to provide basic human needs such as food, shelter, and medicine. </a:t>
            </a:r>
          </a:p>
          <a:p>
            <a:pPr algn="just"/>
            <a:endParaRPr lang="en-US" sz="1800" dirty="0" smtClean="0"/>
          </a:p>
          <a:p>
            <a:pPr algn="just"/>
            <a:endParaRPr lang="en-US" sz="1800" dirty="0" smtClean="0"/>
          </a:p>
          <a:p>
            <a:pPr algn="just"/>
            <a:endParaRPr lang="en-US" sz="1800" dirty="0" smtClean="0"/>
          </a:p>
          <a:p>
            <a:pPr algn="just"/>
            <a:r>
              <a:rPr lang="en-US" sz="1800" dirty="0" smtClean="0"/>
              <a:t>Has recreational, cultural, spiritual and aesthetic values; reflects the number, variety and variability of living organisms in space and time</a:t>
            </a:r>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endParaRPr lang="en-US" sz="1800" b="1" dirty="0" smtClean="0"/>
          </a:p>
          <a:p>
            <a:pPr algn="just">
              <a:buNone/>
            </a:pPr>
            <a:r>
              <a:rPr lang="en-US" sz="1800" b="1" dirty="0" smtClean="0"/>
              <a:t>Pollution</a:t>
            </a:r>
          </a:p>
          <a:p>
            <a:pPr algn="just"/>
            <a:endParaRPr lang="en-US" sz="1800" dirty="0" smtClean="0"/>
          </a:p>
          <a:p>
            <a:pPr algn="just"/>
            <a:endParaRPr lang="en-US" sz="1800" dirty="0" smtClean="0"/>
          </a:p>
          <a:p>
            <a:pPr algn="just"/>
            <a:r>
              <a:rPr lang="en-US" sz="1800" dirty="0" smtClean="0"/>
              <a:t>Pollution - aquatic ecosystems and may consists of agricultural, urban and industrial wastes containing contaminants such as sewage, fertilizer, and heavy metals, pesticides and other harmful substances </a:t>
            </a:r>
          </a:p>
          <a:p>
            <a:pPr algn="just"/>
            <a:endParaRPr lang="en-US" sz="1800" dirty="0" smtClean="0"/>
          </a:p>
          <a:p>
            <a:pPr algn="just"/>
            <a:endParaRPr lang="en-US" sz="1800" dirty="0" smtClean="0"/>
          </a:p>
          <a:p>
            <a:pPr algn="just"/>
            <a:endParaRPr lang="en-US" sz="1800" dirty="0" smtClean="0"/>
          </a:p>
          <a:p>
            <a:pPr algn="just"/>
            <a:r>
              <a:rPr lang="en-US" sz="1800" dirty="0" smtClean="0"/>
              <a:t>Have proven to be very damaging  to  the loss aquatic habitats and species</a:t>
            </a:r>
          </a:p>
          <a:p>
            <a:pPr algn="just"/>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r>
              <a:rPr lang="en-US" sz="1800" b="1" dirty="0" smtClean="0"/>
              <a:t>Sedimentation</a:t>
            </a:r>
          </a:p>
          <a:p>
            <a:pPr algn="just"/>
            <a:endParaRPr lang="en-US" sz="1800" dirty="0" smtClean="0"/>
          </a:p>
          <a:p>
            <a:pPr algn="just"/>
            <a:r>
              <a:rPr lang="en-US" sz="1800" dirty="0" smtClean="0"/>
              <a:t>Land management practices including urbanization, farming, forestry practices and industrialization - increased flow of sediments</a:t>
            </a:r>
          </a:p>
          <a:p>
            <a:pPr algn="just"/>
            <a:endParaRPr lang="en-US" sz="1800" dirty="0" smtClean="0"/>
          </a:p>
          <a:p>
            <a:pPr algn="just"/>
            <a:endParaRPr lang="en-US" sz="1800" dirty="0" smtClean="0"/>
          </a:p>
          <a:p>
            <a:pPr algn="just"/>
            <a:r>
              <a:rPr lang="en-US" sz="1800" dirty="0" smtClean="0"/>
              <a:t>Physical structure of the habitats changed due to increased sediment load, introduction of pollutants through sediment run off, creating respiratory and feeding problems by sediment settling over the bottom living organisms, especially coral reefs and covering of spawning habitats by the sediment settlement</a:t>
            </a:r>
          </a:p>
          <a:p>
            <a:pPr algn="just"/>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lnSpcReduction="10000"/>
          </a:bodyPr>
          <a:lstStyle/>
          <a:p>
            <a:pPr algn="just">
              <a:buNone/>
            </a:pPr>
            <a:r>
              <a:rPr lang="en-US" sz="1800" b="1" dirty="0" smtClean="0"/>
              <a:t>CONSERVATION OF ENDANGERED SPECIES</a:t>
            </a:r>
            <a:endParaRPr lang="en-US" sz="1800" dirty="0" smtClean="0"/>
          </a:p>
          <a:p>
            <a:pPr lvl="0" algn="just" fontAlgn="base"/>
            <a:endParaRPr lang="en-US" sz="1800" dirty="0" smtClean="0"/>
          </a:p>
          <a:p>
            <a:pPr lvl="0" algn="just" fontAlgn="base"/>
            <a:r>
              <a:rPr lang="en-US" sz="1800" dirty="0" smtClean="0"/>
              <a:t>Strong monitoring is required to see that the sea is not polluted by different type of oil pollutants. Strong legal norms and supervision are required to prevent overfishing.</a:t>
            </a:r>
          </a:p>
          <a:p>
            <a:pPr lvl="0" algn="just" fontAlgn="base"/>
            <a:endParaRPr lang="en-US" sz="1800" dirty="0" smtClean="0"/>
          </a:p>
          <a:p>
            <a:pPr lvl="0" algn="just" fontAlgn="base"/>
            <a:r>
              <a:rPr lang="en-US" sz="1800" dirty="0" smtClean="0"/>
              <a:t>The toxic waste should be recycled into a non-harmful material, so that it does not affect the bio-diversity of the sea.</a:t>
            </a:r>
          </a:p>
          <a:p>
            <a:pPr lvl="0" algn="just" fontAlgn="base"/>
            <a:endParaRPr lang="en-US" sz="1800" dirty="0" smtClean="0"/>
          </a:p>
          <a:p>
            <a:pPr lvl="0" algn="just" fontAlgn="base"/>
            <a:r>
              <a:rPr lang="en-US" sz="1800" dirty="0" smtClean="0"/>
              <a:t>International cooperation is required so that joint actions can be taken for illegal incidents, like throwing toxic substances into the sea.</a:t>
            </a:r>
          </a:p>
          <a:p>
            <a:pPr lvl="0" algn="just" fontAlgn="base"/>
            <a:endParaRPr lang="en-US" sz="1800" dirty="0" smtClean="0"/>
          </a:p>
          <a:p>
            <a:pPr lvl="0" algn="just" fontAlgn="base"/>
            <a:r>
              <a:rPr lang="en-US" sz="1800" dirty="0" smtClean="0"/>
              <a:t>Awareness about the endangered species and their conservation is a must; national plan should be prepared and executed with help from NGOs and volunteers.</a:t>
            </a:r>
          </a:p>
          <a:p>
            <a:pPr lvl="0" algn="just" fontAlgn="base"/>
            <a:endParaRPr lang="en-US" sz="1800" dirty="0" smtClean="0"/>
          </a:p>
          <a:p>
            <a:pPr lvl="0" algn="just" fontAlgn="base"/>
            <a:r>
              <a:rPr lang="en-US" sz="1800" dirty="0" smtClean="0"/>
              <a:t>Bottom Trawling should be totally banned by countries; an international monitoring authority should also be established to see that such types of fish catching methods are not used.</a:t>
            </a:r>
          </a:p>
          <a:p>
            <a:pPr lvl="0" algn="just" fontAlgn="base"/>
            <a:endParaRPr lang="en-US" sz="1800" dirty="0" smtClean="0"/>
          </a:p>
          <a:p>
            <a:pPr lvl="0" algn="just" fontAlgn="base"/>
            <a:r>
              <a:rPr lang="en-US" sz="1800" dirty="0" smtClean="0"/>
              <a:t>There should be strong vigilance in places which are tourist hot-spots, on beaches</a:t>
            </a:r>
            <a:r>
              <a:rPr lang="en-US" sz="1800" b="1" dirty="0" smtClean="0"/>
              <a:t> </a:t>
            </a:r>
            <a:endParaRPr lang="en-US" sz="1800" dirty="0" smtClean="0"/>
          </a:p>
          <a:p>
            <a:pPr algn="just"/>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en-US" sz="1800" b="1" dirty="0" smtClean="0"/>
              <a:t>CONSERVATION OF BIODIVERSITY</a:t>
            </a:r>
            <a:endParaRPr lang="en-US" sz="1800" dirty="0" smtClean="0"/>
          </a:p>
          <a:p>
            <a:pPr algn="just">
              <a:buNone/>
            </a:pPr>
            <a:r>
              <a:rPr lang="en-US" sz="1800" b="1" dirty="0" smtClean="0"/>
              <a:t> </a:t>
            </a:r>
            <a:endParaRPr lang="en-US" sz="1800" dirty="0" smtClean="0"/>
          </a:p>
          <a:p>
            <a:pPr algn="just">
              <a:buNone/>
            </a:pPr>
            <a:r>
              <a:rPr lang="en-US" sz="1800" b="1" dirty="0" smtClean="0"/>
              <a:t>Definition</a:t>
            </a:r>
            <a:endParaRPr lang="en-US" sz="1800" dirty="0" smtClean="0"/>
          </a:p>
          <a:p>
            <a:pPr algn="just"/>
            <a:r>
              <a:rPr lang="en-US" sz="1800" dirty="0" smtClean="0"/>
              <a:t>Conservation is defined as safeguarding, maintaining or protecting and the wise management of natural resources”</a:t>
            </a:r>
          </a:p>
          <a:p>
            <a:pPr algn="just"/>
            <a:endParaRPr lang="en-US" sz="1800" dirty="0" smtClean="0"/>
          </a:p>
          <a:p>
            <a:pPr>
              <a:buNone/>
            </a:pPr>
            <a:endParaRPr lang="en-US" sz="1800" b="1" dirty="0" smtClean="0"/>
          </a:p>
          <a:p>
            <a:pPr>
              <a:buNone/>
            </a:pPr>
            <a:r>
              <a:rPr lang="en-US" sz="1800" b="1" dirty="0" smtClean="0"/>
              <a:t>NEED FOR CONSERVATION </a:t>
            </a:r>
            <a:endParaRPr lang="en-US" sz="1800" dirty="0" smtClean="0"/>
          </a:p>
          <a:p>
            <a:pPr lvl="0"/>
            <a:r>
              <a:rPr lang="en-IN" sz="1800" dirty="0" smtClean="0"/>
              <a:t>To maintain ecological balance</a:t>
            </a:r>
            <a:endParaRPr lang="en-US" sz="1800" dirty="0" smtClean="0"/>
          </a:p>
          <a:p>
            <a:pPr lvl="0"/>
            <a:r>
              <a:rPr lang="en-IN" sz="1800" dirty="0" smtClean="0"/>
              <a:t>To keep  ecological diversity</a:t>
            </a:r>
            <a:endParaRPr lang="en-US" sz="1800" dirty="0" smtClean="0"/>
          </a:p>
          <a:p>
            <a:pPr lvl="0"/>
            <a:r>
              <a:rPr lang="en-IN" sz="1800" dirty="0" smtClean="0"/>
              <a:t>To obtain food and natural resources</a:t>
            </a:r>
            <a:endParaRPr lang="en-US" sz="1800" dirty="0" smtClean="0"/>
          </a:p>
          <a:p>
            <a:pPr lvl="0"/>
            <a:r>
              <a:rPr lang="en-IN" sz="1800" dirty="0" smtClean="0"/>
              <a:t>To preserve the  genetic material</a:t>
            </a:r>
            <a:endParaRPr lang="en-US" sz="1800" dirty="0" smtClean="0"/>
          </a:p>
          <a:p>
            <a:pPr lvl="0"/>
            <a:r>
              <a:rPr lang="en-IN" sz="1800" dirty="0" smtClean="0"/>
              <a:t>T o preserve  moral, religious and cultural values</a:t>
            </a:r>
            <a:endParaRPr lang="en-US" sz="1800" dirty="0" smtClean="0"/>
          </a:p>
          <a:p>
            <a:pPr lvl="0"/>
            <a:r>
              <a:rPr lang="en-IN" sz="1800" dirty="0" smtClean="0"/>
              <a:t>To preserve nativity</a:t>
            </a:r>
            <a:endParaRPr lang="en-US" sz="1800" dirty="0" smtClean="0"/>
          </a:p>
          <a:p>
            <a:pPr lvl="0"/>
            <a:r>
              <a:rPr lang="en-IN" sz="1800" dirty="0" smtClean="0"/>
              <a:t>To  optimize yields by controlling efforts</a:t>
            </a:r>
            <a:endParaRPr lang="en-US" sz="1800" dirty="0" smtClean="0"/>
          </a:p>
          <a:p>
            <a:pPr lvl="0"/>
            <a:r>
              <a:rPr lang="en-IN" sz="1800" dirty="0" smtClean="0"/>
              <a:t>To resolve conflicts among stake holders</a:t>
            </a:r>
            <a:endParaRPr lang="en-US" sz="1800" dirty="0" smtClean="0"/>
          </a:p>
          <a:p>
            <a:pPr algn="just"/>
            <a:endParaRPr lang="en-US" sz="1800" dirty="0" smtClean="0"/>
          </a:p>
          <a:p>
            <a:pPr algn="just"/>
            <a:endParaRPr lang="en-US"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algn="just">
              <a:buNone/>
            </a:pPr>
            <a:endParaRPr lang="en-US" sz="1800" b="1" dirty="0" smtClean="0"/>
          </a:p>
          <a:p>
            <a:pPr algn="just">
              <a:buNone/>
            </a:pPr>
            <a:r>
              <a:rPr lang="en-US" sz="1800" b="1" dirty="0" smtClean="0"/>
              <a:t>CONCEPTS OF CONCERVATION  </a:t>
            </a:r>
            <a:endParaRPr lang="en-US" sz="1800" dirty="0" smtClean="0"/>
          </a:p>
          <a:p>
            <a:pPr algn="just"/>
            <a:endParaRPr lang="en-US" sz="1800" dirty="0" smtClean="0"/>
          </a:p>
          <a:p>
            <a:pPr algn="just">
              <a:buNone/>
            </a:pPr>
            <a:r>
              <a:rPr lang="en-US" sz="1800" b="1" dirty="0" smtClean="0"/>
              <a:t>Coarse- and fine-filter approach</a:t>
            </a:r>
            <a:endParaRPr lang="en-US" sz="1800" dirty="0" smtClean="0"/>
          </a:p>
          <a:p>
            <a:pPr algn="just"/>
            <a:endParaRPr lang="en-US" sz="1800" dirty="0" smtClean="0"/>
          </a:p>
          <a:p>
            <a:pPr algn="just"/>
            <a:r>
              <a:rPr lang="en-US" sz="1800" dirty="0" smtClean="0"/>
              <a:t>Conservation of representative samples of all the ecological communities in a region. It can facilitate conservation of the majority of species. </a:t>
            </a:r>
          </a:p>
          <a:p>
            <a:pPr algn="just">
              <a:buNone/>
            </a:pPr>
            <a:endParaRPr lang="en-US" sz="1800" b="1" dirty="0" smtClean="0"/>
          </a:p>
          <a:p>
            <a:pPr algn="just">
              <a:buNone/>
            </a:pPr>
            <a:r>
              <a:rPr lang="en-US" sz="1800" b="1" dirty="0" smtClean="0"/>
              <a:t>Adaptive management </a:t>
            </a:r>
            <a:endParaRPr lang="en-US" sz="1800" dirty="0" smtClean="0"/>
          </a:p>
          <a:p>
            <a:pPr algn="just"/>
            <a:endParaRPr lang="en-US" sz="1800" dirty="0" smtClean="0"/>
          </a:p>
          <a:p>
            <a:pPr algn="just"/>
            <a:r>
              <a:rPr lang="en-US" sz="1800" dirty="0" smtClean="0"/>
              <a:t>Management decisions can be improved over time by learning from experiences. </a:t>
            </a:r>
          </a:p>
          <a:p>
            <a:pPr algn="just"/>
            <a:endParaRPr lang="en-US" sz="1800" dirty="0" smtClean="0"/>
          </a:p>
          <a:p>
            <a:pPr algn="just">
              <a:buNone/>
            </a:pPr>
            <a:r>
              <a:rPr lang="en-US" sz="1800" b="1" dirty="0" smtClean="0"/>
              <a:t>Ecosystem-based management</a:t>
            </a:r>
            <a:endParaRPr lang="en-US" sz="1800" dirty="0" smtClean="0"/>
          </a:p>
          <a:p>
            <a:pPr algn="just"/>
            <a:r>
              <a:rPr lang="en-US" sz="1800" dirty="0" smtClean="0"/>
              <a:t>Sustains species and ecological processes but also supports some human intervention for economic and social purposes. </a:t>
            </a:r>
          </a:p>
          <a:p>
            <a:pPr algn="just"/>
            <a:endParaRPr 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endParaRPr lang="en-US" sz="1800" b="1" dirty="0" smtClean="0"/>
          </a:p>
          <a:p>
            <a:pPr algn="just">
              <a:buNone/>
            </a:pPr>
            <a:endParaRPr lang="en-US" sz="1800" b="1" dirty="0" smtClean="0"/>
          </a:p>
          <a:p>
            <a:pPr algn="just">
              <a:buNone/>
            </a:pPr>
            <a:r>
              <a:rPr lang="en-US" sz="1800" b="1" dirty="0" smtClean="0"/>
              <a:t>Expected risk </a:t>
            </a:r>
            <a:endParaRPr lang="en-US" sz="1800" dirty="0" smtClean="0"/>
          </a:p>
          <a:p>
            <a:pPr algn="just"/>
            <a:r>
              <a:rPr lang="en-US" sz="1800" dirty="0" smtClean="0"/>
              <a:t>Ecosystem management decisions consider the likelihood of an event occurring and the probable magnitude of the consequences if it occur and weighing the expected risks against the expected benefits of the decision. </a:t>
            </a:r>
          </a:p>
          <a:p>
            <a:pPr algn="just">
              <a:buNone/>
            </a:pPr>
            <a:endParaRPr lang="en-US" sz="1800" b="1" dirty="0" smtClean="0"/>
          </a:p>
          <a:p>
            <a:pPr algn="just">
              <a:buNone/>
            </a:pPr>
            <a:endParaRPr lang="en-US" sz="1800" b="1" dirty="0" smtClean="0"/>
          </a:p>
          <a:p>
            <a:pPr algn="just">
              <a:buNone/>
            </a:pPr>
            <a:endParaRPr lang="en-US" sz="1800" b="1" dirty="0" smtClean="0"/>
          </a:p>
          <a:p>
            <a:pPr algn="just">
              <a:buNone/>
            </a:pPr>
            <a:r>
              <a:rPr lang="en-US" sz="1800" b="1" dirty="0" smtClean="0"/>
              <a:t>Protected areas </a:t>
            </a:r>
            <a:endParaRPr lang="en-US" sz="1800" dirty="0" smtClean="0"/>
          </a:p>
          <a:p>
            <a:pPr algn="just"/>
            <a:r>
              <a:rPr lang="en-US" sz="1800" dirty="0" smtClean="0"/>
              <a:t>Areas of land and/or water dedicated to the protection and maintenance of biological diversity and natural and associated cultural resources. </a:t>
            </a:r>
          </a:p>
          <a:p>
            <a:pPr algn="just"/>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algn="just">
              <a:buNone/>
            </a:pPr>
            <a:r>
              <a:rPr lang="en-US" sz="1800" b="1" dirty="0" smtClean="0"/>
              <a:t>PRINCIPLES OF CONSERVATION</a:t>
            </a:r>
            <a:endParaRPr lang="en-US" sz="1800" dirty="0" smtClean="0"/>
          </a:p>
          <a:p>
            <a:pPr algn="just"/>
            <a:endParaRPr lang="en-US" sz="1800" dirty="0" smtClean="0"/>
          </a:p>
          <a:p>
            <a:pPr algn="just"/>
            <a:r>
              <a:rPr lang="en-US" sz="1800" dirty="0" smtClean="0"/>
              <a:t>The ecological principles describe the assumptions needed to plan actions for conserving biodiversity</a:t>
            </a:r>
          </a:p>
          <a:p>
            <a:pPr lvl="0" algn="just"/>
            <a:endParaRPr lang="en-IN" sz="1800" dirty="0" smtClean="0"/>
          </a:p>
          <a:p>
            <a:pPr lvl="0" algn="just"/>
            <a:endParaRPr lang="en-IN" sz="1800" dirty="0" smtClean="0"/>
          </a:p>
          <a:p>
            <a:pPr lvl="0" algn="just"/>
            <a:r>
              <a:rPr lang="en-IN" sz="1800" dirty="0" smtClean="0"/>
              <a:t>Protection </a:t>
            </a:r>
            <a:r>
              <a:rPr lang="en-IN" sz="1800" dirty="0" smtClean="0"/>
              <a:t>of species and species subdivisions which supports biodiversity. </a:t>
            </a:r>
            <a:endParaRPr lang="en-US" sz="1800" dirty="0" smtClean="0"/>
          </a:p>
          <a:p>
            <a:pPr lvl="0" algn="just"/>
            <a:endParaRPr lang="en-IN" sz="1800" dirty="0" smtClean="0"/>
          </a:p>
          <a:p>
            <a:pPr lvl="0" algn="just"/>
            <a:endParaRPr lang="en-IN" sz="1800" dirty="0" smtClean="0"/>
          </a:p>
          <a:p>
            <a:pPr lvl="0" algn="just"/>
            <a:r>
              <a:rPr lang="en-IN" sz="1800" dirty="0" smtClean="0"/>
              <a:t>Maintaining </a:t>
            </a:r>
            <a:r>
              <a:rPr lang="en-IN" sz="1800" dirty="0" smtClean="0"/>
              <a:t>habitat is fundamental to conserve the species. </a:t>
            </a:r>
            <a:endParaRPr lang="en-US" sz="1800" dirty="0" smtClean="0"/>
          </a:p>
          <a:p>
            <a:pPr lvl="0" algn="just"/>
            <a:endParaRPr lang="en-IN" sz="1800" dirty="0" smtClean="0"/>
          </a:p>
          <a:p>
            <a:pPr lvl="0" algn="just"/>
            <a:endParaRPr lang="en-IN" sz="1800" dirty="0" smtClean="0"/>
          </a:p>
          <a:p>
            <a:pPr lvl="0" algn="just"/>
            <a:r>
              <a:rPr lang="en-IN" sz="1800" dirty="0" smtClean="0"/>
              <a:t>Represent </a:t>
            </a:r>
            <a:r>
              <a:rPr lang="en-IN" sz="1800" dirty="0" smtClean="0"/>
              <a:t>all native ecosystem types in a system of protected areas. </a:t>
            </a:r>
            <a:endParaRPr lang="en-US" sz="1800" dirty="0" smtClean="0"/>
          </a:p>
          <a:p>
            <a:pPr lvl="0" algn="just"/>
            <a:endParaRPr lang="en-IN" sz="1800" dirty="0" smtClean="0"/>
          </a:p>
          <a:p>
            <a:pPr lvl="0" algn="just"/>
            <a:endParaRPr lang="en-IN" sz="1800" dirty="0" smtClean="0"/>
          </a:p>
          <a:p>
            <a:pPr lvl="0" algn="just"/>
            <a:r>
              <a:rPr lang="en-IN" sz="1800" dirty="0" smtClean="0"/>
              <a:t>Retain </a:t>
            </a:r>
            <a:r>
              <a:rPr lang="en-IN" sz="1800" dirty="0" smtClean="0"/>
              <a:t>large contiguous or connected areas that sustain natural ecological processes. </a:t>
            </a:r>
            <a:endParaRPr lang="en-US" sz="1800" dirty="0" smtClean="0"/>
          </a:p>
          <a:p>
            <a:pPr algn="just"/>
            <a:endParaRPr lang="en-US"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lvl="0" algn="just"/>
            <a:r>
              <a:rPr lang="en-IN" sz="1800" dirty="0" smtClean="0"/>
              <a:t>Maintain or emulate natural ecological processes. </a:t>
            </a:r>
            <a:endParaRPr lang="en-US" sz="1800" dirty="0" smtClean="0"/>
          </a:p>
          <a:p>
            <a:pPr lvl="0" algn="just"/>
            <a:endParaRPr lang="en-IN" sz="1800" dirty="0" smtClean="0"/>
          </a:p>
          <a:p>
            <a:pPr lvl="0" algn="just"/>
            <a:endParaRPr lang="en-IN" sz="1800" dirty="0" smtClean="0"/>
          </a:p>
          <a:p>
            <a:pPr lvl="0" algn="just"/>
            <a:r>
              <a:rPr lang="en-IN" sz="1800" dirty="0" smtClean="0"/>
              <a:t>Manage </a:t>
            </a:r>
            <a:r>
              <a:rPr lang="en-IN" sz="1800" dirty="0" smtClean="0"/>
              <a:t>for adaptability in response to environmental change. </a:t>
            </a:r>
            <a:endParaRPr lang="en-US" sz="1800" dirty="0" smtClean="0"/>
          </a:p>
          <a:p>
            <a:pPr lvl="0" algn="just"/>
            <a:endParaRPr lang="en-IN" sz="1800" dirty="0" smtClean="0"/>
          </a:p>
          <a:p>
            <a:pPr lvl="0" algn="just"/>
            <a:endParaRPr lang="en-IN" sz="1800" dirty="0" smtClean="0"/>
          </a:p>
          <a:p>
            <a:pPr lvl="0" algn="just"/>
            <a:r>
              <a:rPr lang="en-IN" sz="1800" dirty="0" smtClean="0"/>
              <a:t>Maintain </a:t>
            </a:r>
            <a:r>
              <a:rPr lang="en-IN" sz="1800" dirty="0" smtClean="0"/>
              <a:t>viable populations of all native species in natural patterns of abundance and distribution. </a:t>
            </a:r>
            <a:endParaRPr lang="en-US" sz="1800" dirty="0" smtClean="0"/>
          </a:p>
          <a:p>
            <a:pPr lvl="0" algn="just"/>
            <a:endParaRPr lang="en-IN" sz="1800" dirty="0" smtClean="0"/>
          </a:p>
          <a:p>
            <a:pPr lvl="0" algn="just"/>
            <a:endParaRPr lang="en-IN" sz="1800" dirty="0" smtClean="0"/>
          </a:p>
          <a:p>
            <a:pPr lvl="0" algn="just"/>
            <a:r>
              <a:rPr lang="en-IN" sz="1800" dirty="0" smtClean="0"/>
              <a:t>Preserve </a:t>
            </a:r>
            <a:r>
              <a:rPr lang="en-IN" sz="1800" dirty="0" smtClean="0"/>
              <a:t>rare landscape elements, critical habitats and features and associated species. </a:t>
            </a:r>
            <a:endParaRPr lang="en-US" sz="1800" dirty="0" smtClean="0"/>
          </a:p>
          <a:p>
            <a:pPr lvl="0" algn="just"/>
            <a:endParaRPr lang="en-IN" sz="1800" dirty="0" smtClean="0"/>
          </a:p>
          <a:p>
            <a:pPr lvl="0" algn="just"/>
            <a:endParaRPr lang="en-IN" sz="1800" dirty="0" smtClean="0"/>
          </a:p>
          <a:p>
            <a:pPr lvl="0" algn="just"/>
            <a:r>
              <a:rPr lang="en-IN" sz="1800" dirty="0" smtClean="0"/>
              <a:t>Minimize </a:t>
            </a:r>
            <a:r>
              <a:rPr lang="en-IN" sz="1800" dirty="0" smtClean="0"/>
              <a:t>the introduction and spread of invasive alien species. </a:t>
            </a:r>
            <a:endParaRPr lang="en-US" sz="1800" dirty="0" smtClean="0"/>
          </a:p>
          <a:p>
            <a:endParaRPr lang="en-US"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endParaRPr lang="en-US" sz="1800" i="1" dirty="0" smtClean="0"/>
          </a:p>
          <a:p>
            <a:pPr algn="just"/>
            <a:r>
              <a:rPr lang="en-US" sz="1800" i="1" dirty="0" smtClean="0"/>
              <a:t>Biodiversity- “Variability among all living organisms from all sources, including terrestrial, marine and other aquatic ecosystems and ecological complexes of which they are part, this includes diversity within species, between species and of ecosystems”</a:t>
            </a:r>
          </a:p>
          <a:p>
            <a:pPr algn="just"/>
            <a:endParaRPr lang="en-US" sz="1800" i="1" dirty="0" smtClean="0"/>
          </a:p>
          <a:p>
            <a:pPr algn="just"/>
            <a:endParaRPr lang="en-US" sz="1800" i="1" dirty="0" smtClean="0"/>
          </a:p>
          <a:p>
            <a:pPr algn="just"/>
            <a:endParaRPr lang="en-US" sz="1800" dirty="0" smtClean="0"/>
          </a:p>
          <a:p>
            <a:pPr algn="just"/>
            <a:r>
              <a:rPr lang="en-US" sz="1800" dirty="0" smtClean="0"/>
              <a:t>Biological diversity basically meant number of species however, refers to the variability within nature and encompasses three levels- </a:t>
            </a:r>
            <a:r>
              <a:rPr lang="en-US" sz="1800" i="1" dirty="0" smtClean="0"/>
              <a:t>genetic, species </a:t>
            </a:r>
            <a:r>
              <a:rPr lang="en-US" sz="1800" dirty="0" smtClean="0"/>
              <a:t>and</a:t>
            </a:r>
            <a:r>
              <a:rPr lang="en-US" sz="1800" i="1" dirty="0" smtClean="0"/>
              <a:t> ecosystem diversity</a:t>
            </a:r>
          </a:p>
          <a:p>
            <a:pPr algn="just"/>
            <a:endParaRPr lang="en-US" sz="1800" i="1" dirty="0" smtClean="0"/>
          </a:p>
          <a:p>
            <a:pPr algn="just"/>
            <a:endParaRPr lang="en-US" sz="1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1800" dirty="0" smtClean="0"/>
              <a:t>TYPES OF BIODIVERSITY</a:t>
            </a:r>
          </a:p>
          <a:p>
            <a:pPr algn="just"/>
            <a:endParaRPr lang="en-US" sz="1800" dirty="0" smtClean="0"/>
          </a:p>
          <a:p>
            <a:pPr algn="just"/>
            <a:endParaRPr lang="en-US" sz="1800" dirty="0" smtClean="0"/>
          </a:p>
          <a:p>
            <a:pPr algn="just">
              <a:buNone/>
            </a:pPr>
            <a:r>
              <a:rPr lang="en-US" sz="1800" u="sng" dirty="0" smtClean="0"/>
              <a:t>Genetic diversity </a:t>
            </a:r>
          </a:p>
          <a:p>
            <a:pPr algn="just"/>
            <a:endParaRPr lang="en-US" sz="1800" dirty="0" smtClean="0"/>
          </a:p>
          <a:p>
            <a:pPr algn="just"/>
            <a:r>
              <a:rPr lang="en-US" sz="1800" dirty="0" smtClean="0"/>
              <a:t>Genetic diversity includes genetic differences within each species</a:t>
            </a:r>
          </a:p>
          <a:p>
            <a:pPr algn="just"/>
            <a:endParaRPr lang="en-US" sz="1800" dirty="0" smtClean="0"/>
          </a:p>
          <a:p>
            <a:pPr algn="just"/>
            <a:endParaRPr lang="en-US" sz="1800" dirty="0" smtClean="0"/>
          </a:p>
          <a:p>
            <a:pPr algn="just"/>
            <a:r>
              <a:rPr lang="en-US" sz="1800" dirty="0" smtClean="0"/>
              <a:t>It is the difference between varieties of crops and breeds of </a:t>
            </a:r>
            <a:r>
              <a:rPr lang="en-US" sz="1800" dirty="0" err="1" smtClean="0"/>
              <a:t>livestocks</a:t>
            </a:r>
            <a:endParaRPr lang="en-US" sz="1800" dirty="0" smtClean="0"/>
          </a:p>
          <a:p>
            <a:pPr algn="just"/>
            <a:endParaRPr lang="en-US" sz="1800" dirty="0" smtClean="0"/>
          </a:p>
          <a:p>
            <a:pPr algn="just"/>
            <a:endParaRPr lang="en-US" sz="1800" dirty="0" smtClean="0"/>
          </a:p>
          <a:p>
            <a:pPr algn="just"/>
            <a:r>
              <a:rPr lang="en-US" sz="1800" dirty="0" smtClean="0"/>
              <a:t>Chromosomes, genes and DNA are the building blocks of life, thus they can determine the uniqueness of each individual and each species in an </a:t>
            </a:r>
            <a:r>
              <a:rPr lang="en-US" sz="1800" dirty="0" err="1" smtClean="0"/>
              <a:t>ecosytem</a:t>
            </a:r>
            <a:endParaRPr lang="en-US" sz="1800" dirty="0" smtClean="0"/>
          </a:p>
          <a:p>
            <a:pPr algn="just"/>
            <a:endParaRPr lang="en-US"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1800" u="sng" dirty="0" smtClean="0"/>
              <a:t>Species diversity </a:t>
            </a:r>
          </a:p>
          <a:p>
            <a:pPr algn="just"/>
            <a:endParaRPr lang="en-US" sz="1800" dirty="0" smtClean="0"/>
          </a:p>
          <a:p>
            <a:pPr algn="just"/>
            <a:endParaRPr lang="en-US" sz="1800" dirty="0" smtClean="0"/>
          </a:p>
          <a:p>
            <a:pPr algn="just"/>
            <a:r>
              <a:rPr lang="en-US" sz="1800" dirty="0" smtClean="0"/>
              <a:t>Species diversity is often understood in terms of the wide variety of plants, animals and microorganisms</a:t>
            </a:r>
          </a:p>
          <a:p>
            <a:pPr algn="just"/>
            <a:endParaRPr lang="en-US" sz="1800" dirty="0" smtClean="0"/>
          </a:p>
          <a:p>
            <a:pPr algn="just"/>
            <a:endParaRPr lang="en-US" sz="1800" dirty="0" smtClean="0"/>
          </a:p>
          <a:p>
            <a:pPr algn="just"/>
            <a:r>
              <a:rPr lang="en-US" sz="1800" dirty="0" smtClean="0"/>
              <a:t>So far, about 1.75 million species have been identified, mostly of small creatures such as insects</a:t>
            </a:r>
          </a:p>
          <a:p>
            <a:pPr algn="just"/>
            <a:endParaRPr lang="en-US" sz="1800" dirty="0" smtClean="0"/>
          </a:p>
          <a:p>
            <a:pPr algn="just"/>
            <a:endParaRPr lang="en-US" sz="1800" dirty="0" smtClean="0"/>
          </a:p>
          <a:p>
            <a:pPr algn="just"/>
            <a:r>
              <a:rPr lang="en-US" sz="1800" dirty="0" smtClean="0"/>
              <a:t>Scientists estimated that there are about 13 million species in nature</a:t>
            </a:r>
          </a:p>
          <a:p>
            <a:pPr algn="just"/>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buNone/>
            </a:pPr>
            <a:endParaRPr lang="en-US" sz="1800" u="sng" dirty="0" smtClean="0"/>
          </a:p>
          <a:p>
            <a:pPr algn="just">
              <a:buNone/>
            </a:pPr>
            <a:r>
              <a:rPr lang="en-US" sz="1800" u="sng" dirty="0" smtClean="0"/>
              <a:t>Ecosystems diversity </a:t>
            </a:r>
          </a:p>
          <a:p>
            <a:pPr algn="just"/>
            <a:endParaRPr lang="en-US" sz="1800" dirty="0" smtClean="0"/>
          </a:p>
          <a:p>
            <a:pPr algn="just"/>
            <a:endParaRPr lang="en-US" sz="1800" dirty="0" smtClean="0"/>
          </a:p>
          <a:p>
            <a:pPr algn="just"/>
            <a:r>
              <a:rPr lang="en-US" sz="1800" dirty="0" smtClean="0"/>
              <a:t>There are ecosystems that occur in deserts, forests, wetlands, mountains, lakes, rivers, and agricultural landscapes. </a:t>
            </a:r>
          </a:p>
          <a:p>
            <a:pPr algn="just"/>
            <a:endParaRPr lang="en-US" sz="1800" dirty="0" smtClean="0"/>
          </a:p>
          <a:p>
            <a:pPr algn="just"/>
            <a:endParaRPr lang="en-US" sz="1800" dirty="0" smtClean="0"/>
          </a:p>
          <a:p>
            <a:pPr algn="just"/>
            <a:endParaRPr lang="en-US" sz="1800" dirty="0" smtClean="0"/>
          </a:p>
          <a:p>
            <a:pPr algn="just"/>
            <a:r>
              <a:rPr lang="en-US" sz="1800" dirty="0" smtClean="0"/>
              <a:t>Each ecosystem, living creatures, including humans form a community interacting with one another and with its surrounding- air, water, and soil around them with casual influences on growth, development, survival and distribution of organisms</a:t>
            </a:r>
          </a:p>
          <a:p>
            <a:pPr algn="just"/>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en-US" sz="1800" b="1" dirty="0" smtClean="0"/>
              <a:t>BENIFITS OF BIODIVERSITY</a:t>
            </a:r>
            <a:endParaRPr lang="en-US" sz="1800" dirty="0" smtClean="0"/>
          </a:p>
          <a:p>
            <a:pPr lvl="0" algn="just"/>
            <a:endParaRPr lang="en-IN" sz="1800" dirty="0" smtClean="0"/>
          </a:p>
          <a:p>
            <a:pPr lvl="0" algn="just"/>
            <a:endParaRPr lang="en-IN" sz="1800" dirty="0" smtClean="0"/>
          </a:p>
          <a:p>
            <a:pPr lvl="0" algn="just"/>
            <a:r>
              <a:rPr lang="en-IN" sz="1800" dirty="0" smtClean="0"/>
              <a:t>Species diversity</a:t>
            </a:r>
            <a:r>
              <a:rPr lang="en-IN" sz="1800" b="1" dirty="0" smtClean="0"/>
              <a:t> </a:t>
            </a:r>
            <a:r>
              <a:rPr lang="en-IN" sz="1800" dirty="0" smtClean="0"/>
              <a:t>is the source of food, building materials, energy and medicines and services such as pollination, waste assimilation and water filtration. </a:t>
            </a:r>
            <a:endParaRPr lang="en-US" sz="1800" dirty="0" smtClean="0"/>
          </a:p>
          <a:p>
            <a:pPr lvl="0" algn="just"/>
            <a:endParaRPr lang="en-IN" sz="1800" dirty="0" smtClean="0"/>
          </a:p>
          <a:p>
            <a:pPr lvl="0" algn="just"/>
            <a:endParaRPr lang="en-IN" sz="1800" dirty="0" smtClean="0"/>
          </a:p>
          <a:p>
            <a:pPr lvl="0" algn="just"/>
            <a:endParaRPr lang="en-IN" sz="1800" dirty="0" smtClean="0"/>
          </a:p>
          <a:p>
            <a:pPr lvl="0" algn="just"/>
            <a:r>
              <a:rPr lang="en-IN" sz="1800" dirty="0" smtClean="0"/>
              <a:t>Genetic diversity</a:t>
            </a:r>
            <a:r>
              <a:rPr lang="en-IN" sz="1800" b="1" dirty="0" smtClean="0"/>
              <a:t> </a:t>
            </a:r>
            <a:r>
              <a:rPr lang="en-IN" sz="1800" dirty="0" smtClean="0"/>
              <a:t>that makes species possible, breeding of high yielding species and disease-resistant plants and animals and allows for adaptation to changing climatic conditions. </a:t>
            </a:r>
            <a:endParaRPr lang="en-US" sz="1800" dirty="0" smtClean="0"/>
          </a:p>
          <a:p>
            <a:pPr lvl="0" algn="just"/>
            <a:endParaRPr lang="en-IN" sz="1800" dirty="0" smtClean="0"/>
          </a:p>
          <a:p>
            <a:pPr lvl="0" algn="just"/>
            <a:endParaRPr lang="en-IN" sz="1800" dirty="0" smtClean="0"/>
          </a:p>
          <a:p>
            <a:pPr lvl="0" algn="just"/>
            <a:endParaRPr lang="en-IN" sz="1800" dirty="0" smtClean="0"/>
          </a:p>
          <a:p>
            <a:pPr lvl="0" algn="just"/>
            <a:r>
              <a:rPr lang="en-IN" sz="1800" dirty="0" smtClean="0"/>
              <a:t>Ecosystem diversity, in addition to aquatic species and genetic diversity enhances the quality of life through recreation, aesthetic enjoyment and spiritual enrichment opportunities.</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US" sz="1800" b="1" dirty="0" smtClean="0"/>
              <a:t>FUTURE NEEDS OF BIODIVERSITY</a:t>
            </a:r>
            <a:endParaRPr lang="en-US" sz="1800" dirty="0" smtClean="0"/>
          </a:p>
          <a:p>
            <a:pPr>
              <a:buNone/>
            </a:pPr>
            <a:endParaRPr lang="en-US" sz="1800" b="1" dirty="0" smtClean="0"/>
          </a:p>
          <a:p>
            <a:pPr>
              <a:buNone/>
            </a:pPr>
            <a:r>
              <a:rPr lang="en-US" sz="1800" b="1" dirty="0" smtClean="0"/>
              <a:t>Saving of biodiversity</a:t>
            </a:r>
            <a:endParaRPr lang="en-US" sz="1800" dirty="0" smtClean="0"/>
          </a:p>
          <a:p>
            <a:pPr lvl="0"/>
            <a:endParaRPr lang="en-IN" sz="1800" dirty="0" smtClean="0"/>
          </a:p>
          <a:p>
            <a:pPr lvl="0"/>
            <a:r>
              <a:rPr lang="en-IN" sz="1800" dirty="0" smtClean="0"/>
              <a:t>To protect  gene, species, habitat and ecosystem</a:t>
            </a:r>
            <a:endParaRPr lang="en-US" sz="1800" dirty="0" smtClean="0"/>
          </a:p>
          <a:p>
            <a:pPr lvl="0"/>
            <a:endParaRPr lang="en-IN" sz="1800" dirty="0" smtClean="0"/>
          </a:p>
          <a:p>
            <a:pPr lvl="0"/>
            <a:r>
              <a:rPr lang="en-IN" sz="1800" dirty="0" smtClean="0"/>
              <a:t>To restore lost, threatened, endangered species in their habitat</a:t>
            </a:r>
            <a:endParaRPr lang="en-US" sz="1800" dirty="0" smtClean="0"/>
          </a:p>
          <a:p>
            <a:pPr lvl="0"/>
            <a:endParaRPr lang="en-IN" sz="1800" dirty="0" smtClean="0"/>
          </a:p>
          <a:p>
            <a:pPr lvl="0"/>
            <a:r>
              <a:rPr lang="en-IN" sz="1800" dirty="0" smtClean="0"/>
              <a:t>Documenting  - Composition, distribution, structure and functions of an ecosystem</a:t>
            </a:r>
            <a:endParaRPr lang="en-US" sz="1800" dirty="0" smtClean="0"/>
          </a:p>
          <a:p>
            <a:pPr lvl="0"/>
            <a:endParaRPr lang="en-IN" sz="1800" dirty="0" smtClean="0"/>
          </a:p>
          <a:p>
            <a:pPr lvl="0"/>
            <a:r>
              <a:rPr lang="en-IN" sz="1800" dirty="0" smtClean="0"/>
              <a:t>To create awareness to maintain the balance of an ecosystem</a:t>
            </a:r>
            <a:endParaRPr lang="en-US" sz="1800" dirty="0" smtClean="0"/>
          </a:p>
          <a:p>
            <a:pPr lvl="0"/>
            <a:endParaRPr lang="en-IN" sz="1800" dirty="0" smtClean="0"/>
          </a:p>
          <a:p>
            <a:pPr lvl="0"/>
            <a:r>
              <a:rPr lang="en-IN" sz="1800" dirty="0" smtClean="0"/>
              <a:t>To provide opportunities to  local people for sustainable use </a:t>
            </a:r>
            <a:endParaRPr lang="en-US" sz="1800" dirty="0" smtClean="0"/>
          </a:p>
          <a:p>
            <a:pPr lvl="0"/>
            <a:endParaRPr lang="en-IN" sz="1800" dirty="0" smtClean="0"/>
          </a:p>
          <a:p>
            <a:pPr lvl="0"/>
            <a:r>
              <a:rPr lang="en-IN" sz="1800" dirty="0" smtClean="0"/>
              <a:t>To appreciate and protect the nature beauty and variety of ecosystem</a:t>
            </a:r>
            <a:endParaRPr lang="en-US" sz="1800" dirty="0" smtClean="0"/>
          </a:p>
          <a:p>
            <a:pPr lvl="0"/>
            <a:endParaRPr lang="en-IN" sz="1800" dirty="0" smtClean="0"/>
          </a:p>
          <a:p>
            <a:pPr lvl="0"/>
            <a:r>
              <a:rPr lang="en-IN" sz="1800" dirty="0" smtClean="0"/>
              <a:t>To educate people about their surroundings</a:t>
            </a:r>
            <a:endParaRPr lang="en-US" sz="1800" dirty="0" smtClean="0"/>
          </a:p>
          <a:p>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endParaRPr lang="en-US" sz="1800" b="1" dirty="0" smtClean="0"/>
          </a:p>
          <a:p>
            <a:pPr>
              <a:buNone/>
            </a:pPr>
            <a:r>
              <a:rPr lang="en-US" sz="1800" b="1" dirty="0" smtClean="0"/>
              <a:t>Use of biodiversity </a:t>
            </a:r>
            <a:endParaRPr lang="en-US" sz="1800" dirty="0" smtClean="0"/>
          </a:p>
          <a:p>
            <a:pPr lvl="0"/>
            <a:endParaRPr lang="en-IN" sz="1800" dirty="0" smtClean="0"/>
          </a:p>
          <a:p>
            <a:pPr lvl="0"/>
            <a:r>
              <a:rPr lang="en-IN" sz="1800" dirty="0" smtClean="0"/>
              <a:t>Sustainable and equitable use of available resources. </a:t>
            </a:r>
            <a:endParaRPr lang="en-US" sz="1800" dirty="0" smtClean="0"/>
          </a:p>
          <a:p>
            <a:pPr>
              <a:buNone/>
            </a:pPr>
            <a:endParaRPr lang="en-US" sz="1800" b="1" dirty="0" smtClean="0"/>
          </a:p>
          <a:p>
            <a:pPr>
              <a:buNone/>
            </a:pPr>
            <a:r>
              <a:rPr lang="en-US" sz="1800" b="1" dirty="0" smtClean="0"/>
              <a:t>The distributions of major animal groups are as follows</a:t>
            </a:r>
            <a:endParaRPr lang="en-US" sz="1800" dirty="0" smtClean="0"/>
          </a:p>
          <a:p>
            <a:endParaRPr lang="en-US" sz="1800" dirty="0"/>
          </a:p>
        </p:txBody>
      </p:sp>
      <p:graphicFrame>
        <p:nvGraphicFramePr>
          <p:cNvPr id="4" name="Table 3"/>
          <p:cNvGraphicFramePr>
            <a:graphicFrameLocks noGrp="1"/>
          </p:cNvGraphicFramePr>
          <p:nvPr/>
        </p:nvGraphicFramePr>
        <p:xfrm>
          <a:off x="914401" y="2743200"/>
          <a:ext cx="6934198" cy="3429000"/>
        </p:xfrm>
        <a:graphic>
          <a:graphicData uri="http://schemas.openxmlformats.org/drawingml/2006/table">
            <a:tbl>
              <a:tblPr/>
              <a:tblGrid>
                <a:gridCol w="2377654"/>
                <a:gridCol w="2278272"/>
                <a:gridCol w="2278272"/>
              </a:tblGrid>
              <a:tr h="381000">
                <a:tc rowSpan="2">
                  <a:txBody>
                    <a:bodyPr/>
                    <a:lstStyle/>
                    <a:p>
                      <a:pPr marL="0" marR="0" algn="ctr">
                        <a:lnSpc>
                          <a:spcPct val="150000"/>
                        </a:lnSpc>
                        <a:spcBef>
                          <a:spcPts val="0"/>
                        </a:spcBef>
                        <a:spcAft>
                          <a:spcPts val="0"/>
                        </a:spcAft>
                      </a:pPr>
                      <a:r>
                        <a:rPr lang="en-US" sz="1600" b="0" dirty="0">
                          <a:solidFill>
                            <a:schemeClr val="tx1"/>
                          </a:solidFill>
                          <a:latin typeface="Times New Roman"/>
                          <a:ea typeface="Times New Roman"/>
                        </a:rPr>
                        <a:t>Group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600" b="0" dirty="0">
                          <a:solidFill>
                            <a:schemeClr val="tx1"/>
                          </a:solidFill>
                          <a:latin typeface="Times New Roman"/>
                          <a:ea typeface="Times New Roman"/>
                        </a:rPr>
                        <a:t>Number of species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81000">
                <a:tc vMerge="1">
                  <a:txBody>
                    <a:bodyPr/>
                    <a:lstStyle/>
                    <a:p>
                      <a:endParaRPr lang="en-US"/>
                    </a:p>
                  </a:txBody>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World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India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l">
                        <a:lnSpc>
                          <a:spcPct val="150000"/>
                        </a:lnSpc>
                        <a:spcBef>
                          <a:spcPts val="0"/>
                        </a:spcBef>
                        <a:spcAft>
                          <a:spcPts val="0"/>
                        </a:spcAft>
                      </a:pPr>
                      <a:r>
                        <a:rPr lang="en-US" sz="1600" b="0">
                          <a:solidFill>
                            <a:schemeClr val="tx1"/>
                          </a:solidFill>
                          <a:latin typeface="Times New Roman"/>
                          <a:ea typeface="Times New Roman"/>
                        </a:rPr>
                        <a:t>Mammals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4231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372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l">
                        <a:lnSpc>
                          <a:spcPct val="150000"/>
                        </a:lnSpc>
                        <a:spcBef>
                          <a:spcPts val="0"/>
                        </a:spcBef>
                        <a:spcAft>
                          <a:spcPts val="0"/>
                        </a:spcAft>
                      </a:pPr>
                      <a:r>
                        <a:rPr lang="en-US" sz="1600" b="0">
                          <a:solidFill>
                            <a:schemeClr val="tx1"/>
                          </a:solidFill>
                          <a:latin typeface="Times New Roman"/>
                          <a:ea typeface="Times New Roman"/>
                        </a:rPr>
                        <a:t>Birds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dirty="0">
                          <a:solidFill>
                            <a:schemeClr val="tx1"/>
                          </a:solidFill>
                          <a:latin typeface="Times New Roman"/>
                          <a:ea typeface="Times New Roman"/>
                        </a:rPr>
                        <a:t>12450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1200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l">
                        <a:lnSpc>
                          <a:spcPct val="150000"/>
                        </a:lnSpc>
                        <a:spcBef>
                          <a:spcPts val="0"/>
                        </a:spcBef>
                        <a:spcAft>
                          <a:spcPts val="0"/>
                        </a:spcAft>
                      </a:pPr>
                      <a:r>
                        <a:rPr lang="en-US" sz="1600" b="0">
                          <a:solidFill>
                            <a:schemeClr val="tx1"/>
                          </a:solidFill>
                          <a:latin typeface="Times New Roman"/>
                          <a:ea typeface="Times New Roman"/>
                        </a:rPr>
                        <a:t>Reptiles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6300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435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l">
                        <a:lnSpc>
                          <a:spcPct val="150000"/>
                        </a:lnSpc>
                        <a:spcBef>
                          <a:spcPts val="0"/>
                        </a:spcBef>
                        <a:spcAft>
                          <a:spcPts val="0"/>
                        </a:spcAft>
                      </a:pPr>
                      <a:r>
                        <a:rPr lang="en-US" sz="1600" b="0">
                          <a:solidFill>
                            <a:schemeClr val="tx1"/>
                          </a:solidFill>
                          <a:latin typeface="Times New Roman"/>
                          <a:ea typeface="Times New Roman"/>
                        </a:rPr>
                        <a:t>Amphibians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4184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181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l">
                        <a:lnSpc>
                          <a:spcPct val="150000"/>
                        </a:lnSpc>
                        <a:spcBef>
                          <a:spcPts val="0"/>
                        </a:spcBef>
                        <a:spcAft>
                          <a:spcPts val="0"/>
                        </a:spcAft>
                      </a:pPr>
                      <a:r>
                        <a:rPr lang="en-US" sz="1600" b="0">
                          <a:solidFill>
                            <a:schemeClr val="tx1"/>
                          </a:solidFill>
                          <a:latin typeface="Times New Roman"/>
                          <a:ea typeface="Times New Roman"/>
                        </a:rPr>
                        <a:t>Fishes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23000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l">
                        <a:lnSpc>
                          <a:spcPct val="150000"/>
                        </a:lnSpc>
                        <a:spcBef>
                          <a:spcPts val="0"/>
                        </a:spcBef>
                        <a:spcAft>
                          <a:spcPts val="0"/>
                        </a:spcAft>
                      </a:pPr>
                      <a:r>
                        <a:rPr lang="en-US" sz="1600" b="0">
                          <a:solidFill>
                            <a:schemeClr val="tx1"/>
                          </a:solidFill>
                          <a:latin typeface="Times New Roman"/>
                          <a:ea typeface="Times New Roman"/>
                        </a:rPr>
                        <a:t>Insects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800000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60000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l">
                        <a:lnSpc>
                          <a:spcPct val="150000"/>
                        </a:lnSpc>
                        <a:spcBef>
                          <a:spcPts val="0"/>
                        </a:spcBef>
                        <a:spcAft>
                          <a:spcPts val="0"/>
                        </a:spcAft>
                      </a:pPr>
                      <a:r>
                        <a:rPr lang="en-US" sz="1600" b="0" dirty="0" err="1">
                          <a:solidFill>
                            <a:schemeClr val="tx1"/>
                          </a:solidFill>
                          <a:latin typeface="Times New Roman"/>
                          <a:ea typeface="Times New Roman"/>
                        </a:rPr>
                        <a:t>Molluscs</a:t>
                      </a:r>
                      <a:endParaRPr lang="en-US" sz="1600" b="0" dirty="0">
                        <a:solidFill>
                          <a:schemeClr val="tx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a:solidFill>
                            <a:schemeClr val="tx1"/>
                          </a:solidFill>
                          <a:latin typeface="Times New Roman"/>
                          <a:ea typeface="Times New Roman"/>
                        </a:rPr>
                        <a:t>100000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0" dirty="0">
                          <a:solidFill>
                            <a:schemeClr val="tx1"/>
                          </a:solidFill>
                          <a:latin typeface="Times New Roman"/>
                          <a:ea typeface="Times New Roman"/>
                        </a:rPr>
                        <a:t>5000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1622</Words>
  <Application>Microsoft Office PowerPoint</Application>
  <PresentationFormat>On-screen Show (4:3)</PresentationFormat>
  <Paragraphs>321</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AQUATIC BIODIVERSITY AND CONSERVATION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ELAB3</cp:lastModifiedBy>
  <cp:revision>67</cp:revision>
  <dcterms:created xsi:type="dcterms:W3CDTF">2006-08-16T00:00:00Z</dcterms:created>
  <dcterms:modified xsi:type="dcterms:W3CDTF">2012-06-19T09:22:53Z</dcterms:modified>
</cp:coreProperties>
</file>