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67" r:id="rId4"/>
    <p:sldId id="259" r:id="rId5"/>
    <p:sldId id="260" r:id="rId6"/>
    <p:sldId id="265" r:id="rId7"/>
    <p:sldId id="262" r:id="rId8"/>
    <p:sldId id="269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5100"/>
    <a:srgbClr val="D6A300"/>
    <a:srgbClr val="28B6B3"/>
    <a:srgbClr val="1AE010"/>
    <a:srgbClr val="19C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94660" autoAdjust="0"/>
  </p:normalViewPr>
  <p:slideViewPr>
    <p:cSldViewPr>
      <p:cViewPr varScale="1">
        <p:scale>
          <a:sx n="119" d="100"/>
          <a:sy n="119" d="100"/>
        </p:scale>
        <p:origin x="-14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DBA05-9CCB-4B8E-B306-5673C88C0E26}" type="datetimeFigureOut">
              <a:rPr lang="en-US" smtClean="0"/>
              <a:pPr/>
              <a:t>8/2/2013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E7ED3-604E-4DFC-BEC3-1370A43FE5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8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E7ED3-604E-4DFC-BEC3-1370A43FE5C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E7ED3-604E-4DFC-BEC3-1370A43FE5C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E7ED3-604E-4DFC-BEC3-1370A43FE5C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E7ED3-604E-4DFC-BEC3-1370A43FE5C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E7ED3-604E-4DFC-BEC3-1370A43FE5C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E7ED3-604E-4DFC-BEC3-1370A43FE5C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E7ED3-604E-4DFC-BEC3-1370A43FE5C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E7ED3-604E-4DFC-BEC3-1370A43FE5C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2130434"/>
            <a:ext cx="7772402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4" y="3886209"/>
            <a:ext cx="6400802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6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529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94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05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32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5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85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11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E830-F80A-4DA4-B8FB-7D48D4DEA0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9C287-A790-446C-8FB1-DD4DE5438E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85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E830-F80A-4DA4-B8FB-7D48D4DEA0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9C287-A790-446C-8FB1-DD4DE5438E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777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2" y="274639"/>
            <a:ext cx="2057400" cy="585152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74639"/>
            <a:ext cx="6019800" cy="58515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E830-F80A-4DA4-B8FB-7D48D4DEA0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9C287-A790-446C-8FB1-DD4DE5438E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643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E830-F80A-4DA4-B8FB-7D48D4DEA0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9C287-A790-446C-8FB1-DD4DE5438E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387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9" y="4406907"/>
            <a:ext cx="7772402" cy="1362076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9" y="2906722"/>
            <a:ext cx="7772402" cy="1500187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2648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5296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7944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0592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3240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5888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8537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411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E830-F80A-4DA4-B8FB-7D48D4DEA0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9C287-A790-446C-8FB1-DD4DE5438E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69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6" y="1600208"/>
            <a:ext cx="4038599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6" y="1600208"/>
            <a:ext cx="4038599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E830-F80A-4DA4-B8FB-7D48D4DEA0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9C287-A790-446C-8FB1-DD4DE5438E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763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6" y="1535116"/>
            <a:ext cx="4040189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6482" indent="0">
              <a:buNone/>
              <a:defRPr sz="1900" b="1"/>
            </a:lvl2pPr>
            <a:lvl3pPr marL="852962" indent="0">
              <a:buNone/>
              <a:defRPr sz="1700" b="1"/>
            </a:lvl3pPr>
            <a:lvl4pPr marL="1279445" indent="0">
              <a:buNone/>
              <a:defRPr sz="1500" b="1"/>
            </a:lvl4pPr>
            <a:lvl5pPr marL="1705926" indent="0">
              <a:buNone/>
              <a:defRPr sz="1500" b="1"/>
            </a:lvl5pPr>
            <a:lvl6pPr marL="2132407" indent="0">
              <a:buNone/>
              <a:defRPr sz="1500" b="1"/>
            </a:lvl6pPr>
            <a:lvl7pPr marL="2558887" indent="0">
              <a:buNone/>
              <a:defRPr sz="1500" b="1"/>
            </a:lvl7pPr>
            <a:lvl8pPr marL="2985370" indent="0">
              <a:buNone/>
              <a:defRPr sz="1500" b="1"/>
            </a:lvl8pPr>
            <a:lvl9pPr marL="3411850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6" y="2174883"/>
            <a:ext cx="4040189" cy="3951287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6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6482" indent="0">
              <a:buNone/>
              <a:defRPr sz="1900" b="1"/>
            </a:lvl2pPr>
            <a:lvl3pPr marL="852962" indent="0">
              <a:buNone/>
              <a:defRPr sz="1700" b="1"/>
            </a:lvl3pPr>
            <a:lvl4pPr marL="1279445" indent="0">
              <a:buNone/>
              <a:defRPr sz="1500" b="1"/>
            </a:lvl4pPr>
            <a:lvl5pPr marL="1705926" indent="0">
              <a:buNone/>
              <a:defRPr sz="1500" b="1"/>
            </a:lvl5pPr>
            <a:lvl6pPr marL="2132407" indent="0">
              <a:buNone/>
              <a:defRPr sz="1500" b="1"/>
            </a:lvl6pPr>
            <a:lvl7pPr marL="2558887" indent="0">
              <a:buNone/>
              <a:defRPr sz="1500" b="1"/>
            </a:lvl7pPr>
            <a:lvl8pPr marL="2985370" indent="0">
              <a:buNone/>
              <a:defRPr sz="1500" b="1"/>
            </a:lvl8pPr>
            <a:lvl9pPr marL="3411850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83"/>
            <a:ext cx="4041776" cy="3951287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E830-F80A-4DA4-B8FB-7D48D4DEA0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9C287-A790-446C-8FB1-DD4DE5438E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16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E830-F80A-4DA4-B8FB-7D48D4DEA0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9C287-A790-446C-8FB1-DD4DE5438E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4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E830-F80A-4DA4-B8FB-7D48D4DEA0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9C287-A790-446C-8FB1-DD4DE5438E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25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6"/>
            <a:ext cx="3008312" cy="116205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5" y="273057"/>
            <a:ext cx="5111749" cy="5853113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2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26482" indent="0">
              <a:buNone/>
              <a:defRPr sz="1100"/>
            </a:lvl2pPr>
            <a:lvl3pPr marL="852962" indent="0">
              <a:buNone/>
              <a:defRPr sz="900"/>
            </a:lvl3pPr>
            <a:lvl4pPr marL="1279445" indent="0">
              <a:buNone/>
              <a:defRPr sz="800"/>
            </a:lvl4pPr>
            <a:lvl5pPr marL="1705926" indent="0">
              <a:buNone/>
              <a:defRPr sz="800"/>
            </a:lvl5pPr>
            <a:lvl6pPr marL="2132407" indent="0">
              <a:buNone/>
              <a:defRPr sz="800"/>
            </a:lvl6pPr>
            <a:lvl7pPr marL="2558887" indent="0">
              <a:buNone/>
              <a:defRPr sz="800"/>
            </a:lvl7pPr>
            <a:lvl8pPr marL="2985370" indent="0">
              <a:buNone/>
              <a:defRPr sz="800"/>
            </a:lvl8pPr>
            <a:lvl9pPr marL="341185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E830-F80A-4DA4-B8FB-7D48D4DEA0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9C287-A790-446C-8FB1-DD4DE5438E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824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91" y="4800604"/>
            <a:ext cx="5486400" cy="56673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91" y="612778"/>
            <a:ext cx="5486400" cy="4114800"/>
          </a:xfrm>
        </p:spPr>
        <p:txBody>
          <a:bodyPr/>
          <a:lstStyle>
            <a:lvl1pPr marL="0" indent="0">
              <a:buNone/>
              <a:defRPr sz="3000"/>
            </a:lvl1pPr>
            <a:lvl2pPr marL="426482" indent="0">
              <a:buNone/>
              <a:defRPr sz="2600"/>
            </a:lvl2pPr>
            <a:lvl3pPr marL="852962" indent="0">
              <a:buNone/>
              <a:defRPr sz="2200"/>
            </a:lvl3pPr>
            <a:lvl4pPr marL="1279445" indent="0">
              <a:buNone/>
              <a:defRPr sz="1900"/>
            </a:lvl4pPr>
            <a:lvl5pPr marL="1705926" indent="0">
              <a:buNone/>
              <a:defRPr sz="1900"/>
            </a:lvl5pPr>
            <a:lvl6pPr marL="2132407" indent="0">
              <a:buNone/>
              <a:defRPr sz="1900"/>
            </a:lvl6pPr>
            <a:lvl7pPr marL="2558887" indent="0">
              <a:buNone/>
              <a:defRPr sz="1900"/>
            </a:lvl7pPr>
            <a:lvl8pPr marL="2985370" indent="0">
              <a:buNone/>
              <a:defRPr sz="1900"/>
            </a:lvl8pPr>
            <a:lvl9pPr marL="3411850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91" y="5367340"/>
            <a:ext cx="5486400" cy="804862"/>
          </a:xfrm>
        </p:spPr>
        <p:txBody>
          <a:bodyPr/>
          <a:lstStyle>
            <a:lvl1pPr marL="0" indent="0">
              <a:buNone/>
              <a:defRPr sz="1300"/>
            </a:lvl1pPr>
            <a:lvl2pPr marL="426482" indent="0">
              <a:buNone/>
              <a:defRPr sz="1100"/>
            </a:lvl2pPr>
            <a:lvl3pPr marL="852962" indent="0">
              <a:buNone/>
              <a:defRPr sz="900"/>
            </a:lvl3pPr>
            <a:lvl4pPr marL="1279445" indent="0">
              <a:buNone/>
              <a:defRPr sz="800"/>
            </a:lvl4pPr>
            <a:lvl5pPr marL="1705926" indent="0">
              <a:buNone/>
              <a:defRPr sz="800"/>
            </a:lvl5pPr>
            <a:lvl6pPr marL="2132407" indent="0">
              <a:buNone/>
              <a:defRPr sz="800"/>
            </a:lvl6pPr>
            <a:lvl7pPr marL="2558887" indent="0">
              <a:buNone/>
              <a:defRPr sz="800"/>
            </a:lvl7pPr>
            <a:lvl8pPr marL="2985370" indent="0">
              <a:buNone/>
              <a:defRPr sz="800"/>
            </a:lvl8pPr>
            <a:lvl9pPr marL="341185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E830-F80A-4DA4-B8FB-7D48D4DEA0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9C287-A790-446C-8FB1-DD4DE5438E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228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7" y="274638"/>
            <a:ext cx="8229599" cy="1143000"/>
          </a:xfrm>
          <a:prstGeom prst="rect">
            <a:avLst/>
          </a:prstGeom>
        </p:spPr>
        <p:txBody>
          <a:bodyPr vert="horz" lIns="85296" tIns="42649" rIns="85296" bIns="426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7" y="1600208"/>
            <a:ext cx="8229599" cy="4525963"/>
          </a:xfrm>
          <a:prstGeom prst="rect">
            <a:avLst/>
          </a:prstGeom>
        </p:spPr>
        <p:txBody>
          <a:bodyPr vert="horz" lIns="85296" tIns="42649" rIns="85296" bIns="426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4"/>
          </a:xfrm>
          <a:prstGeom prst="rect">
            <a:avLst/>
          </a:prstGeom>
        </p:spPr>
        <p:txBody>
          <a:bodyPr vert="horz" lIns="85296" tIns="42649" rIns="85296" bIns="42649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52962"/>
            <a:fld id="{F72BE830-F80A-4DA4-B8FB-7D48D4DEA0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52962"/>
              <a:t>8/2/2013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7" y="6356352"/>
            <a:ext cx="2895599" cy="365124"/>
          </a:xfrm>
          <a:prstGeom prst="rect">
            <a:avLst/>
          </a:prstGeom>
        </p:spPr>
        <p:txBody>
          <a:bodyPr vert="horz" lIns="85296" tIns="42649" rIns="85296" bIns="42649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52962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4"/>
          </a:xfrm>
          <a:prstGeom prst="rect">
            <a:avLst/>
          </a:prstGeom>
        </p:spPr>
        <p:txBody>
          <a:bodyPr vert="horz" lIns="85296" tIns="42649" rIns="85296" bIns="42649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52962"/>
            <a:fld id="{4DF9C287-A790-446C-8FB1-DD4DE5438E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52962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773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852962" rtl="0" eaLnBrk="1" latinLnBrk="0" hangingPunct="1">
        <a:spcBef>
          <a:spcPct val="0"/>
        </a:spcBef>
        <a:buNone/>
        <a:defRPr sz="4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9860" indent="-319860" algn="l" defTabSz="852962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3032" indent="-266551" algn="l" defTabSz="852962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66204" indent="-213241" algn="l" defTabSz="85296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92685" indent="-213241" algn="l" defTabSz="852962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9167" indent="-213241" algn="l" defTabSz="852962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45648" indent="-213241" algn="l" defTabSz="85296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72128" indent="-213241" algn="l" defTabSz="85296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610" indent="-213241" algn="l" defTabSz="85296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25091" indent="-213241" algn="l" defTabSz="85296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29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6482" algn="l" defTabSz="8529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2962" algn="l" defTabSz="8529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445" algn="l" defTabSz="8529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05926" algn="l" defTabSz="8529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32407" algn="l" defTabSz="8529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58887" algn="l" defTabSz="8529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85370" algn="l" defTabSz="8529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11850" algn="l" defTabSz="8529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Callout 4"/>
          <p:cNvSpPr/>
          <p:nvPr/>
        </p:nvSpPr>
        <p:spPr>
          <a:xfrm>
            <a:off x="1948544" y="598034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Standardization </a:t>
            </a: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(Casein: Fat= 0.68:1.0)</a:t>
            </a:r>
          </a:p>
        </p:txBody>
      </p:sp>
      <p:sp>
        <p:nvSpPr>
          <p:cNvPr id="10" name="Down Arrow Callout 9"/>
          <p:cNvSpPr/>
          <p:nvPr/>
        </p:nvSpPr>
        <p:spPr>
          <a:xfrm>
            <a:off x="1948544" y="95250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Milk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Down Arrow Callout 10"/>
          <p:cNvSpPr/>
          <p:nvPr/>
        </p:nvSpPr>
        <p:spPr>
          <a:xfrm>
            <a:off x="1948544" y="1112384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Pasteurization</a:t>
            </a: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(63</a:t>
            </a:r>
            <a:r>
              <a:rPr lang="en-US" sz="900" b="1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 / 30 min or 72</a:t>
            </a:r>
            <a:r>
              <a:rPr lang="en-US" sz="900" b="1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 / 15 S)</a:t>
            </a:r>
          </a:p>
        </p:txBody>
      </p:sp>
      <p:sp>
        <p:nvSpPr>
          <p:cNvPr id="12" name="Down Arrow Callout 11"/>
          <p:cNvSpPr/>
          <p:nvPr/>
        </p:nvSpPr>
        <p:spPr>
          <a:xfrm>
            <a:off x="1948544" y="1626734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Ripening of </a:t>
            </a:r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Milk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(31</a:t>
            </a:r>
            <a:r>
              <a:rPr lang="en-US" sz="900" b="1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C, increase in acidity ~ 0.01%, 30 min)</a:t>
            </a:r>
          </a:p>
        </p:txBody>
      </p:sp>
      <p:sp>
        <p:nvSpPr>
          <p:cNvPr id="13" name="Down Arrow Callout 12"/>
          <p:cNvSpPr/>
          <p:nvPr/>
        </p:nvSpPr>
        <p:spPr>
          <a:xfrm>
            <a:off x="1948544" y="2141084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Renneting of Milk</a:t>
            </a: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(31</a:t>
            </a:r>
            <a:r>
              <a:rPr lang="en-US" sz="900" b="1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9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/ 30 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min, Fromase: 2.5-3.0 </a:t>
            </a:r>
            <a:r>
              <a:rPr lang="en-US" sz="9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 / 100 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L, Dilution about 30X) </a:t>
            </a:r>
          </a:p>
        </p:txBody>
      </p:sp>
      <p:sp>
        <p:nvSpPr>
          <p:cNvPr id="14" name="Down Arrow Callout 13"/>
          <p:cNvSpPr/>
          <p:nvPr/>
        </p:nvSpPr>
        <p:spPr>
          <a:xfrm>
            <a:off x="1948544" y="2655434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D6A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Cutting of Curd</a:t>
            </a: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(Cube size: ~ 1 cm, Whey acidity (W.A.) ~ 0.10%, Curd healing: 5-10 min)  </a:t>
            </a:r>
          </a:p>
        </p:txBody>
      </p:sp>
      <p:sp>
        <p:nvSpPr>
          <p:cNvPr id="15" name="Down Arrow Callout 14"/>
          <p:cNvSpPr/>
          <p:nvPr/>
        </p:nvSpPr>
        <p:spPr>
          <a:xfrm>
            <a:off x="1948544" y="3169784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Stirring</a:t>
            </a: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(Enough whey to float the curd)  </a:t>
            </a:r>
          </a:p>
        </p:txBody>
      </p:sp>
      <p:sp>
        <p:nvSpPr>
          <p:cNvPr id="16" name="Down Arrow Callout 15"/>
          <p:cNvSpPr/>
          <p:nvPr/>
        </p:nvSpPr>
        <p:spPr>
          <a:xfrm>
            <a:off x="1948544" y="3684134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Cooking / Scalding</a:t>
            </a: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(Temp. rise: 31</a:t>
            </a:r>
            <a:r>
              <a:rPr lang="en-US" sz="900" b="1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36.5</a:t>
            </a:r>
            <a:r>
              <a:rPr lang="en-US" sz="900" b="1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C, ~ 30 min)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7" name="Down Arrow Callout 16"/>
          <p:cNvSpPr/>
          <p:nvPr/>
        </p:nvSpPr>
        <p:spPr>
          <a:xfrm>
            <a:off x="1948544" y="4198484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Draining of </a:t>
            </a:r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Curd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9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 / 2 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the vat content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8" name="Down Arrow Callout 17"/>
          <p:cNvSpPr/>
          <p:nvPr/>
        </p:nvSpPr>
        <p:spPr>
          <a:xfrm>
            <a:off x="1948544" y="4712834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Add Salt (NaCl)</a:t>
            </a: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(@ 1.75% </a:t>
            </a:r>
            <a:r>
              <a:rPr lang="en-US" sz="9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 / v 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the whey drained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9" name="Down Arrow Callout 18"/>
          <p:cNvSpPr/>
          <p:nvPr/>
        </p:nvSpPr>
        <p:spPr>
          <a:xfrm>
            <a:off x="1948544" y="5227184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Cooking of the curd continued</a:t>
            </a: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(Temp</a:t>
            </a:r>
            <a:r>
              <a:rPr lang="en-US" sz="9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.: 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36.5</a:t>
            </a:r>
            <a:r>
              <a:rPr lang="en-US" sz="900" b="1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C, time ~ 40 min)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20" name="Down Arrow Callout 19"/>
          <p:cNvSpPr/>
          <p:nvPr/>
        </p:nvSpPr>
        <p:spPr>
          <a:xfrm>
            <a:off x="1948544" y="5741534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Setting </a:t>
            </a:r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of Curd &amp; </a:t>
            </a:r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Draining </a:t>
            </a:r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of Whey</a:t>
            </a:r>
            <a:r>
              <a:rPr lang="en-US" sz="9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Left Arrow Callout 1"/>
          <p:cNvSpPr/>
          <p:nvPr/>
        </p:nvSpPr>
        <p:spPr>
          <a:xfrm>
            <a:off x="7173686" y="1428750"/>
            <a:ext cx="1875064" cy="826634"/>
          </a:xfrm>
          <a:prstGeom prst="leftArrowCallout">
            <a:avLst>
              <a:gd name="adj1" fmla="val 17191"/>
              <a:gd name="adj2" fmla="val 17428"/>
              <a:gd name="adj3" fmla="val 14074"/>
              <a:gd name="adj4" fmla="val 87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Starter: </a:t>
            </a:r>
            <a:r>
              <a:rPr lang="en-US" sz="17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Mesophillic</a:t>
            </a:r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9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Str. </a:t>
            </a:r>
            <a:r>
              <a:rPr lang="en-US" sz="9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Cremoris</a:t>
            </a:r>
            <a:r>
              <a:rPr lang="en-US" sz="9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&amp; /or Str. </a:t>
            </a:r>
            <a:r>
              <a:rPr lang="en-US" sz="9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Lactis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@ 1.25%)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7504" y="116632"/>
            <a:ext cx="1728192" cy="2168853"/>
          </a:xfrm>
          <a:prstGeom prst="rect">
            <a:avLst/>
          </a:prstGeom>
          <a:noFill/>
        </p:spPr>
        <p:txBody>
          <a:bodyPr wrap="square" lIns="14278" tIns="7139" rIns="14278" bIns="7139" rtlCol="0">
            <a:spAutoFit/>
          </a:bodyPr>
          <a:lstStyle/>
          <a:p>
            <a:pPr algn="ctr" defTabSz="852689"/>
            <a:r>
              <a:rPr lang="en-US" sz="2000" dirty="0">
                <a:ln w="10160">
                  <a:solidFill>
                    <a:srgbClr val="C0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C" pitchFamily="82" charset="0"/>
              </a:rPr>
              <a:t>Flow </a:t>
            </a:r>
            <a:r>
              <a:rPr lang="en-US" sz="2000" dirty="0" smtClean="0">
                <a:ln w="10160">
                  <a:solidFill>
                    <a:srgbClr val="C0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C" pitchFamily="82" charset="0"/>
              </a:rPr>
              <a:t>chart</a:t>
            </a:r>
          </a:p>
          <a:p>
            <a:pPr algn="ctr" defTabSz="852689"/>
            <a:r>
              <a:rPr lang="en-US" sz="2000" dirty="0" smtClean="0">
                <a:ln w="10160">
                  <a:solidFill>
                    <a:srgbClr val="C0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C" pitchFamily="82" charset="0"/>
              </a:rPr>
              <a:t> for</a:t>
            </a:r>
          </a:p>
          <a:p>
            <a:pPr algn="ctr" defTabSz="852689"/>
            <a:r>
              <a:rPr lang="en-US" sz="2000" dirty="0" smtClean="0">
                <a:ln w="10160">
                  <a:solidFill>
                    <a:srgbClr val="C0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C" pitchFamily="82" charset="0"/>
              </a:rPr>
              <a:t>manufacture</a:t>
            </a:r>
          </a:p>
          <a:p>
            <a:pPr algn="ctr" defTabSz="852689"/>
            <a:r>
              <a:rPr lang="en-US" sz="2000" dirty="0" smtClean="0">
                <a:ln w="10160">
                  <a:solidFill>
                    <a:srgbClr val="C0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C" pitchFamily="82" charset="0"/>
              </a:rPr>
              <a:t>of </a:t>
            </a:r>
          </a:p>
          <a:p>
            <a:pPr algn="ctr" defTabSz="852689"/>
            <a:r>
              <a:rPr lang="en-US" sz="2000" dirty="0" smtClean="0">
                <a:ln w="10160">
                  <a:solidFill>
                    <a:srgbClr val="C0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C" pitchFamily="82" charset="0"/>
              </a:rPr>
              <a:t>Cheddar cheese </a:t>
            </a:r>
          </a:p>
          <a:p>
            <a:pPr algn="ctr" defTabSz="852689"/>
            <a:r>
              <a:rPr lang="en-US" sz="2000" dirty="0" smtClean="0">
                <a:ln w="10160">
                  <a:solidFill>
                    <a:srgbClr val="C0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C" pitchFamily="82" charset="0"/>
              </a:rPr>
              <a:t>from </a:t>
            </a:r>
          </a:p>
          <a:p>
            <a:pPr algn="ctr" defTabSz="852689"/>
            <a:r>
              <a:rPr lang="en-US" sz="2000" dirty="0" smtClean="0">
                <a:ln w="10160">
                  <a:solidFill>
                    <a:srgbClr val="C0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C" pitchFamily="82" charset="0"/>
              </a:rPr>
              <a:t>buffalo milk</a:t>
            </a:r>
            <a:endParaRPr lang="en-US" sz="2000" dirty="0">
              <a:ln w="10160">
                <a:solidFill>
                  <a:srgbClr val="C00000"/>
                </a:solidFill>
                <a:prstDash val="solid"/>
              </a:ln>
              <a:solidFill>
                <a:srgbClr val="FFC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C" pitchFamily="82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pSp>
        <p:nvGrpSpPr>
          <p:cNvPr id="24" name="Group 23"/>
          <p:cNvGrpSpPr/>
          <p:nvPr/>
        </p:nvGrpSpPr>
        <p:grpSpPr>
          <a:xfrm>
            <a:off x="7452320" y="58034"/>
            <a:ext cx="1439278" cy="1080000"/>
            <a:chOff x="7452320" y="58034"/>
            <a:chExt cx="1439278" cy="1080000"/>
          </a:xfrm>
        </p:grpSpPr>
        <p:pic>
          <p:nvPicPr>
            <p:cNvPr id="1025" name="Picture 1" descr="Description: File:Milk Vat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20" y="58034"/>
              <a:ext cx="1439278" cy="10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7748818" y="876424"/>
              <a:ext cx="846281" cy="26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Milk Vat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pSp>
        <p:nvGrpSpPr>
          <p:cNvPr id="9" name="Group 8"/>
          <p:cNvGrpSpPr/>
          <p:nvPr/>
        </p:nvGrpSpPr>
        <p:grpSpPr>
          <a:xfrm>
            <a:off x="7452320" y="2346959"/>
            <a:ext cx="1437632" cy="1084435"/>
            <a:chOff x="7611118" y="2346959"/>
            <a:chExt cx="1437632" cy="1084435"/>
          </a:xfrm>
        </p:grpSpPr>
        <p:pic>
          <p:nvPicPr>
            <p:cNvPr id="1028" name="Picture 2" descr="Description: File:Curd Setting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11118" y="2346959"/>
              <a:ext cx="1437632" cy="10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7795173" y="3169784"/>
              <a:ext cx="1069522" cy="26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Curd Setting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pSp>
        <p:nvGrpSpPr>
          <p:cNvPr id="1024" name="Group 1023"/>
          <p:cNvGrpSpPr/>
          <p:nvPr/>
        </p:nvGrpSpPr>
        <p:grpSpPr>
          <a:xfrm>
            <a:off x="349139" y="2492896"/>
            <a:ext cx="1440765" cy="1080000"/>
            <a:chOff x="349139" y="2655434"/>
            <a:chExt cx="1440765" cy="1080000"/>
          </a:xfrm>
        </p:grpSpPr>
        <p:pic>
          <p:nvPicPr>
            <p:cNvPr id="1031" name="Picture 3" descr="Description: File:Curd Cutting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139" y="2655434"/>
              <a:ext cx="1440765" cy="10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Rectangle 9"/>
            <p:cNvSpPr>
              <a:spLocks noChangeArrowheads="1"/>
            </p:cNvSpPr>
            <p:nvPr/>
          </p:nvSpPr>
          <p:spPr bwMode="auto">
            <a:xfrm>
              <a:off x="583722" y="3550132"/>
              <a:ext cx="971600" cy="18530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0" tIns="0" rIns="0" bIns="1587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Curd Cutting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pSp>
        <p:nvGrpSpPr>
          <p:cNvPr id="1027" name="Group 1026"/>
          <p:cNvGrpSpPr/>
          <p:nvPr/>
        </p:nvGrpSpPr>
        <p:grpSpPr>
          <a:xfrm>
            <a:off x="7449687" y="3645144"/>
            <a:ext cx="1440265" cy="1080000"/>
            <a:chOff x="7449687" y="3594858"/>
            <a:chExt cx="1440265" cy="1080000"/>
          </a:xfrm>
        </p:grpSpPr>
        <p:pic>
          <p:nvPicPr>
            <p:cNvPr id="1034" name="Picture 4" descr="Description: File:Cooking Curds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9687" y="3594858"/>
              <a:ext cx="1440265" cy="10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Rectangle 12"/>
            <p:cNvSpPr>
              <a:spLocks noChangeArrowheads="1"/>
            </p:cNvSpPr>
            <p:nvPr/>
          </p:nvSpPr>
          <p:spPr bwMode="auto">
            <a:xfrm>
              <a:off x="7738346" y="4489556"/>
              <a:ext cx="867225" cy="18530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0" tIns="0" rIns="0" bIns="1587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Cooking Curd</a:t>
              </a:r>
              <a:endPara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pSp>
        <p:nvGrpSpPr>
          <p:cNvPr id="1026" name="Group 1025"/>
          <p:cNvGrpSpPr/>
          <p:nvPr/>
        </p:nvGrpSpPr>
        <p:grpSpPr>
          <a:xfrm>
            <a:off x="336995" y="3717032"/>
            <a:ext cx="1435068" cy="1083317"/>
            <a:chOff x="336995" y="4037360"/>
            <a:chExt cx="1435068" cy="1083317"/>
          </a:xfrm>
        </p:grpSpPr>
        <p:pic>
          <p:nvPicPr>
            <p:cNvPr id="1037" name="Picture 5" descr="Description: File:Draining Curds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995" y="4037360"/>
              <a:ext cx="1435068" cy="10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Rectangle 30"/>
            <p:cNvSpPr/>
            <p:nvPr/>
          </p:nvSpPr>
          <p:spPr>
            <a:xfrm>
              <a:off x="513355" y="4859067"/>
              <a:ext cx="1082348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100" b="1" dirty="0">
                  <a:solidFill>
                    <a:srgbClr val="00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Draining Curd</a:t>
              </a:r>
              <a:endParaRPr lang="en-IN" sz="11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2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035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67" name="Rectangle 2"/>
          <p:cNvSpPr>
            <a:spLocks noChangeArrowheads="1"/>
          </p:cNvSpPr>
          <p:nvPr/>
        </p:nvSpPr>
        <p:spPr bwMode="auto">
          <a:xfrm>
            <a:off x="0" y="8776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30" name="TextBox 29"/>
          <p:cNvSpPr txBox="1"/>
          <p:nvPr/>
        </p:nvSpPr>
        <p:spPr>
          <a:xfrm>
            <a:off x="8001000" y="6550223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Page 1 of 2</a:t>
            </a:r>
            <a:endParaRPr lang="en-IN" sz="1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Striped Right Arrow 63"/>
          <p:cNvSpPr/>
          <p:nvPr/>
        </p:nvSpPr>
        <p:spPr>
          <a:xfrm rot="5400000">
            <a:off x="4294416" y="6436724"/>
            <a:ext cx="533398" cy="252000"/>
          </a:xfrm>
          <a:prstGeom prst="stripedRightArrow">
            <a:avLst>
              <a:gd name="adj1" fmla="val 4888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2421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000"/>
                            </p:stCondLst>
                            <p:childTnLst>
                              <p:par>
                                <p:cTn id="37" presetID="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65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500"/>
                            </p:stCondLst>
                            <p:childTnLst>
                              <p:par>
                                <p:cTn id="53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4500"/>
                            </p:stCondLst>
                            <p:childTnLst>
                              <p:par>
                                <p:cTn id="64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8000"/>
                            </p:stCondLst>
                            <p:childTnLst>
                              <p:par>
                                <p:cTn id="69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2000"/>
                            </p:stCondLst>
                            <p:childTnLst>
                              <p:par>
                                <p:cTn id="80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3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6000"/>
                            </p:stCondLst>
                            <p:childTnLst>
                              <p:par>
                                <p:cTn id="91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9500"/>
                            </p:stCondLst>
                            <p:childTnLst>
                              <p:par>
                                <p:cTn id="96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3000"/>
                            </p:stCondLst>
                            <p:childTnLst>
                              <p:par>
                                <p:cTn id="101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6500"/>
                            </p:stCondLst>
                            <p:childTnLst>
                              <p:par>
                                <p:cTn id="106" presetID="2" presetClass="exit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2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2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" grpId="0" animBg="1"/>
      <p:bldP spid="23" grpId="0"/>
      <p:bldP spid="6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own Arrow Callout 2"/>
          <p:cNvSpPr/>
          <p:nvPr/>
        </p:nvSpPr>
        <p:spPr>
          <a:xfrm>
            <a:off x="1959430" y="858611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Milling the curd</a:t>
            </a:r>
          </a:p>
          <a:p>
            <a:pPr algn="ctr" defTabSz="852689"/>
            <a:r>
              <a:rPr lang="en-US" sz="9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IN" sz="9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</a:t>
            </a:r>
            <a:r>
              <a:rPr lang="en-US" sz="9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urd</a:t>
            </a:r>
            <a:r>
              <a:rPr lang="en-US" sz="9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strips ~ </a:t>
            </a:r>
            <a:r>
              <a:rPr lang="en-US" sz="9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5 / 8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” X 2”)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4" name="Down Arrow Callout 3"/>
          <p:cNvSpPr/>
          <p:nvPr/>
        </p:nvSpPr>
        <p:spPr>
          <a:xfrm>
            <a:off x="1959430" y="1372961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Hooping the curd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1959430" y="1887311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Initial pressing</a:t>
            </a: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(Time ~ 30 min)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6" name="Down Arrow Callout 5"/>
          <p:cNvSpPr/>
          <p:nvPr/>
        </p:nvSpPr>
        <p:spPr>
          <a:xfrm>
            <a:off x="1959430" y="2401661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D6A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Dressing &amp; final pressing</a:t>
            </a:r>
          </a:p>
          <a:p>
            <a:pPr algn="ctr" defTabSz="852689"/>
            <a:r>
              <a:rPr lang="en-US" sz="9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(Overnight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12-16 h)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7" name="Down Arrow Callout 6"/>
          <p:cNvSpPr/>
          <p:nvPr/>
        </p:nvSpPr>
        <p:spPr>
          <a:xfrm>
            <a:off x="1959430" y="2916011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De-hooping, </a:t>
            </a:r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Weighing and </a:t>
            </a:r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Coding</a:t>
            </a:r>
          </a:p>
        </p:txBody>
      </p:sp>
      <p:sp>
        <p:nvSpPr>
          <p:cNvPr id="8" name="Down Arrow Callout 7"/>
          <p:cNvSpPr/>
          <p:nvPr/>
        </p:nvSpPr>
        <p:spPr>
          <a:xfrm>
            <a:off x="1959430" y="3430361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Drying for rind formation</a:t>
            </a: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(Temp. 10-15</a:t>
            </a:r>
            <a:r>
              <a:rPr lang="en-US" sz="900" b="1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C, RH- 50%)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9" name="Down Arrow Callout 8"/>
          <p:cNvSpPr/>
          <p:nvPr/>
        </p:nvSpPr>
        <p:spPr>
          <a:xfrm>
            <a:off x="1959430" y="3944711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Paraffining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(Paraffin + Microcrystalline wax, 1:1; Temp. ~ 110-115</a:t>
            </a:r>
            <a:r>
              <a:rPr lang="en-US" sz="900" b="1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C; Deeping: 3-5 S)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0" name="Down Arrow Callout 9"/>
          <p:cNvSpPr/>
          <p:nvPr/>
        </p:nvSpPr>
        <p:spPr>
          <a:xfrm>
            <a:off x="1959430" y="4459061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Ripening of cheese</a:t>
            </a:r>
          </a:p>
        </p:txBody>
      </p:sp>
      <p:sp>
        <p:nvSpPr>
          <p:cNvPr id="11" name="Down Arrow Callout 10"/>
          <p:cNvSpPr/>
          <p:nvPr/>
        </p:nvSpPr>
        <p:spPr>
          <a:xfrm>
            <a:off x="1959430" y="4973411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Grading the cheese</a:t>
            </a:r>
          </a:p>
        </p:txBody>
      </p:sp>
      <p:sp>
        <p:nvSpPr>
          <p:cNvPr id="12" name="Down Arrow Callout 11"/>
          <p:cNvSpPr/>
          <p:nvPr/>
        </p:nvSpPr>
        <p:spPr>
          <a:xfrm>
            <a:off x="1959430" y="5487761"/>
            <a:ext cx="5225143" cy="379639"/>
          </a:xfrm>
          <a:prstGeom prst="downArrowCallout">
            <a:avLst>
              <a:gd name="adj1" fmla="val 0"/>
              <a:gd name="adj2" fmla="val 0"/>
              <a:gd name="adj3" fmla="val 0"/>
              <a:gd name="adj4" fmla="val 100000"/>
            </a:avLst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Storage and/or Marketing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1323" y="6063787"/>
            <a:ext cx="8681357" cy="460693"/>
          </a:xfrm>
          <a:prstGeom prst="rect">
            <a:avLst/>
          </a:prstGeom>
          <a:noFill/>
        </p:spPr>
        <p:txBody>
          <a:bodyPr wrap="square" lIns="14278" tIns="7139" rIns="14278" bIns="7139" rtlCol="0">
            <a:spAutoFit/>
          </a:bodyPr>
          <a:lstStyle/>
          <a:p>
            <a:pPr algn="ctr" defTabSz="852689"/>
            <a:r>
              <a:rPr lang="en-US" sz="2000" b="1" dirty="0">
                <a:ln w="10160">
                  <a:solidFill>
                    <a:srgbClr val="C0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C" pitchFamily="82" charset="0"/>
              </a:rPr>
              <a:t>Flow </a:t>
            </a:r>
            <a:r>
              <a:rPr lang="en-US" sz="2000" b="1" dirty="0" smtClean="0">
                <a:ln w="10160">
                  <a:solidFill>
                    <a:srgbClr val="C0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C" pitchFamily="82" charset="0"/>
              </a:rPr>
              <a:t>chart  for manufacture of  Cheddar </a:t>
            </a:r>
            <a:r>
              <a:rPr lang="en-US" sz="2000" b="1" dirty="0">
                <a:ln w="10160">
                  <a:solidFill>
                    <a:srgbClr val="C0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C" pitchFamily="82" charset="0"/>
              </a:rPr>
              <a:t>cheese </a:t>
            </a:r>
            <a:r>
              <a:rPr lang="en-US" sz="2000" b="1" dirty="0" smtClean="0">
                <a:ln w="10160">
                  <a:solidFill>
                    <a:srgbClr val="C0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C" pitchFamily="82" charset="0"/>
              </a:rPr>
              <a:t> from  buffalo </a:t>
            </a:r>
            <a:r>
              <a:rPr lang="en-US" sz="2000" b="1" dirty="0">
                <a:ln w="10160">
                  <a:solidFill>
                    <a:srgbClr val="C0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C" pitchFamily="82" charset="0"/>
              </a:rPr>
              <a:t>milk</a:t>
            </a:r>
          </a:p>
          <a:p>
            <a:pPr algn="r" defTabSz="852689"/>
            <a:r>
              <a:rPr lang="en-US" sz="900" b="1" dirty="0" smtClean="0">
                <a:solidFill>
                  <a:prstClr val="black"/>
                </a:solidFill>
              </a:rPr>
              <a:t>Source</a:t>
            </a:r>
            <a:r>
              <a:rPr lang="en-US" sz="900" b="1" dirty="0">
                <a:solidFill>
                  <a:prstClr val="black"/>
                </a:solidFill>
              </a:rPr>
              <a:t>: (</a:t>
            </a:r>
            <a:r>
              <a:rPr lang="en-US" sz="900" b="1" dirty="0" err="1">
                <a:solidFill>
                  <a:prstClr val="black"/>
                </a:solidFill>
              </a:rPr>
              <a:t>Prateek</a:t>
            </a:r>
            <a:r>
              <a:rPr lang="en-US" sz="900" b="1" dirty="0">
                <a:solidFill>
                  <a:prstClr val="black"/>
                </a:solidFill>
              </a:rPr>
              <a:t> Kumar, 1995)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4" name="Left Arrow Callout 13"/>
          <p:cNvSpPr/>
          <p:nvPr/>
        </p:nvSpPr>
        <p:spPr>
          <a:xfrm>
            <a:off x="7184571" y="4307300"/>
            <a:ext cx="1925411" cy="710293"/>
          </a:xfrm>
          <a:prstGeom prst="leftArrowCallout">
            <a:avLst>
              <a:gd name="adj1" fmla="val 17191"/>
              <a:gd name="adj2" fmla="val 17428"/>
              <a:gd name="adj3" fmla="val 11759"/>
              <a:gd name="adj4" fmla="val 903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Warm curing</a:t>
            </a: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(Temp.: 10-15</a:t>
            </a:r>
            <a:r>
              <a:rPr lang="en-US" sz="900" b="1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C, </a:t>
            </a: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RH &gt; 85%  &lt;93%, </a:t>
            </a: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Period: 6-18 wk.)</a:t>
            </a:r>
          </a:p>
        </p:txBody>
      </p:sp>
      <p:sp>
        <p:nvSpPr>
          <p:cNvPr id="15" name="Right Arrow Callout 14"/>
          <p:cNvSpPr/>
          <p:nvPr/>
        </p:nvSpPr>
        <p:spPr>
          <a:xfrm>
            <a:off x="92530" y="4361090"/>
            <a:ext cx="1866900" cy="710293"/>
          </a:xfrm>
          <a:prstGeom prst="rightArrowCallout">
            <a:avLst>
              <a:gd name="adj1" fmla="val 16148"/>
              <a:gd name="adj2" fmla="val 16865"/>
              <a:gd name="adj3" fmla="val 13506"/>
              <a:gd name="adj4" fmla="val 886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Cold curing</a:t>
            </a: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(Temp.: 5-6</a:t>
            </a:r>
            <a:r>
              <a:rPr lang="en-US" sz="900" b="1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C, </a:t>
            </a: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RH- 75%, </a:t>
            </a: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Period: 3-12 months)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pSp>
        <p:nvGrpSpPr>
          <p:cNvPr id="17" name="Group 16"/>
          <p:cNvGrpSpPr/>
          <p:nvPr/>
        </p:nvGrpSpPr>
        <p:grpSpPr>
          <a:xfrm>
            <a:off x="242642" y="2111440"/>
            <a:ext cx="1438341" cy="1080000"/>
            <a:chOff x="206782" y="91767"/>
            <a:chExt cx="1438341" cy="1080000"/>
          </a:xfrm>
        </p:grpSpPr>
        <p:pic>
          <p:nvPicPr>
            <p:cNvPr id="2049" name="Picture 8" descr="Description: File:Milling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782" y="91767"/>
              <a:ext cx="1438341" cy="10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Rectangle 3"/>
            <p:cNvSpPr>
              <a:spLocks noChangeArrowheads="1"/>
            </p:cNvSpPr>
            <p:nvPr/>
          </p:nvSpPr>
          <p:spPr bwMode="auto">
            <a:xfrm>
              <a:off x="549246" y="986465"/>
              <a:ext cx="753411" cy="18530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0" tIns="0" rIns="0" bIns="1587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1AE01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Milling curd</a:t>
              </a:r>
              <a:endPara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1AE01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pSp>
        <p:nvGrpSpPr>
          <p:cNvPr id="24" name="Group 23"/>
          <p:cNvGrpSpPr/>
          <p:nvPr/>
        </p:nvGrpSpPr>
        <p:grpSpPr>
          <a:xfrm>
            <a:off x="7452320" y="2160495"/>
            <a:ext cx="1440491" cy="1080000"/>
            <a:chOff x="7452320" y="91767"/>
            <a:chExt cx="1440491" cy="1080000"/>
          </a:xfrm>
        </p:grpSpPr>
        <p:pic>
          <p:nvPicPr>
            <p:cNvPr id="2052" name="Picture 9" descr="Description: File:Curd Mold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20" y="91767"/>
              <a:ext cx="1440491" cy="10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7660405" y="986465"/>
              <a:ext cx="1024319" cy="18530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0" tIns="0" rIns="0" bIns="1587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Hooping in</a:t>
              </a:r>
              <a:r>
                <a:rPr kumimoji="0" lang="en-US" sz="1100" b="1" i="0" u="none" strike="noStrike" cap="none" normalizeH="0" dirty="0" smtClean="0">
                  <a:ln>
                    <a:noFill/>
                  </a:ln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Mold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pSp>
        <p:nvGrpSpPr>
          <p:cNvPr id="23" name="Group 22"/>
          <p:cNvGrpSpPr/>
          <p:nvPr/>
        </p:nvGrpSpPr>
        <p:grpSpPr>
          <a:xfrm>
            <a:off x="242642" y="3236423"/>
            <a:ext cx="1436651" cy="1084567"/>
            <a:chOff x="206782" y="1368402"/>
            <a:chExt cx="1436651" cy="1084567"/>
          </a:xfrm>
        </p:grpSpPr>
        <p:pic>
          <p:nvPicPr>
            <p:cNvPr id="2055" name="Picture 10" descr="Description: File:Cheese Press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782" y="1368402"/>
              <a:ext cx="1436651" cy="10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9"/>
            <p:cNvSpPr>
              <a:spLocks noChangeArrowheads="1"/>
            </p:cNvSpPr>
            <p:nvPr/>
          </p:nvSpPr>
          <p:spPr bwMode="auto">
            <a:xfrm>
              <a:off x="536422" y="2267667"/>
              <a:ext cx="779059" cy="18530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0" tIns="0" rIns="0" bIns="1587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Cheese Press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7" name="Down Arrow Callout 26"/>
          <p:cNvSpPr/>
          <p:nvPr/>
        </p:nvSpPr>
        <p:spPr>
          <a:xfrm>
            <a:off x="1955859" y="344261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Cheddaring</a:t>
            </a: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(Time ~ 2 h, Final W.A.: 0.40-0.45 %, curd structure: “Chicken Breast”)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28" name="Left Arrow Callout 27"/>
          <p:cNvSpPr/>
          <p:nvPr/>
        </p:nvSpPr>
        <p:spPr>
          <a:xfrm>
            <a:off x="7181001" y="140954"/>
            <a:ext cx="1731679" cy="782411"/>
          </a:xfrm>
          <a:prstGeom prst="leftArrowCallout">
            <a:avLst>
              <a:gd name="adj1" fmla="val 17191"/>
              <a:gd name="adj2" fmla="val 17428"/>
              <a:gd name="adj3" fmla="val 14074"/>
              <a:gd name="adj4" fmla="val 87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9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Piling</a:t>
            </a:r>
          </a:p>
          <a:p>
            <a:pPr algn="ctr" defTabSz="852689"/>
            <a:r>
              <a:rPr lang="en-US" sz="9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Two </a:t>
            </a:r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Pile: 30-45 min</a:t>
            </a: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W.A. ~ 0.25%</a:t>
            </a: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Three Pile: 30-45 min</a:t>
            </a: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W.A. ~ 0.30%</a:t>
            </a:r>
          </a:p>
        </p:txBody>
      </p:sp>
      <p:sp>
        <p:nvSpPr>
          <p:cNvPr id="29" name="Right Arrow Callout 28"/>
          <p:cNvSpPr/>
          <p:nvPr/>
        </p:nvSpPr>
        <p:spPr>
          <a:xfrm>
            <a:off x="197816" y="179295"/>
            <a:ext cx="1758043" cy="741591"/>
          </a:xfrm>
          <a:prstGeom prst="rightArrowCallout">
            <a:avLst>
              <a:gd name="adj1" fmla="val 20458"/>
              <a:gd name="adj2" fmla="val 19739"/>
              <a:gd name="adj3" fmla="val 15661"/>
              <a:gd name="adj4" fmla="val 872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Packing: 45 min</a:t>
            </a: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W.A. ~ 0.17-0.18%</a:t>
            </a:r>
          </a:p>
          <a:p>
            <a:pPr algn="ctr" defTabSz="852689"/>
            <a:r>
              <a: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Turning: every 15 min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7427260" y="1032486"/>
            <a:ext cx="1440000" cy="1083184"/>
            <a:chOff x="315612" y="5050236"/>
            <a:chExt cx="1440000" cy="1083184"/>
          </a:xfrm>
        </p:grpSpPr>
        <p:pic>
          <p:nvPicPr>
            <p:cNvPr id="31" name="Picture 7" descr="Description: File:Curd Stacking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612" y="5050236"/>
              <a:ext cx="1440000" cy="10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Rectangle 21"/>
            <p:cNvSpPr>
              <a:spLocks noChangeArrowheads="1"/>
            </p:cNvSpPr>
            <p:nvPr/>
          </p:nvSpPr>
          <p:spPr bwMode="auto">
            <a:xfrm>
              <a:off x="355952" y="5948118"/>
              <a:ext cx="708527" cy="18530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0" tIns="0" rIns="0" bIns="1587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Curd Piling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52633" y="988008"/>
            <a:ext cx="1444485" cy="1085054"/>
            <a:chOff x="7452320" y="4890339"/>
            <a:chExt cx="1444485" cy="1085054"/>
          </a:xfrm>
        </p:grpSpPr>
        <p:pic>
          <p:nvPicPr>
            <p:cNvPr id="34" name="Picture 6" descr="Description: File:Curd Piles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20" y="4890339"/>
              <a:ext cx="1444485" cy="10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5" name="Rectangle 34"/>
            <p:cNvSpPr/>
            <p:nvPr/>
          </p:nvSpPr>
          <p:spPr>
            <a:xfrm>
              <a:off x="7660594" y="5713783"/>
              <a:ext cx="102784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schemeClr val="bg1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Curd </a:t>
              </a:r>
              <a:r>
                <a:rPr lang="en-US" sz="1100" b="1" dirty="0" smtClean="0">
                  <a:solidFill>
                    <a:schemeClr val="bg1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Packing</a:t>
              </a:r>
              <a:endParaRPr lang="en-US" sz="1100" b="1" dirty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8001000" y="6550223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Page 2 of 2</a:t>
            </a:r>
            <a:endParaRPr lang="en-IN" sz="1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228924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repeatCount="indefinite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60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4000"/>
                            </p:stCondLst>
                            <p:childTnLst>
                              <p:par>
                                <p:cTn id="68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7500"/>
                            </p:stCondLst>
                            <p:childTnLst>
                              <p:par>
                                <p:cTn id="73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1000"/>
                            </p:stCondLst>
                            <p:childTnLst>
                              <p:par>
                                <p:cTn id="78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4500"/>
                            </p:stCondLst>
                            <p:childTnLst>
                              <p:par>
                                <p:cTn id="83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8000"/>
                            </p:stCondLst>
                            <p:childTnLst>
                              <p:par>
                                <p:cTn id="88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1500"/>
                            </p:stCondLst>
                            <p:childTnLst>
                              <p:par>
                                <p:cTn id="93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5500"/>
                            </p:stCondLst>
                            <p:childTnLst>
                              <p:par>
                                <p:cTn id="98" presetID="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9500"/>
                            </p:stCondLst>
                            <p:childTnLst>
                              <p:par>
                                <p:cTn id="103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3000"/>
                            </p:stCondLst>
                            <p:childTnLst>
                              <p:par>
                                <p:cTn id="108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 animBg="1"/>
      <p:bldP spid="15" grpId="0" animBg="1"/>
      <p:bldP spid="27" grpId="0" animBg="1"/>
      <p:bldP spid="28" grpId="0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own Arrow Callout 30"/>
          <p:cNvSpPr/>
          <p:nvPr/>
        </p:nvSpPr>
        <p:spPr>
          <a:xfrm>
            <a:off x="4937895" y="3327698"/>
            <a:ext cx="2880000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Cool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own Arrow Callout 2"/>
          <p:cNvSpPr/>
          <p:nvPr/>
        </p:nvSpPr>
        <p:spPr>
          <a:xfrm>
            <a:off x="1959428" y="742950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Addition of Sweeteners and Stabilizers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own Arrow Callout 3"/>
          <p:cNvSpPr/>
          <p:nvPr/>
        </p:nvSpPr>
        <p:spPr>
          <a:xfrm>
            <a:off x="1959429" y="228600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Milk Reception and Standardization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1959429" y="1257300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Processing</a:t>
            </a:r>
          </a:p>
          <a:p>
            <a:pPr algn="ctr" defTabSz="852689"/>
            <a:r>
              <a:rPr lang="en-US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(Homogenization, Pasteurization and Cooling to incubation temperature)</a:t>
            </a:r>
            <a:endParaRPr lang="en-US" sz="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279340" y="1272985"/>
            <a:ext cx="1800000" cy="1080000"/>
          </a:xfrm>
          <a:prstGeom prst="ellipse">
            <a:avLst/>
          </a:prstGeom>
          <a:solidFill>
            <a:srgbClr val="28B6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STIRRED YOGURT AND YOGURT DRINKS</a:t>
            </a:r>
            <a:endParaRPr lang="en-US" sz="1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Down Arrow Callout 7"/>
          <p:cNvSpPr/>
          <p:nvPr/>
        </p:nvSpPr>
        <p:spPr>
          <a:xfrm>
            <a:off x="4937895" y="2322450"/>
            <a:ext cx="2880000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D6A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Fill into incubation tanks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own Arrow Callout 8"/>
          <p:cNvSpPr/>
          <p:nvPr/>
        </p:nvSpPr>
        <p:spPr>
          <a:xfrm>
            <a:off x="4937895" y="2813348"/>
            <a:ext cx="2880000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Incubate at desired acidity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Down Arrow Callout 10"/>
          <p:cNvSpPr/>
          <p:nvPr/>
        </p:nvSpPr>
        <p:spPr>
          <a:xfrm>
            <a:off x="1692000" y="4561690"/>
            <a:ext cx="2880000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Blend</a:t>
            </a:r>
          </a:p>
          <a:p>
            <a:pPr algn="ctr" defTabSz="852689"/>
            <a:r>
              <a:rPr lang="en-US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9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9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Flavour</a:t>
            </a:r>
            <a:r>
              <a:rPr lang="en-US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Fruit)</a:t>
            </a:r>
            <a:endParaRPr lang="en-US" sz="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Down Arrow Callout 11"/>
          <p:cNvSpPr/>
          <p:nvPr/>
        </p:nvSpPr>
        <p:spPr>
          <a:xfrm>
            <a:off x="1692000" y="5076040"/>
            <a:ext cx="2880000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Package in to cups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371600" y="30616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6" name="Down Arrow Callout 15"/>
          <p:cNvSpPr/>
          <p:nvPr/>
        </p:nvSpPr>
        <p:spPr>
          <a:xfrm>
            <a:off x="1692000" y="5590390"/>
            <a:ext cx="2880000" cy="379639"/>
          </a:xfrm>
          <a:prstGeom prst="downArrowCallout">
            <a:avLst>
              <a:gd name="adj1" fmla="val 0"/>
              <a:gd name="adj2" fmla="val 0"/>
              <a:gd name="adj3" fmla="val 0"/>
              <a:gd name="adj4" fmla="val 100000"/>
            </a:avLst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Cool</a:t>
            </a:r>
          </a:p>
        </p:txBody>
      </p:sp>
      <p:sp>
        <p:nvSpPr>
          <p:cNvPr id="18" name="Down Arrow Callout 17"/>
          <p:cNvSpPr/>
          <p:nvPr/>
        </p:nvSpPr>
        <p:spPr>
          <a:xfrm>
            <a:off x="4937895" y="3842048"/>
            <a:ext cx="2880000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Blend </a:t>
            </a:r>
          </a:p>
          <a:p>
            <a:pPr algn="ctr" defTabSz="852689"/>
            <a:r>
              <a:rPr lang="en-US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9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9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Flavour</a:t>
            </a:r>
            <a:r>
              <a:rPr lang="en-US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Fruit Juice, Water, etc.)</a:t>
            </a:r>
            <a:endParaRPr lang="en-US" sz="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Down Arrow Callout 18"/>
          <p:cNvSpPr/>
          <p:nvPr/>
        </p:nvSpPr>
        <p:spPr>
          <a:xfrm>
            <a:off x="4937895" y="4356398"/>
            <a:ext cx="2880000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Package in to bottles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Down Arrow Callout 19"/>
          <p:cNvSpPr/>
          <p:nvPr/>
        </p:nvSpPr>
        <p:spPr>
          <a:xfrm>
            <a:off x="4937895" y="4870748"/>
            <a:ext cx="2880000" cy="379639"/>
          </a:xfrm>
          <a:prstGeom prst="downArrowCallout">
            <a:avLst>
              <a:gd name="adj1" fmla="val 0"/>
              <a:gd name="adj2" fmla="val 0"/>
              <a:gd name="adj3" fmla="val 0"/>
              <a:gd name="adj4" fmla="val 100000"/>
            </a:avLst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Cool</a:t>
            </a:r>
          </a:p>
        </p:txBody>
      </p:sp>
      <p:sp>
        <p:nvSpPr>
          <p:cNvPr id="21" name="Oval 20"/>
          <p:cNvSpPr/>
          <p:nvPr/>
        </p:nvSpPr>
        <p:spPr>
          <a:xfrm>
            <a:off x="76200" y="1237130"/>
            <a:ext cx="1800000" cy="1080000"/>
          </a:xfrm>
          <a:prstGeom prst="ellipse">
            <a:avLst/>
          </a:prstGeom>
          <a:solidFill>
            <a:srgbClr val="28B6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CUP-SET YOGURT</a:t>
            </a:r>
            <a:endParaRPr lang="en-US" sz="1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Down Arrow Callout 21"/>
          <p:cNvSpPr/>
          <p:nvPr/>
        </p:nvSpPr>
        <p:spPr>
          <a:xfrm>
            <a:off x="1329600" y="2298998"/>
            <a:ext cx="2880000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Add colour, flavour, fruit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Down Arrow Callout 22"/>
          <p:cNvSpPr/>
          <p:nvPr/>
        </p:nvSpPr>
        <p:spPr>
          <a:xfrm>
            <a:off x="1329600" y="2813348"/>
            <a:ext cx="2880000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D6A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Package in to cups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Down Arrow Callout 23"/>
          <p:cNvSpPr/>
          <p:nvPr/>
        </p:nvSpPr>
        <p:spPr>
          <a:xfrm>
            <a:off x="1329600" y="3327698"/>
            <a:ext cx="2880000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Incubate at desired acidity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Down Arrow Callout 24"/>
          <p:cNvSpPr/>
          <p:nvPr/>
        </p:nvSpPr>
        <p:spPr>
          <a:xfrm>
            <a:off x="1329600" y="3842048"/>
            <a:ext cx="2880000" cy="379639"/>
          </a:xfrm>
          <a:prstGeom prst="downArrowCallout">
            <a:avLst>
              <a:gd name="adj1" fmla="val 0"/>
              <a:gd name="adj2" fmla="val 0"/>
              <a:gd name="adj3" fmla="val 0"/>
              <a:gd name="adj4" fmla="val 100000"/>
            </a:avLst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Cool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955078" y="1771650"/>
            <a:ext cx="5223600" cy="550800"/>
            <a:chOff x="888001" y="3744662"/>
            <a:chExt cx="5223600" cy="550800"/>
          </a:xfrm>
        </p:grpSpPr>
        <p:sp>
          <p:nvSpPr>
            <p:cNvPr id="28" name="Rectangle 27"/>
            <p:cNvSpPr/>
            <p:nvPr/>
          </p:nvSpPr>
          <p:spPr>
            <a:xfrm>
              <a:off x="888001" y="3744662"/>
              <a:ext cx="5223600" cy="378000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278" tIns="7139" rIns="14278" bIns="7139" rtlCol="0" anchor="ctr"/>
            <a:lstStyle/>
            <a:p>
              <a:pPr algn="ctr" defTabSz="852689"/>
              <a:r>
                <a:rPr lang="en-US" sz="17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Inoculation with Starter culture</a:t>
              </a:r>
              <a:endPara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Down Arrow 28"/>
            <p:cNvSpPr/>
            <p:nvPr/>
          </p:nvSpPr>
          <p:spPr>
            <a:xfrm>
              <a:off x="1576523" y="4122661"/>
              <a:ext cx="252000" cy="149349"/>
            </a:xfrm>
            <a:prstGeom prst="downArrow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278" tIns="7139" rIns="14278" bIns="7139" rtlCol="0" anchor="ctr"/>
            <a:lstStyle/>
            <a:p>
              <a:pPr algn="ctr" defTabSz="852689"/>
              <a:endPara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Down Arrow 29"/>
            <p:cNvSpPr/>
            <p:nvPr/>
          </p:nvSpPr>
          <p:spPr>
            <a:xfrm>
              <a:off x="5184818" y="4122662"/>
              <a:ext cx="252000" cy="172800"/>
            </a:xfrm>
            <a:prstGeom prst="downArrow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278" tIns="7139" rIns="14278" bIns="7139" rtlCol="0" anchor="ctr"/>
            <a:lstStyle/>
            <a:p>
              <a:pPr algn="ctr" defTabSz="852689"/>
              <a:endPara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7" name="Down Arrow 26"/>
          <p:cNvSpPr/>
          <p:nvPr/>
        </p:nvSpPr>
        <p:spPr>
          <a:xfrm rot="2587943">
            <a:off x="4462964" y="3518169"/>
            <a:ext cx="216000" cy="1204689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24830" y="6260295"/>
            <a:ext cx="8884096" cy="445305"/>
          </a:xfrm>
          <a:prstGeom prst="rect">
            <a:avLst/>
          </a:prstGeom>
          <a:noFill/>
        </p:spPr>
        <p:txBody>
          <a:bodyPr wrap="square" lIns="14278" tIns="7139" rIns="14278" bIns="7139" rtlCol="0">
            <a:spAutoFit/>
          </a:bodyPr>
          <a:lstStyle/>
          <a:p>
            <a:pPr algn="ctr" defTabSz="852689"/>
            <a:r>
              <a:rPr lang="en-US" sz="2800" dirty="0" smtClean="0">
                <a:ln w="10160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C" pitchFamily="82" charset="0"/>
              </a:rPr>
              <a:t>Flow Chart for Yoghurt Manufacture</a:t>
            </a:r>
            <a:endParaRPr lang="en-US" sz="2800" dirty="0">
              <a:ln w="10160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1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" presetClass="entr" presetSubtype="1" fill="hold" grpId="0" nodeType="after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750"/>
                            </p:stCondLst>
                            <p:childTnLst>
                              <p:par>
                                <p:cTn id="26" presetID="2" presetClass="entr" presetSubtype="1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375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250"/>
                            </p:stCondLst>
                            <p:childTnLst>
                              <p:par>
                                <p:cTn id="35" presetID="2" presetClass="entr" presetSubtype="3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25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475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825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175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6250"/>
                            </p:stCondLst>
                            <p:childTnLst>
                              <p:par>
                                <p:cTn id="59" presetID="2" presetClass="entr" presetSubtype="9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9250"/>
                            </p:stCondLst>
                            <p:childTnLst>
                              <p:par>
                                <p:cTn id="64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2750"/>
                            </p:stCondLst>
                            <p:childTnLst>
                              <p:par>
                                <p:cTn id="69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6250"/>
                            </p:stCondLst>
                            <p:childTnLst>
                              <p:par>
                                <p:cTn id="74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9750"/>
                            </p:stCondLst>
                            <p:childTnLst>
                              <p:par>
                                <p:cTn id="79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3250"/>
                            </p:stCondLst>
                            <p:childTnLst>
                              <p:par>
                                <p:cTn id="84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6750"/>
                            </p:stCondLst>
                            <p:childTnLst>
                              <p:par>
                                <p:cTn id="8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61250"/>
                            </p:stCondLst>
                            <p:childTnLst>
                              <p:par>
                                <p:cTn id="93" presetID="2" presetClass="entr" presetSubtype="3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5250"/>
                            </p:stCondLst>
                            <p:childTnLst>
                              <p:par>
                                <p:cTn id="98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68750"/>
                            </p:stCondLst>
                            <p:childTnLst>
                              <p:par>
                                <p:cTn id="103" presetID="2" presetClass="entr" presetSubtype="4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  <p:bldP spid="11" grpId="0" animBg="1"/>
      <p:bldP spid="12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/>
          <p:cNvSpPr>
            <a:spLocks noChangeArrowheads="1"/>
          </p:cNvSpPr>
          <p:nvPr/>
        </p:nvSpPr>
        <p:spPr bwMode="auto">
          <a:xfrm>
            <a:off x="0" y="381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4242422" y="4241913"/>
            <a:ext cx="659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Milk</a:t>
            </a:r>
            <a:endParaRPr lang="en-US" dirty="0"/>
          </a:p>
        </p:txBody>
      </p:sp>
      <p:sp>
        <p:nvSpPr>
          <p:cNvPr id="6" name="Down Arrow Callout 5"/>
          <p:cNvSpPr/>
          <p:nvPr/>
        </p:nvSpPr>
        <p:spPr>
          <a:xfrm>
            <a:off x="1961743" y="743539"/>
            <a:ext cx="5223600" cy="51480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Harvesting of Cocoa fruits</a:t>
            </a:r>
          </a:p>
          <a:p>
            <a:pPr algn="ctr" defTabSz="852689"/>
            <a:r>
              <a:rPr lang="en-US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9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ripe fruits - 4 to 6 months after flowering)</a:t>
            </a:r>
            <a:endParaRPr lang="en-US" sz="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Down Arrow Callout 6"/>
          <p:cNvSpPr/>
          <p:nvPr/>
        </p:nvSpPr>
        <p:spPr>
          <a:xfrm>
            <a:off x="1961743" y="1258339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Ripening of fruits </a:t>
            </a:r>
          </a:p>
          <a:p>
            <a:pPr algn="ctr" defTabSz="852689"/>
            <a:r>
              <a:rPr lang="en-US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(1-2 days)</a:t>
            </a:r>
            <a:endParaRPr lang="en-US" sz="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Down Arrow Callout 7"/>
          <p:cNvSpPr/>
          <p:nvPr/>
        </p:nvSpPr>
        <p:spPr>
          <a:xfrm>
            <a:off x="1958657" y="1772689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Peeling and separation of beans and pulp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own Arrow Callout 8"/>
          <p:cNvSpPr/>
          <p:nvPr/>
        </p:nvSpPr>
        <p:spPr>
          <a:xfrm>
            <a:off x="1960200" y="2287039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Sorting</a:t>
            </a:r>
          </a:p>
          <a:p>
            <a:pPr algn="ctr" defTabSz="852689"/>
            <a:r>
              <a:rPr lang="en-US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(bad beans, hollow beans, sprouting)</a:t>
            </a:r>
            <a:endParaRPr lang="en-US" sz="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Down Arrow Callout 9"/>
          <p:cNvSpPr/>
          <p:nvPr/>
        </p:nvSpPr>
        <p:spPr>
          <a:xfrm>
            <a:off x="1960200" y="2801389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Fermentation of beans</a:t>
            </a:r>
          </a:p>
          <a:p>
            <a:pPr algn="ctr" defTabSz="852689"/>
            <a:r>
              <a:rPr lang="en-US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(box, heap, basket, tray – 1.5 to 10 days)</a:t>
            </a:r>
            <a:endParaRPr lang="en-US" sz="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Down Arrow Callout 10"/>
          <p:cNvSpPr/>
          <p:nvPr/>
        </p:nvSpPr>
        <p:spPr>
          <a:xfrm>
            <a:off x="1960200" y="3315739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D6A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Soaking of beans</a:t>
            </a:r>
          </a:p>
          <a:p>
            <a:pPr algn="ctr" defTabSz="852689"/>
            <a:r>
              <a:rPr lang="en-US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 hrs.)</a:t>
            </a:r>
            <a:endParaRPr lang="en-US" sz="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Down Arrow Callout 11"/>
          <p:cNvSpPr/>
          <p:nvPr/>
        </p:nvSpPr>
        <p:spPr>
          <a:xfrm>
            <a:off x="1958656" y="3830089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Washing of beans</a:t>
            </a:r>
          </a:p>
          <a:p>
            <a:pPr algn="ctr" defTabSz="852689"/>
            <a:r>
              <a:rPr lang="en-US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 hrs for 4 t wet beans in 250 kg machine)  </a:t>
            </a:r>
            <a:endParaRPr lang="en-US" sz="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Down Arrow Callout 12"/>
          <p:cNvSpPr/>
          <p:nvPr/>
        </p:nvSpPr>
        <p:spPr>
          <a:xfrm>
            <a:off x="1958656" y="4344439"/>
            <a:ext cx="5223600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Drying</a:t>
            </a:r>
          </a:p>
          <a:p>
            <a:pPr algn="ctr" defTabSz="852689"/>
            <a:r>
              <a:rPr lang="en-US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(Sun drying :1 week, Mechanical,: 20-44 hrs, 45-80 </a:t>
            </a:r>
            <a:r>
              <a:rPr lang="en-US" sz="9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C)  </a:t>
            </a:r>
            <a:endParaRPr lang="en-US" sz="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Down Arrow Callout 13"/>
          <p:cNvSpPr/>
          <p:nvPr/>
        </p:nvSpPr>
        <p:spPr>
          <a:xfrm>
            <a:off x="1958656" y="4858789"/>
            <a:ext cx="5223600" cy="51480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Fermented and Dried beans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Down Arrow Callout 14"/>
          <p:cNvSpPr/>
          <p:nvPr/>
        </p:nvSpPr>
        <p:spPr>
          <a:xfrm>
            <a:off x="1957113" y="5373589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Cleaning and Sorting the beans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Down Arrow Callout 15"/>
          <p:cNvSpPr/>
          <p:nvPr/>
        </p:nvSpPr>
        <p:spPr>
          <a:xfrm>
            <a:off x="1960200" y="5887939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Roasting of beans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7504" y="76200"/>
            <a:ext cx="8884096" cy="445305"/>
          </a:xfrm>
          <a:prstGeom prst="rect">
            <a:avLst/>
          </a:prstGeom>
          <a:noFill/>
        </p:spPr>
        <p:txBody>
          <a:bodyPr wrap="square" lIns="14278" tIns="7139" rIns="14278" bIns="7139" rtlCol="0">
            <a:spAutoFit/>
          </a:bodyPr>
          <a:lstStyle/>
          <a:p>
            <a:pPr algn="ctr" defTabSz="852689"/>
            <a:r>
              <a:rPr lang="en-US" sz="2800" dirty="0">
                <a:ln w="10160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C" pitchFamily="82" charset="0"/>
              </a:rPr>
              <a:t>Flow </a:t>
            </a:r>
            <a:r>
              <a:rPr lang="en-US" sz="2800" dirty="0" smtClean="0">
                <a:ln w="10160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C" pitchFamily="82" charset="0"/>
              </a:rPr>
              <a:t>chart  for Chocolate Manufacture</a:t>
            </a:r>
            <a:endParaRPr lang="en-US" sz="2800" dirty="0">
              <a:ln w="10160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C" pitchFamily="8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001000" y="6550223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Page 1 of 2</a:t>
            </a:r>
            <a:endParaRPr lang="en-IN" sz="1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4457700" y="6438900"/>
            <a:ext cx="228600" cy="4191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500"/>
                            </p:stCondLst>
                            <p:childTnLst>
                              <p:par>
                                <p:cTn id="31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4000"/>
                            </p:stCondLst>
                            <p:childTnLst>
                              <p:par>
                                <p:cTn id="36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500"/>
                            </p:stCondLst>
                            <p:childTnLst>
                              <p:par>
                                <p:cTn id="41" presetID="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0"/>
                            </p:stCondLst>
                            <p:childTnLst>
                              <p:par>
                                <p:cTn id="46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3500"/>
                            </p:stCondLst>
                            <p:childTnLst>
                              <p:par>
                                <p:cTn id="51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7000"/>
                            </p:stCondLst>
                            <p:childTnLst>
                              <p:par>
                                <p:cTn id="56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500"/>
                            </p:stCondLst>
                            <p:childTnLst>
                              <p:par>
                                <p:cTn id="61" presetID="2" presetClass="entr" presetSubtype="1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3250"/>
                            </p:stCondLst>
                            <p:childTnLst>
                              <p:par>
                                <p:cTn id="66" presetID="2" presetClass="exit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/>
          <p:cNvSpPr>
            <a:spLocks noChangeArrowheads="1"/>
          </p:cNvSpPr>
          <p:nvPr/>
        </p:nvSpPr>
        <p:spPr bwMode="auto">
          <a:xfrm>
            <a:off x="0" y="30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4242422" y="3168134"/>
            <a:ext cx="659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Milk</a:t>
            </a:r>
            <a:endParaRPr lang="en-US" dirty="0"/>
          </a:p>
        </p:txBody>
      </p:sp>
      <p:sp>
        <p:nvSpPr>
          <p:cNvPr id="10" name="Down Arrow Callout 9"/>
          <p:cNvSpPr/>
          <p:nvPr/>
        </p:nvSpPr>
        <p:spPr>
          <a:xfrm>
            <a:off x="3491999" y="619808"/>
            <a:ext cx="2160000" cy="51480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Nib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Down Arrow Callout 10"/>
          <p:cNvSpPr/>
          <p:nvPr/>
        </p:nvSpPr>
        <p:spPr>
          <a:xfrm>
            <a:off x="1959427" y="1134608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D6A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Germ-free Nib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Down Arrow Callout 11"/>
          <p:cNvSpPr/>
          <p:nvPr/>
        </p:nvSpPr>
        <p:spPr>
          <a:xfrm>
            <a:off x="1959426" y="1648958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Milling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88001" y="614704"/>
            <a:ext cx="2160000" cy="3780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Nib-Shell Mixtures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48848" y="614704"/>
            <a:ext cx="2160000" cy="3780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Shell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31267" y="105458"/>
            <a:ext cx="5479918" cy="514350"/>
            <a:chOff x="1839603" y="152400"/>
            <a:chExt cx="5479918" cy="514350"/>
          </a:xfrm>
        </p:grpSpPr>
        <p:sp>
          <p:nvSpPr>
            <p:cNvPr id="9" name="Down Arrow Callout 8"/>
            <p:cNvSpPr/>
            <p:nvPr/>
          </p:nvSpPr>
          <p:spPr>
            <a:xfrm>
              <a:off x="1959428" y="152400"/>
              <a:ext cx="5225143" cy="514350"/>
            </a:xfrm>
            <a:prstGeom prst="downArrowCallout">
              <a:avLst>
                <a:gd name="adj1" fmla="val 26667"/>
                <a:gd name="adj2" fmla="val 25833"/>
                <a:gd name="adj3" fmla="val 17501"/>
                <a:gd name="adj4" fmla="val 74166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278" tIns="7139" rIns="14278" bIns="7139" rtlCol="0" anchor="ctr"/>
            <a:lstStyle/>
            <a:p>
              <a:pPr algn="ctr" defTabSz="852689"/>
              <a:r>
                <a:rPr lang="en-US" sz="1700" b="1" dirty="0" smtClean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Breaking and Winnowing</a:t>
              </a:r>
              <a:endPara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Down Arrow 17"/>
            <p:cNvSpPr/>
            <p:nvPr/>
          </p:nvSpPr>
          <p:spPr>
            <a:xfrm rot="2831405">
              <a:off x="1838806" y="485668"/>
              <a:ext cx="174172" cy="172578"/>
            </a:xfrm>
            <a:prstGeom prst="downArrow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278" tIns="7139" rIns="14278" bIns="7139" rtlCol="0" anchor="ctr"/>
            <a:lstStyle/>
            <a:p>
              <a:pPr algn="ctr" defTabSz="852689"/>
              <a:endPara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Down Arrow 18"/>
            <p:cNvSpPr/>
            <p:nvPr/>
          </p:nvSpPr>
          <p:spPr>
            <a:xfrm rot="18632586">
              <a:off x="7146035" y="482917"/>
              <a:ext cx="174172" cy="172800"/>
            </a:xfrm>
            <a:prstGeom prst="downArrow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278" tIns="7139" rIns="14278" bIns="7139" rtlCol="0" anchor="ctr"/>
            <a:lstStyle/>
            <a:p>
              <a:pPr algn="ctr" defTabSz="852689"/>
              <a:endPara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959426" y="2163308"/>
            <a:ext cx="5223600" cy="555194"/>
            <a:chOff x="1959426" y="2239508"/>
            <a:chExt cx="5223600" cy="555194"/>
          </a:xfrm>
        </p:grpSpPr>
        <p:sp>
          <p:nvSpPr>
            <p:cNvPr id="13" name="Rectangle 12"/>
            <p:cNvSpPr/>
            <p:nvPr/>
          </p:nvSpPr>
          <p:spPr>
            <a:xfrm>
              <a:off x="1959426" y="2239508"/>
              <a:ext cx="5223600" cy="3780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278" tIns="7139" rIns="14278" bIns="7139" rtlCol="0" anchor="ctr"/>
            <a:lstStyle/>
            <a:p>
              <a:pPr algn="ctr" defTabSz="852689"/>
              <a:r>
                <a:rPr lang="en-US" sz="1700" b="1" dirty="0" smtClean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Cacao-Mass (Chocolate Liquor)</a:t>
              </a:r>
              <a:endPara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Down Arrow 19"/>
            <p:cNvSpPr/>
            <p:nvPr/>
          </p:nvSpPr>
          <p:spPr>
            <a:xfrm>
              <a:off x="2202001" y="2621902"/>
              <a:ext cx="252000" cy="172800"/>
            </a:xfrm>
            <a:prstGeom prst="down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278" tIns="7139" rIns="14278" bIns="7139" rtlCol="0" anchor="ctr"/>
            <a:lstStyle/>
            <a:p>
              <a:pPr algn="ctr" defTabSz="852689"/>
              <a:endPara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Down Arrow 20"/>
            <p:cNvSpPr/>
            <p:nvPr/>
          </p:nvSpPr>
          <p:spPr>
            <a:xfrm>
              <a:off x="6742848" y="2621902"/>
              <a:ext cx="252000" cy="172800"/>
            </a:xfrm>
            <a:prstGeom prst="down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278" tIns="7139" rIns="14278" bIns="7139" rtlCol="0" anchor="ctr"/>
            <a:lstStyle/>
            <a:p>
              <a:pPr algn="ctr" defTabSz="852689"/>
              <a:endPara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2" name="Down Arrow Callout 21"/>
          <p:cNvSpPr/>
          <p:nvPr/>
        </p:nvSpPr>
        <p:spPr>
          <a:xfrm>
            <a:off x="888001" y="2715962"/>
            <a:ext cx="2880000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Alkalization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Down Arrow Callout 22"/>
          <p:cNvSpPr/>
          <p:nvPr/>
        </p:nvSpPr>
        <p:spPr>
          <a:xfrm>
            <a:off x="888001" y="3230312"/>
            <a:ext cx="2880000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Removal of excess Moisture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Down Arrow Callout 24"/>
          <p:cNvSpPr/>
          <p:nvPr/>
        </p:nvSpPr>
        <p:spPr>
          <a:xfrm>
            <a:off x="222001" y="4295462"/>
            <a:ext cx="2160000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Press Cake 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Down Arrow Callout 25"/>
          <p:cNvSpPr/>
          <p:nvPr/>
        </p:nvSpPr>
        <p:spPr>
          <a:xfrm>
            <a:off x="222001" y="4809812"/>
            <a:ext cx="2160000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Breaking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Down Arrow Callout 26"/>
          <p:cNvSpPr/>
          <p:nvPr/>
        </p:nvSpPr>
        <p:spPr>
          <a:xfrm>
            <a:off x="222001" y="5324162"/>
            <a:ext cx="2160000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D6A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Grinding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Down Arrow Callout 27"/>
          <p:cNvSpPr/>
          <p:nvPr/>
        </p:nvSpPr>
        <p:spPr>
          <a:xfrm>
            <a:off x="222001" y="5838512"/>
            <a:ext cx="2160000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Sifting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Down Arrow Callout 28"/>
          <p:cNvSpPr/>
          <p:nvPr/>
        </p:nvSpPr>
        <p:spPr>
          <a:xfrm>
            <a:off x="222001" y="6352862"/>
            <a:ext cx="2160000" cy="378000"/>
          </a:xfrm>
          <a:prstGeom prst="downArrowCallout">
            <a:avLst>
              <a:gd name="adj1" fmla="val 0"/>
              <a:gd name="adj2" fmla="val 0"/>
              <a:gd name="adj3" fmla="val 0"/>
              <a:gd name="adj4" fmla="val 100000"/>
            </a:avLst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Cocoa Powder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Down Arrow Callout 30"/>
          <p:cNvSpPr/>
          <p:nvPr/>
        </p:nvSpPr>
        <p:spPr>
          <a:xfrm>
            <a:off x="5428848" y="2718502"/>
            <a:ext cx="2880000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Ingredient Addition</a:t>
            </a:r>
          </a:p>
          <a:p>
            <a:pPr algn="ctr" defTabSz="852689"/>
            <a:r>
              <a:rPr lang="en-US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(Sugar, flavour, milk etc. and Cocoa Butter)</a:t>
            </a:r>
            <a:endParaRPr lang="en-US" sz="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Down Arrow Callout 31"/>
          <p:cNvSpPr/>
          <p:nvPr/>
        </p:nvSpPr>
        <p:spPr>
          <a:xfrm>
            <a:off x="5428848" y="3230312"/>
            <a:ext cx="2880000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Mixing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Down Arrow Callout 32"/>
          <p:cNvSpPr/>
          <p:nvPr/>
        </p:nvSpPr>
        <p:spPr>
          <a:xfrm>
            <a:off x="5428848" y="3744662"/>
            <a:ext cx="2880000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Refining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Down Arrow Callout 33"/>
          <p:cNvSpPr/>
          <p:nvPr/>
        </p:nvSpPr>
        <p:spPr>
          <a:xfrm>
            <a:off x="5428848" y="4259829"/>
            <a:ext cx="2880000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Conching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Down Arrow Callout 35"/>
          <p:cNvSpPr/>
          <p:nvPr/>
        </p:nvSpPr>
        <p:spPr>
          <a:xfrm>
            <a:off x="6991800" y="5340763"/>
            <a:ext cx="1800000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D6A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Enrobing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Down Arrow Callout 36"/>
          <p:cNvSpPr/>
          <p:nvPr/>
        </p:nvSpPr>
        <p:spPr>
          <a:xfrm>
            <a:off x="4939800" y="5340763"/>
            <a:ext cx="1800000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D6A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Molding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Down Arrow Callout 37"/>
          <p:cNvSpPr/>
          <p:nvPr/>
        </p:nvSpPr>
        <p:spPr>
          <a:xfrm>
            <a:off x="6991800" y="5855113"/>
            <a:ext cx="1800000" cy="576000"/>
          </a:xfrm>
          <a:prstGeom prst="downArrowCallout">
            <a:avLst>
              <a:gd name="adj1" fmla="val 0"/>
              <a:gd name="adj2" fmla="val 0"/>
              <a:gd name="adj3" fmla="val 0"/>
              <a:gd name="adj4" fmla="val 100000"/>
            </a:avLst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Chocolate-Coated Goods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Down Arrow Callout 38"/>
          <p:cNvSpPr/>
          <p:nvPr/>
        </p:nvSpPr>
        <p:spPr>
          <a:xfrm>
            <a:off x="4939800" y="5855113"/>
            <a:ext cx="1800000" cy="576000"/>
          </a:xfrm>
          <a:prstGeom prst="downArrowCallout">
            <a:avLst>
              <a:gd name="adj1" fmla="val 0"/>
              <a:gd name="adj2" fmla="val 0"/>
              <a:gd name="adj3" fmla="val 0"/>
              <a:gd name="adj4" fmla="val 100000"/>
            </a:avLst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Plain or Milk Chocolate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454001" y="4295462"/>
            <a:ext cx="1800000" cy="37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Cocoa </a:t>
            </a:r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Butter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88001" y="3744662"/>
            <a:ext cx="2880000" cy="550800"/>
            <a:chOff x="888001" y="3744662"/>
            <a:chExt cx="2880000" cy="550800"/>
          </a:xfrm>
        </p:grpSpPr>
        <p:sp>
          <p:nvSpPr>
            <p:cNvPr id="24" name="Rectangle 23"/>
            <p:cNvSpPr/>
            <p:nvPr/>
          </p:nvSpPr>
          <p:spPr>
            <a:xfrm>
              <a:off x="888001" y="3744662"/>
              <a:ext cx="2880000" cy="378000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278" tIns="7139" rIns="14278" bIns="7139" rtlCol="0" anchor="ctr"/>
            <a:lstStyle/>
            <a:p>
              <a:pPr algn="ctr" defTabSz="852689"/>
              <a:r>
                <a:rPr lang="en-US" sz="1700" b="1" dirty="0" smtClean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Fat Pressing</a:t>
              </a:r>
              <a:endPara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Down Arrow 43"/>
            <p:cNvSpPr/>
            <p:nvPr/>
          </p:nvSpPr>
          <p:spPr>
            <a:xfrm>
              <a:off x="1176001" y="4122661"/>
              <a:ext cx="252000" cy="149349"/>
            </a:xfrm>
            <a:prstGeom prst="downArrow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278" tIns="7139" rIns="14278" bIns="7139" rtlCol="0" anchor="ctr"/>
            <a:lstStyle/>
            <a:p>
              <a:pPr algn="ctr" defTabSz="852689"/>
              <a:endPara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Down Arrow 44"/>
            <p:cNvSpPr/>
            <p:nvPr/>
          </p:nvSpPr>
          <p:spPr>
            <a:xfrm>
              <a:off x="3228001" y="4122662"/>
              <a:ext cx="252000" cy="172800"/>
            </a:xfrm>
            <a:prstGeom prst="downArrow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278" tIns="7139" rIns="14278" bIns="7139" rtlCol="0" anchor="ctr"/>
            <a:lstStyle/>
            <a:p>
              <a:pPr algn="ctr" defTabSz="852689"/>
              <a:endPara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428848" y="4774179"/>
            <a:ext cx="2880000" cy="549621"/>
            <a:chOff x="5428848" y="4850379"/>
            <a:chExt cx="2880000" cy="549621"/>
          </a:xfrm>
        </p:grpSpPr>
        <p:sp>
          <p:nvSpPr>
            <p:cNvPr id="46" name="Rectangle 45"/>
            <p:cNvSpPr/>
            <p:nvPr/>
          </p:nvSpPr>
          <p:spPr>
            <a:xfrm>
              <a:off x="5428848" y="4850379"/>
              <a:ext cx="2880000" cy="378000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278" tIns="7139" rIns="14278" bIns="7139" rtlCol="0" anchor="ctr"/>
            <a:lstStyle/>
            <a:p>
              <a:pPr algn="ctr" defTabSz="852689"/>
              <a:r>
                <a:rPr lang="en-US" sz="1700" b="1" dirty="0" smtClean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Tempering</a:t>
              </a:r>
            </a:p>
          </p:txBody>
        </p:sp>
        <p:sp>
          <p:nvSpPr>
            <p:cNvPr id="47" name="Down Arrow 46"/>
            <p:cNvSpPr/>
            <p:nvPr/>
          </p:nvSpPr>
          <p:spPr>
            <a:xfrm>
              <a:off x="5713800" y="5227200"/>
              <a:ext cx="252000" cy="172800"/>
            </a:xfrm>
            <a:prstGeom prst="downArrow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278" tIns="7139" rIns="14278" bIns="7139" rtlCol="0" anchor="ctr"/>
            <a:lstStyle/>
            <a:p>
              <a:pPr algn="ctr" defTabSz="852689"/>
              <a:endPara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Down Arrow 47"/>
            <p:cNvSpPr/>
            <p:nvPr/>
          </p:nvSpPr>
          <p:spPr>
            <a:xfrm>
              <a:off x="7765800" y="5227200"/>
              <a:ext cx="252000" cy="172800"/>
            </a:xfrm>
            <a:prstGeom prst="downArrow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278" tIns="7139" rIns="14278" bIns="7139" rtlCol="0" anchor="ctr"/>
            <a:lstStyle/>
            <a:p>
              <a:pPr algn="ctr" defTabSz="852689"/>
              <a:endPara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0" name="Down Arrow 49"/>
          <p:cNvSpPr/>
          <p:nvPr/>
        </p:nvSpPr>
        <p:spPr>
          <a:xfrm rot="16200000">
            <a:off x="4706922" y="3906662"/>
            <a:ext cx="252000" cy="115560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Down Arrow 50"/>
          <p:cNvSpPr/>
          <p:nvPr/>
        </p:nvSpPr>
        <p:spPr>
          <a:xfrm rot="13305271">
            <a:off x="4692689" y="2745366"/>
            <a:ext cx="252000" cy="1819653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112937" y="1558164"/>
            <a:ext cx="1692000" cy="983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Cocoa Manufacture</a:t>
            </a:r>
            <a:endParaRPr lang="en-IN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7328987" y="1558164"/>
            <a:ext cx="1692000" cy="983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Chocolate Manufacture</a:t>
            </a:r>
            <a:endParaRPr lang="en-IN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001000" y="6550223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Page 2 of 2</a:t>
            </a:r>
            <a:endParaRPr lang="en-IN" sz="1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819400" y="5105400"/>
            <a:ext cx="1631800" cy="1491745"/>
          </a:xfrm>
          <a:prstGeom prst="rect">
            <a:avLst/>
          </a:prstGeom>
          <a:noFill/>
        </p:spPr>
        <p:txBody>
          <a:bodyPr wrap="square" lIns="14278" tIns="7139" rIns="14278" bIns="7139" rtlCol="0">
            <a:spAutoFit/>
          </a:bodyPr>
          <a:lstStyle/>
          <a:p>
            <a:pPr algn="ctr" defTabSz="852689"/>
            <a:r>
              <a:rPr lang="en-US" sz="2400" dirty="0">
                <a:ln w="10160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C" pitchFamily="82" charset="0"/>
              </a:rPr>
              <a:t>Flow </a:t>
            </a:r>
            <a:r>
              <a:rPr lang="en-US" sz="2400" dirty="0" smtClean="0">
                <a:ln w="10160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C" pitchFamily="82" charset="0"/>
              </a:rPr>
              <a:t>chart </a:t>
            </a:r>
          </a:p>
          <a:p>
            <a:pPr algn="ctr" defTabSz="852689"/>
            <a:r>
              <a:rPr lang="en-US" sz="2400" dirty="0" smtClean="0">
                <a:ln w="10160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C" pitchFamily="82" charset="0"/>
              </a:rPr>
              <a:t> for </a:t>
            </a:r>
          </a:p>
          <a:p>
            <a:pPr algn="ctr" defTabSz="852689"/>
            <a:r>
              <a:rPr lang="en-US" sz="2400" dirty="0" smtClean="0">
                <a:ln w="10160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C" pitchFamily="82" charset="0"/>
              </a:rPr>
              <a:t>Chocolate Manufacture</a:t>
            </a:r>
            <a:endParaRPr lang="en-US" sz="2400" dirty="0">
              <a:ln w="10160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3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2" presetClass="entr" presetSubtype="9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0"/>
                            </p:stCondLst>
                            <p:childTnLst>
                              <p:par>
                                <p:cTn id="26" presetID="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500"/>
                            </p:stCondLst>
                            <p:childTnLst>
                              <p:par>
                                <p:cTn id="36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6000"/>
                            </p:stCondLst>
                            <p:childTnLst>
                              <p:par>
                                <p:cTn id="41" presetID="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9500"/>
                            </p:stCondLst>
                            <p:childTnLst>
                              <p:par>
                                <p:cTn id="46" presetID="3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3500"/>
                            </p:stCondLst>
                            <p:childTnLst>
                              <p:par>
                                <p:cTn id="53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7000"/>
                            </p:stCondLst>
                            <p:childTnLst>
                              <p:par>
                                <p:cTn id="58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500"/>
                            </p:stCondLst>
                            <p:childTnLst>
                              <p:par>
                                <p:cTn id="63" presetID="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4000"/>
                            </p:stCondLst>
                            <p:childTnLst>
                              <p:par>
                                <p:cTn id="68" presetID="2" presetClass="entr" presetSubtype="9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7500"/>
                            </p:stCondLst>
                            <p:childTnLst>
                              <p:par>
                                <p:cTn id="73" presetID="2" presetClass="entr" presetSubtype="1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500"/>
                            </p:stCondLst>
                            <p:childTnLst>
                              <p:par>
                                <p:cTn id="78" presetID="2" presetClass="entr" presetSubtype="1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3500"/>
                            </p:stCondLst>
                            <p:childTnLst>
                              <p:par>
                                <p:cTn id="83" presetID="2" presetClass="entr" presetSubtype="1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6500"/>
                            </p:stCondLst>
                            <p:childTnLst>
                              <p:par>
                                <p:cTn id="88" presetID="2" presetClass="entr" presetSubtype="1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9500"/>
                            </p:stCondLst>
                            <p:childTnLst>
                              <p:par>
                                <p:cTn id="93" presetID="16" presetClass="entr" presetSubtype="37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3000"/>
                            </p:stCondLst>
                            <p:childTnLst>
                              <p:par>
                                <p:cTn id="97" presetID="3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7000"/>
                            </p:stCondLst>
                            <p:childTnLst>
                              <p:par>
                                <p:cTn id="104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61000"/>
                            </p:stCondLst>
                            <p:childTnLst>
                              <p:par>
                                <p:cTn id="112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64500"/>
                            </p:stCondLst>
                            <p:childTnLst>
                              <p:par>
                                <p:cTn id="117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68000"/>
                            </p:stCondLst>
                            <p:childTnLst>
                              <p:par>
                                <p:cTn id="122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2" presetClass="entr" presetSubtype="8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72000"/>
                            </p:stCondLst>
                            <p:childTnLst>
                              <p:par>
                                <p:cTn id="130" presetID="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75500"/>
                            </p:stCondLst>
                            <p:childTnLst>
                              <p:par>
                                <p:cTn id="135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79000"/>
                            </p:stCondLst>
                            <p:childTnLst>
                              <p:par>
                                <p:cTn id="140" presetID="16" presetClass="entr" presetSubtype="37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82500"/>
                            </p:stCondLst>
                            <p:childTnLst>
                              <p:par>
                                <p:cTn id="144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86000"/>
                            </p:stCondLst>
                            <p:childTnLst>
                              <p:par>
                                <p:cTn id="149" presetID="16" presetClass="entr" presetSubtype="37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 animBg="1"/>
      <p:bldP spid="15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39" grpId="0" animBg="1"/>
      <p:bldP spid="43" grpId="0" animBg="1"/>
      <p:bldP spid="50" grpId="0" animBg="1"/>
      <p:bldP spid="51" grpId="0" animBg="1"/>
      <p:bldP spid="52" grpId="0" animBg="1"/>
      <p:bldP spid="53" grpId="0" animBg="1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own Arrow Callout 2"/>
          <p:cNvSpPr/>
          <p:nvPr/>
        </p:nvSpPr>
        <p:spPr>
          <a:xfrm>
            <a:off x="1991446" y="1112248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First Fermentation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own Arrow Callout 3"/>
          <p:cNvSpPr/>
          <p:nvPr/>
        </p:nvSpPr>
        <p:spPr>
          <a:xfrm>
            <a:off x="1980562" y="83684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Mixing of Ingredients</a:t>
            </a:r>
          </a:p>
          <a:p>
            <a:pPr algn="ctr" defTabSz="852689"/>
            <a:r>
              <a:rPr lang="en-IN" sz="900" dirty="0" smtClean="0">
                <a:solidFill>
                  <a:schemeClr val="tx1"/>
                </a:solidFill>
              </a:rPr>
              <a:t>(Wheat flour, Water</a:t>
            </a:r>
            <a:r>
              <a:rPr lang="en-IN" sz="900" dirty="0">
                <a:solidFill>
                  <a:schemeClr val="tx1"/>
                </a:solidFill>
              </a:rPr>
              <a:t>, </a:t>
            </a:r>
            <a:r>
              <a:rPr lang="en-IN" sz="900" dirty="0" smtClean="0">
                <a:solidFill>
                  <a:schemeClr val="tx1"/>
                </a:solidFill>
              </a:rPr>
              <a:t>Yeast, Salt, etc.)</a:t>
            </a:r>
            <a:endParaRPr lang="en-US" sz="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1991446" y="1626462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Punching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own Arrow Callout 5"/>
          <p:cNvSpPr/>
          <p:nvPr/>
        </p:nvSpPr>
        <p:spPr>
          <a:xfrm>
            <a:off x="1991446" y="2140812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Second Fermentation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Down Arrow Callout 6"/>
          <p:cNvSpPr/>
          <p:nvPr/>
        </p:nvSpPr>
        <p:spPr>
          <a:xfrm>
            <a:off x="1991444" y="2655162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Dividing of Dough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Down Arrow Callout 7"/>
          <p:cNvSpPr/>
          <p:nvPr/>
        </p:nvSpPr>
        <p:spPr>
          <a:xfrm>
            <a:off x="1991446" y="3169512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D6A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Intermediate Proofing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own Arrow Callout 8"/>
          <p:cNvSpPr/>
          <p:nvPr/>
        </p:nvSpPr>
        <p:spPr>
          <a:xfrm>
            <a:off x="1991443" y="3683998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Rounding and Molding of Dough into Baking Pan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Down Arrow Callout 9"/>
          <p:cNvSpPr/>
          <p:nvPr/>
        </p:nvSpPr>
        <p:spPr>
          <a:xfrm>
            <a:off x="1991446" y="4198348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Baking 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Down Arrow Callout 10"/>
          <p:cNvSpPr/>
          <p:nvPr/>
        </p:nvSpPr>
        <p:spPr>
          <a:xfrm>
            <a:off x="1991442" y="4712698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Cooling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Down Arrow Callout 11"/>
          <p:cNvSpPr/>
          <p:nvPr/>
        </p:nvSpPr>
        <p:spPr>
          <a:xfrm>
            <a:off x="1991441" y="5227048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Slicing (optional)</a:t>
            </a:r>
            <a:r>
              <a:rPr lang="en-US" sz="9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91446" y="5741398"/>
            <a:ext cx="5225143" cy="378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Packaging and Storage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0" name="Down Arrow Callout 19"/>
          <p:cNvSpPr/>
          <p:nvPr/>
        </p:nvSpPr>
        <p:spPr>
          <a:xfrm>
            <a:off x="1991447" y="598034"/>
            <a:ext cx="5225143" cy="51435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Kneading the Dough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1970" y="6324600"/>
            <a:ext cx="8884096" cy="445305"/>
          </a:xfrm>
          <a:prstGeom prst="rect">
            <a:avLst/>
          </a:prstGeom>
          <a:noFill/>
        </p:spPr>
        <p:txBody>
          <a:bodyPr wrap="square" lIns="14278" tIns="7139" rIns="14278" bIns="7139" rtlCol="0">
            <a:spAutoFit/>
          </a:bodyPr>
          <a:lstStyle/>
          <a:p>
            <a:pPr algn="ctr" defTabSz="852689"/>
            <a:r>
              <a:rPr lang="en-US" sz="2800" dirty="0" smtClean="0">
                <a:ln w="1016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rgbClr val="A251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C" pitchFamily="82" charset="0"/>
              </a:rPr>
              <a:t>Flow Chart for Bread Making</a:t>
            </a:r>
            <a:endParaRPr lang="en-US" sz="2800" dirty="0">
              <a:ln w="10160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rgbClr val="A251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1" fill="hold" grpId="0" nodeType="after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750"/>
                            </p:stCondLst>
                            <p:childTnLst>
                              <p:par>
                                <p:cTn id="21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250"/>
                            </p:stCondLst>
                            <p:childTnLst>
                              <p:par>
                                <p:cTn id="26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750"/>
                            </p:stCondLst>
                            <p:childTnLst>
                              <p:par>
                                <p:cTn id="31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6250"/>
                            </p:stCondLst>
                            <p:childTnLst>
                              <p:par>
                                <p:cTn id="36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9750"/>
                            </p:stCondLst>
                            <p:childTnLst>
                              <p:par>
                                <p:cTn id="41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3250"/>
                            </p:stCondLst>
                            <p:childTnLst>
                              <p:par>
                                <p:cTn id="46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6750"/>
                            </p:stCondLst>
                            <p:childTnLst>
                              <p:par>
                                <p:cTn id="51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250"/>
                            </p:stCondLst>
                            <p:childTnLst>
                              <p:par>
                                <p:cTn id="56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3750"/>
                            </p:stCondLst>
                            <p:childTnLst>
                              <p:par>
                                <p:cTn id="61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725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0" grpId="0" animBg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wn Arrow Callout 5"/>
          <p:cNvSpPr/>
          <p:nvPr/>
        </p:nvSpPr>
        <p:spPr>
          <a:xfrm>
            <a:off x="1964600" y="457200"/>
            <a:ext cx="5223600" cy="64800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Soybeans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Down Arrow Callout 6"/>
          <p:cNvSpPr/>
          <p:nvPr/>
        </p:nvSpPr>
        <p:spPr>
          <a:xfrm>
            <a:off x="1964600" y="1105200"/>
            <a:ext cx="5225143" cy="64800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Cleaning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Down Arrow Callout 7"/>
          <p:cNvSpPr/>
          <p:nvPr/>
        </p:nvSpPr>
        <p:spPr>
          <a:xfrm>
            <a:off x="1988614" y="1753200"/>
            <a:ext cx="5225143" cy="64800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Soaking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Down Arrow Callout 9"/>
          <p:cNvSpPr/>
          <p:nvPr/>
        </p:nvSpPr>
        <p:spPr>
          <a:xfrm>
            <a:off x="2226984" y="3081873"/>
            <a:ext cx="1800000" cy="64800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Heating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Down Arrow Callout 10"/>
          <p:cNvSpPr/>
          <p:nvPr/>
        </p:nvSpPr>
        <p:spPr>
          <a:xfrm>
            <a:off x="2226984" y="3742167"/>
            <a:ext cx="1800000" cy="64800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D6A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Separation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Down Arrow Callout 13"/>
          <p:cNvSpPr/>
          <p:nvPr/>
        </p:nvSpPr>
        <p:spPr>
          <a:xfrm>
            <a:off x="5175384" y="3081873"/>
            <a:ext cx="1800000" cy="64800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rgbClr val="D6A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Separation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ight Arrow Callout 14"/>
          <p:cNvSpPr/>
          <p:nvPr/>
        </p:nvSpPr>
        <p:spPr>
          <a:xfrm>
            <a:off x="724920" y="2401195"/>
            <a:ext cx="1260000" cy="489600"/>
          </a:xfrm>
          <a:prstGeom prst="rightArrowCallout">
            <a:avLst>
              <a:gd name="adj1" fmla="val 29637"/>
              <a:gd name="adj2" fmla="val 30543"/>
              <a:gd name="adj3" fmla="val 25000"/>
              <a:gd name="adj4" fmla="val 862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Washing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Left Arrow Callout 15"/>
          <p:cNvSpPr/>
          <p:nvPr/>
        </p:nvSpPr>
        <p:spPr>
          <a:xfrm>
            <a:off x="7213757" y="2401195"/>
            <a:ext cx="1260000" cy="489600"/>
          </a:xfrm>
          <a:prstGeom prst="leftArrowCallout">
            <a:avLst>
              <a:gd name="adj1" fmla="val 27788"/>
              <a:gd name="adj2" fmla="val 28729"/>
              <a:gd name="adj3" fmla="val 26670"/>
              <a:gd name="adj4" fmla="val 857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Washing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Down Arrow Callout 16"/>
          <p:cNvSpPr/>
          <p:nvPr/>
        </p:nvSpPr>
        <p:spPr>
          <a:xfrm>
            <a:off x="5175384" y="3742167"/>
            <a:ext cx="1800000" cy="648000"/>
          </a:xfrm>
          <a:prstGeom prst="downArrowCallout">
            <a:avLst>
              <a:gd name="adj1" fmla="val 26667"/>
              <a:gd name="adj2" fmla="val 25833"/>
              <a:gd name="adj3" fmla="val 17501"/>
              <a:gd name="adj4" fmla="val 74166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Heating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Down Arrow Callout 17"/>
          <p:cNvSpPr/>
          <p:nvPr/>
        </p:nvSpPr>
        <p:spPr>
          <a:xfrm>
            <a:off x="1988614" y="4390167"/>
            <a:ext cx="5225143" cy="489600"/>
          </a:xfrm>
          <a:prstGeom prst="downArrowCallout">
            <a:avLst>
              <a:gd name="adj1" fmla="val 0"/>
              <a:gd name="adj2" fmla="val 0"/>
              <a:gd name="adj3" fmla="val 0"/>
              <a:gd name="adj4" fmla="val 100000"/>
            </a:avLst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Soymilk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Down Arrow Callout 18"/>
          <p:cNvSpPr/>
          <p:nvPr/>
        </p:nvSpPr>
        <p:spPr>
          <a:xfrm>
            <a:off x="7393757" y="3728525"/>
            <a:ext cx="1080000" cy="489600"/>
          </a:xfrm>
          <a:prstGeom prst="downArrowCallout">
            <a:avLst>
              <a:gd name="adj1" fmla="val 0"/>
              <a:gd name="adj2" fmla="val 0"/>
              <a:gd name="adj3" fmla="val 0"/>
              <a:gd name="adj4" fmla="val 100000"/>
            </a:avLst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Okara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988612" y="2401195"/>
            <a:ext cx="5225143" cy="681138"/>
            <a:chOff x="1959429" y="3839497"/>
            <a:chExt cx="5225143" cy="569071"/>
          </a:xfrm>
        </p:grpSpPr>
        <p:sp>
          <p:nvSpPr>
            <p:cNvPr id="9" name="Rectangle 8"/>
            <p:cNvSpPr/>
            <p:nvPr/>
          </p:nvSpPr>
          <p:spPr>
            <a:xfrm>
              <a:off x="1959429" y="3839497"/>
              <a:ext cx="5225143" cy="41717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278" tIns="7139" rIns="14278" bIns="7139" rtlCol="0" anchor="ctr"/>
            <a:lstStyle/>
            <a:p>
              <a:pPr algn="ctr" defTabSz="852689"/>
              <a:r>
                <a:rPr lang="en-US" sz="1700" b="1" dirty="0" smtClean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Wet Grinding</a:t>
              </a:r>
              <a:endParaRPr lang="en-US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Down Arrow 20"/>
            <p:cNvSpPr/>
            <p:nvPr/>
          </p:nvSpPr>
          <p:spPr>
            <a:xfrm>
              <a:off x="2971800" y="4258183"/>
              <a:ext cx="252000" cy="150385"/>
            </a:xfrm>
            <a:prstGeom prst="downArrow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278" tIns="7139" rIns="14278" bIns="7139" rtlCol="0" anchor="ctr"/>
            <a:lstStyle/>
            <a:p>
              <a:pPr algn="ctr" defTabSz="852689"/>
              <a:endPara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Down Arrow 22"/>
            <p:cNvSpPr/>
            <p:nvPr/>
          </p:nvSpPr>
          <p:spPr>
            <a:xfrm>
              <a:off x="5920200" y="4257799"/>
              <a:ext cx="252000" cy="150385"/>
            </a:xfrm>
            <a:prstGeom prst="downArrow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278" tIns="7139" rIns="14278" bIns="7139" rtlCol="0" anchor="ctr"/>
            <a:lstStyle/>
            <a:p>
              <a:pPr algn="ctr" defTabSz="852689"/>
              <a:endParaRPr lang="en-US" sz="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Left Arrow 1"/>
          <p:cNvSpPr/>
          <p:nvPr/>
        </p:nvSpPr>
        <p:spPr>
          <a:xfrm>
            <a:off x="1804920" y="3866673"/>
            <a:ext cx="421200" cy="216000"/>
          </a:xfrm>
          <a:prstGeom prst="leftArrow">
            <a:avLst/>
          </a:prstGeom>
          <a:solidFill>
            <a:srgbClr val="D6A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Left Arrow 27"/>
          <p:cNvSpPr/>
          <p:nvPr/>
        </p:nvSpPr>
        <p:spPr>
          <a:xfrm rot="10800000">
            <a:off x="6975184" y="3866673"/>
            <a:ext cx="417600" cy="216000"/>
          </a:xfrm>
          <a:prstGeom prst="lef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Down Arrow Callout 19"/>
          <p:cNvSpPr/>
          <p:nvPr/>
        </p:nvSpPr>
        <p:spPr>
          <a:xfrm>
            <a:off x="724920" y="3729873"/>
            <a:ext cx="1080000" cy="489600"/>
          </a:xfrm>
          <a:prstGeom prst="downArrowCallout">
            <a:avLst>
              <a:gd name="adj1" fmla="val 0"/>
              <a:gd name="adj2" fmla="val 0"/>
              <a:gd name="adj3" fmla="val 0"/>
              <a:gd name="adj4" fmla="val 100000"/>
            </a:avLst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Okara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Up Arrow 11"/>
          <p:cNvSpPr/>
          <p:nvPr/>
        </p:nvSpPr>
        <p:spPr>
          <a:xfrm>
            <a:off x="1156920" y="2902333"/>
            <a:ext cx="216000" cy="828000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Up Arrow 28"/>
          <p:cNvSpPr/>
          <p:nvPr/>
        </p:nvSpPr>
        <p:spPr>
          <a:xfrm>
            <a:off x="7825757" y="2900525"/>
            <a:ext cx="216000" cy="828000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TextBox 31"/>
          <p:cNvSpPr txBox="1"/>
          <p:nvPr/>
        </p:nvSpPr>
        <p:spPr>
          <a:xfrm>
            <a:off x="92264" y="5310658"/>
            <a:ext cx="8884096" cy="445305"/>
          </a:xfrm>
          <a:prstGeom prst="rect">
            <a:avLst/>
          </a:prstGeom>
          <a:noFill/>
        </p:spPr>
        <p:txBody>
          <a:bodyPr wrap="square" lIns="14278" tIns="7139" rIns="14278" bIns="7139" rtlCol="0">
            <a:spAutoFit/>
          </a:bodyPr>
          <a:lstStyle/>
          <a:p>
            <a:pPr algn="ctr" defTabSz="852689"/>
            <a:r>
              <a:rPr lang="en-US" sz="2800" dirty="0" smtClean="0">
                <a:ln w="10160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C" pitchFamily="82" charset="0"/>
              </a:rPr>
              <a:t>Flow Chart for Preparation </a:t>
            </a:r>
            <a:r>
              <a:rPr lang="en-US" sz="2800" dirty="0">
                <a:ln w="10160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C" pitchFamily="82" charset="0"/>
              </a:rPr>
              <a:t>of </a:t>
            </a:r>
            <a:r>
              <a:rPr lang="en-US" sz="2800" dirty="0" smtClean="0">
                <a:ln w="10160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C" pitchFamily="82" charset="0"/>
              </a:rPr>
              <a:t>Soymilk</a:t>
            </a:r>
            <a:endParaRPr lang="en-US" sz="2800" dirty="0">
              <a:ln w="10160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1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" presetClass="entr" presetSubtype="1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1500"/>
                            </p:stCondLst>
                            <p:childTnLst>
                              <p:par>
                                <p:cTn id="31" presetID="2" presetClass="entr" presetSubtype="1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4250"/>
                            </p:stCondLst>
                            <p:childTnLst>
                              <p:par>
                                <p:cTn id="36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750"/>
                            </p:stCondLst>
                            <p:childTnLst>
                              <p:par>
                                <p:cTn id="41" presetID="16" presetClass="entr" presetSubtype="37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25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750"/>
                            </p:stCondLst>
                            <p:childTnLst>
                              <p:par>
                                <p:cTn id="49" presetID="22" presetClass="entr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75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7250"/>
                            </p:stCondLst>
                            <p:childTnLst>
                              <p:par>
                                <p:cTn id="57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9250"/>
                            </p:stCondLst>
                            <p:childTnLst>
                              <p:par>
                                <p:cTn id="62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2750"/>
                            </p:stCondLst>
                            <p:childTnLst>
                              <p:par>
                                <p:cTn id="67" presetID="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525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775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975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2250"/>
                            </p:stCondLst>
                            <p:childTnLst>
                              <p:par>
                                <p:cTn id="84" presetID="2" presetClass="entr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" grpId="0" animBg="1"/>
      <p:bldP spid="28" grpId="0" animBg="1"/>
      <p:bldP spid="20" grpId="0" animBg="1"/>
      <p:bldP spid="12" grpId="0" animBg="1"/>
      <p:bldP spid="29" grpId="0" animBg="1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181600" y="358315"/>
            <a:ext cx="3240000" cy="3780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Washing 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295400" y="171450"/>
            <a:ext cx="3240000" cy="378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Cucumbers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295400" y="736315"/>
            <a:ext cx="3240000" cy="378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In-take shrinking (optional)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181600" y="934953"/>
            <a:ext cx="3240000" cy="378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Heading 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295400" y="1312953"/>
            <a:ext cx="3240000" cy="3780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Covering 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181600" y="1501953"/>
            <a:ext cx="3240000" cy="37800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Acidification 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296912" y="1879953"/>
            <a:ext cx="3240000" cy="3780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Salt addition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178552" y="2085717"/>
            <a:ext cx="3240000" cy="378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Acetate buffering 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295400" y="2463717"/>
            <a:ext cx="3240000" cy="3780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Starter culture addition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181600" y="2652717"/>
            <a:ext cx="3240000" cy="378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Fermentation 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296912" y="3030717"/>
            <a:ext cx="3240000" cy="378000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Salt stock storage 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178552" y="3219717"/>
            <a:ext cx="3240000" cy="3780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Desalting 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295400" y="3597717"/>
            <a:ext cx="3240000" cy="378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Packaging into containers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181600" y="3784383"/>
            <a:ext cx="3240000" cy="3780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Packaging into containers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178552" y="4351383"/>
            <a:ext cx="3240000" cy="3780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Closure of containers</a:t>
            </a:r>
            <a:endParaRPr lang="en-US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295400" y="4162383"/>
            <a:ext cx="3240000" cy="378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Spice/brine-vinegar addition </a:t>
            </a:r>
            <a:endParaRPr lang="en-US" sz="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295400" y="4729383"/>
            <a:ext cx="3240000" cy="612000"/>
          </a:xfrm>
          <a:prstGeom prst="roundRect">
            <a:avLst/>
          </a:prstGeom>
          <a:solidFill>
            <a:srgbClr val="28B6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78" tIns="7139" rIns="14278" bIns="7139" rtlCol="0" anchor="ctr"/>
          <a:lstStyle/>
          <a:p>
            <a:pPr algn="ctr" defTabSz="852689"/>
            <a:r>
              <a:rPr lang="en-US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Refrigerated storage </a:t>
            </a:r>
          </a:p>
        </p:txBody>
      </p:sp>
      <p:cxnSp>
        <p:nvCxnSpPr>
          <p:cNvPr id="23" name="Straight Arrow Connector 22"/>
          <p:cNvCxnSpPr>
            <a:stCxn id="3" idx="3"/>
            <a:endCxn id="2" idx="1"/>
          </p:cNvCxnSpPr>
          <p:nvPr/>
        </p:nvCxnSpPr>
        <p:spPr>
          <a:xfrm>
            <a:off x="4535400" y="360450"/>
            <a:ext cx="646200" cy="186865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4" idx="3"/>
            <a:endCxn id="5" idx="1"/>
          </p:cNvCxnSpPr>
          <p:nvPr/>
        </p:nvCxnSpPr>
        <p:spPr>
          <a:xfrm>
            <a:off x="4535400" y="925315"/>
            <a:ext cx="646200" cy="198638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6" idx="3"/>
            <a:endCxn id="7" idx="1"/>
          </p:cNvCxnSpPr>
          <p:nvPr/>
        </p:nvCxnSpPr>
        <p:spPr>
          <a:xfrm>
            <a:off x="4535400" y="1501953"/>
            <a:ext cx="646200" cy="1890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8" idx="3"/>
            <a:endCxn id="9" idx="1"/>
          </p:cNvCxnSpPr>
          <p:nvPr/>
        </p:nvCxnSpPr>
        <p:spPr>
          <a:xfrm>
            <a:off x="4536912" y="2068953"/>
            <a:ext cx="641640" cy="205764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0" idx="3"/>
            <a:endCxn id="11" idx="1"/>
          </p:cNvCxnSpPr>
          <p:nvPr/>
        </p:nvCxnSpPr>
        <p:spPr>
          <a:xfrm>
            <a:off x="4535400" y="2652717"/>
            <a:ext cx="646200" cy="189000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2" idx="3"/>
            <a:endCxn id="13" idx="1"/>
          </p:cNvCxnSpPr>
          <p:nvPr/>
        </p:nvCxnSpPr>
        <p:spPr>
          <a:xfrm>
            <a:off x="4536912" y="3219717"/>
            <a:ext cx="641640" cy="189000"/>
          </a:xfrm>
          <a:prstGeom prst="straightConnector1">
            <a:avLst/>
          </a:prstGeom>
          <a:ln w="38100">
            <a:solidFill>
              <a:schemeClr val="tx2">
                <a:lumMod val="50000"/>
                <a:lumOff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4" idx="3"/>
            <a:endCxn id="16" idx="1"/>
          </p:cNvCxnSpPr>
          <p:nvPr/>
        </p:nvCxnSpPr>
        <p:spPr>
          <a:xfrm>
            <a:off x="4535400" y="3786717"/>
            <a:ext cx="646200" cy="186666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19" idx="3"/>
            <a:endCxn id="18" idx="1"/>
          </p:cNvCxnSpPr>
          <p:nvPr/>
        </p:nvCxnSpPr>
        <p:spPr>
          <a:xfrm>
            <a:off x="4535400" y="4351383"/>
            <a:ext cx="643152" cy="1890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2" idx="1"/>
            <a:endCxn id="4" idx="3"/>
          </p:cNvCxnSpPr>
          <p:nvPr/>
        </p:nvCxnSpPr>
        <p:spPr>
          <a:xfrm flipH="1">
            <a:off x="4535400" y="547315"/>
            <a:ext cx="646200" cy="378000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" idx="1"/>
            <a:endCxn id="6" idx="3"/>
          </p:cNvCxnSpPr>
          <p:nvPr/>
        </p:nvCxnSpPr>
        <p:spPr>
          <a:xfrm flipH="1">
            <a:off x="4535400" y="1123953"/>
            <a:ext cx="646200" cy="378000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7" idx="1"/>
            <a:endCxn id="8" idx="3"/>
          </p:cNvCxnSpPr>
          <p:nvPr/>
        </p:nvCxnSpPr>
        <p:spPr>
          <a:xfrm flipH="1">
            <a:off x="4536912" y="1690953"/>
            <a:ext cx="644688" cy="378000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9" idx="1"/>
            <a:endCxn id="10" idx="3"/>
          </p:cNvCxnSpPr>
          <p:nvPr/>
        </p:nvCxnSpPr>
        <p:spPr>
          <a:xfrm flipH="1">
            <a:off x="4535400" y="2274717"/>
            <a:ext cx="643152" cy="3780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11" idx="1"/>
            <a:endCxn id="12" idx="3"/>
          </p:cNvCxnSpPr>
          <p:nvPr/>
        </p:nvCxnSpPr>
        <p:spPr>
          <a:xfrm flipH="1">
            <a:off x="4536912" y="2841717"/>
            <a:ext cx="644688" cy="37800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13" idx="1"/>
            <a:endCxn id="14" idx="3"/>
          </p:cNvCxnSpPr>
          <p:nvPr/>
        </p:nvCxnSpPr>
        <p:spPr>
          <a:xfrm flipH="1">
            <a:off x="4535400" y="3408717"/>
            <a:ext cx="643152" cy="37800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16" idx="1"/>
            <a:endCxn id="19" idx="3"/>
          </p:cNvCxnSpPr>
          <p:nvPr/>
        </p:nvCxnSpPr>
        <p:spPr>
          <a:xfrm flipH="1">
            <a:off x="4535400" y="3973383"/>
            <a:ext cx="646200" cy="37800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18" idx="1"/>
            <a:endCxn id="20" idx="3"/>
          </p:cNvCxnSpPr>
          <p:nvPr/>
        </p:nvCxnSpPr>
        <p:spPr>
          <a:xfrm flipH="1">
            <a:off x="4535400" y="4540383"/>
            <a:ext cx="643152" cy="495000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196233" y="6172200"/>
            <a:ext cx="8681357" cy="445305"/>
          </a:xfrm>
          <a:prstGeom prst="rect">
            <a:avLst/>
          </a:prstGeom>
          <a:noFill/>
        </p:spPr>
        <p:txBody>
          <a:bodyPr wrap="square" lIns="14278" tIns="7139" rIns="14278" bIns="7139" rtlCol="0">
            <a:spAutoFit/>
          </a:bodyPr>
          <a:lstStyle/>
          <a:p>
            <a:pPr algn="ctr" defTabSz="852689"/>
            <a:r>
              <a:rPr lang="en-I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C" pitchFamily="82" charset="0"/>
              </a:rPr>
              <a:t>Flow Chart for the Production of Pickles </a:t>
            </a:r>
            <a:endParaRPr lang="en-US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" presetClass="entr" presetSubtype="9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500"/>
                            </p:stCondLst>
                            <p:childTnLst>
                              <p:par>
                                <p:cTn id="18" presetID="2" presetClass="entr" presetSubtype="9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0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3000"/>
                            </p:stCondLst>
                            <p:childTnLst>
                              <p:par>
                                <p:cTn id="27" presetID="2" presetClass="entr" presetSubtype="3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4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7500"/>
                            </p:stCondLst>
                            <p:childTnLst>
                              <p:par>
                                <p:cTn id="36" presetID="2" presetClass="entr" presetSubtype="9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90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2000"/>
                            </p:stCondLst>
                            <p:childTnLst>
                              <p:par>
                                <p:cTn id="45" presetID="2" presetClass="entr" presetSubtype="3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3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6500"/>
                            </p:stCondLst>
                            <p:childTnLst>
                              <p:par>
                                <p:cTn id="54" presetID="2" presetClass="entr" presetSubtype="9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80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9500"/>
                            </p:stCondLst>
                            <p:childTnLst>
                              <p:par>
                                <p:cTn id="63" presetID="2" presetClass="entr" presetSubtype="3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2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4000"/>
                            </p:stCondLst>
                            <p:childTnLst>
                              <p:par>
                                <p:cTn id="72" presetID="2" presetClass="entr" presetSubtype="9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5500"/>
                            </p:stCondLst>
                            <p:childTnLst>
                              <p:par>
                                <p:cTn id="77" presetID="2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8500"/>
                            </p:stCondLst>
                            <p:childTnLst>
                              <p:par>
                                <p:cTn id="81" presetID="2" presetClass="entr" presetSubtype="3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00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3000"/>
                            </p:stCondLst>
                            <p:childTnLst>
                              <p:par>
                                <p:cTn id="90" presetID="2" presetClass="entr" presetSubtype="9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4500"/>
                            </p:stCondLst>
                            <p:childTnLst>
                              <p:par>
                                <p:cTn id="95" presetID="2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7500"/>
                            </p:stCondLst>
                            <p:childTnLst>
                              <p:par>
                                <p:cTn id="99" presetID="2" presetClass="entr" presetSubtype="3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900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2000"/>
                            </p:stCondLst>
                            <p:childTnLst>
                              <p:par>
                                <p:cTn id="108" presetID="2" presetClass="entr" presetSubtype="9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3500"/>
                            </p:stCondLst>
                            <p:childTnLst>
                              <p:par>
                                <p:cTn id="113" presetID="2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6500"/>
                            </p:stCondLst>
                            <p:childTnLst>
                              <p:par>
                                <p:cTn id="117" presetID="2" presetClass="entr" presetSubtype="3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9500"/>
                            </p:stCondLst>
                            <p:childTnLst>
                              <p:par>
                                <p:cTn id="122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62500"/>
                            </p:stCondLst>
                            <p:childTnLst>
                              <p:par>
                                <p:cTn id="126" presetID="2" presetClass="entr" presetSubtype="9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64000"/>
                            </p:stCondLst>
                            <p:childTnLst>
                              <p:par>
                                <p:cTn id="131" presetID="2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3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67000"/>
                            </p:stCondLst>
                            <p:childTnLst>
                              <p:par>
                                <p:cTn id="135" presetID="2" presetClass="entr" presetSubtype="3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68500"/>
                            </p:stCondLst>
                            <p:childTnLst>
                              <p:par>
                                <p:cTn id="140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71500"/>
                            </p:stCondLst>
                            <p:childTnLst>
                              <p:par>
                                <p:cTn id="144" presetID="2" presetClass="entr" presetSubtype="9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73000"/>
                            </p:stCondLst>
                            <p:childTnLst>
                              <p:par>
                                <p:cTn id="149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74500"/>
                            </p:stCondLst>
                            <p:childTnLst>
                              <p:par>
                                <p:cTn id="153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8" grpId="0" animBg="1"/>
      <p:bldP spid="19" grpId="0" animBg="1"/>
      <p:bldP spid="2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1_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</TotalTime>
  <Words>803</Words>
  <Application>Microsoft Office PowerPoint</Application>
  <PresentationFormat>On-screen Show (4:3)</PresentationFormat>
  <Paragraphs>209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Ramesh Modi</dc:creator>
  <cp:keywords>Cheese Manufacturing</cp:keywords>
  <cp:lastModifiedBy>Windows User</cp:lastModifiedBy>
  <cp:revision>116</cp:revision>
  <dcterms:created xsi:type="dcterms:W3CDTF">2012-12-21T06:21:59Z</dcterms:created>
  <dcterms:modified xsi:type="dcterms:W3CDTF">2013-08-02T07:31:16Z</dcterms:modified>
</cp:coreProperties>
</file>