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8"/>
  </p:notesMasterIdLst>
  <p:sldIdLst>
    <p:sldId id="256" r:id="rId2"/>
    <p:sldId id="257" r:id="rId3"/>
    <p:sldId id="260" r:id="rId4"/>
    <p:sldId id="261" r:id="rId5"/>
    <p:sldId id="262" r:id="rId6"/>
    <p:sldId id="286" r:id="rId7"/>
    <p:sldId id="263" r:id="rId8"/>
    <p:sldId id="281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84" r:id="rId17"/>
    <p:sldId id="272" r:id="rId18"/>
    <p:sldId id="277" r:id="rId19"/>
    <p:sldId id="283" r:id="rId20"/>
    <p:sldId id="285" r:id="rId21"/>
    <p:sldId id="274" r:id="rId22"/>
    <p:sldId id="275" r:id="rId23"/>
    <p:sldId id="282" r:id="rId24"/>
    <p:sldId id="276" r:id="rId25"/>
    <p:sldId id="280" r:id="rId26"/>
    <p:sldId id="279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FAC73D-49D5-4924-ADE8-C14174C4B869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78EABF-B6A6-4DCF-8149-6019FB17E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78EABF-B6A6-4DCF-8149-6019FB17ED7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78EABF-B6A6-4DCF-8149-6019FB17ED7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78EABF-B6A6-4DCF-8149-6019FB17ED7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78EABF-B6A6-4DCF-8149-6019FB17ED73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78EABF-B6A6-4DCF-8149-6019FB17ED7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78EABF-B6A6-4DCF-8149-6019FB17ED73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Principles of chromatography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Components 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848600" cy="364838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Chromatographic system consists of two phases 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Stationery phase: 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Solid, gel, liquid or immobilized solid/ liquid mixture 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Mobile phase: 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Liquid or gas	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Its flows over/ through the stationery phase.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Applications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7924800" cy="25146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lvl="0"/>
            <a:r>
              <a:rPr lang="en-US" sz="2400" dirty="0" smtClean="0">
                <a:latin typeface="Arial" pitchFamily="34" charset="0"/>
                <a:cs typeface="Arial" pitchFamily="34" charset="0"/>
              </a:rPr>
              <a:t>Separation of pigments, proteins, amino acids, DNA, RNA, and their nucleotides.</a:t>
            </a:r>
          </a:p>
          <a:p>
            <a:pPr lvl="0"/>
            <a:r>
              <a:rPr lang="en-US" sz="2400" dirty="0" smtClean="0">
                <a:latin typeface="Arial" pitchFamily="34" charset="0"/>
                <a:cs typeface="Arial" pitchFamily="34" charset="0"/>
              </a:rPr>
              <a:t>Separation of components of colorless compounds or colorless substances from a mixture</a:t>
            </a:r>
          </a:p>
          <a:p>
            <a:pPr lvl="0"/>
            <a:r>
              <a:rPr lang="en-US" sz="2400" dirty="0" smtClean="0">
                <a:latin typeface="Arial" pitchFamily="34" charset="0"/>
                <a:cs typeface="Arial" pitchFamily="34" charset="0"/>
              </a:rPr>
              <a:t>Used for fractioning gases, liquids or dissolved solids</a:t>
            </a: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Types of chromatography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7239000" cy="45720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Adsorption chromatography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Affinity chromatography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Ion exchange chromatography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Thin layer chromatography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Partition chromatography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Paper chromatography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High pressure liquid chromatography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Gas chromatography</a:t>
            </a:r>
          </a:p>
          <a:p>
            <a:pPr lvl="1"/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242048" cy="11430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Adsorption chromatography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838200"/>
            <a:ext cx="5029200" cy="57150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Stationery – solid adsorbent bed</a:t>
            </a:r>
          </a:p>
          <a:p>
            <a:pPr algn="just"/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Mobile - liquid or gaseous </a:t>
            </a:r>
          </a:p>
          <a:p>
            <a:pPr algn="just"/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Mobile phase adsorbed onto the surface of a stationary solid phase</a:t>
            </a:r>
          </a:p>
          <a:p>
            <a:pPr algn="just"/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Equilibration between phases accounts for the separation </a:t>
            </a:r>
          </a:p>
          <a:p>
            <a:pPr algn="just"/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Different compounds adsorbed on the bed at different rates</a:t>
            </a:r>
          </a:p>
        </p:txBody>
      </p:sp>
      <p:pic>
        <p:nvPicPr>
          <p:cNvPr id="1026" name="Picture 2" descr="adsor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1600" y="1752600"/>
            <a:ext cx="3962400" cy="4170947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242048" cy="11430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Ion exchange chromatography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2057400"/>
            <a:ext cx="4267200" cy="37338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Stationery – Resin that covalently attach anions or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cations</a:t>
            </a:r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Mobile – Liquid 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Separation - Solute ions of the opposite charge in the mobile liquid phase attracted to the resin by electrostatic forces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Two different modes, i.e. planar and column </a:t>
            </a:r>
          </a:p>
          <a:p>
            <a:endParaRPr lang="en-US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ione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91262" y="1752601"/>
            <a:ext cx="4552738" cy="4267200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Types of ion exchangers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56388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Two types of exchangers </a:t>
            </a:r>
          </a:p>
          <a:p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Cation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exchanger: </a:t>
            </a:r>
          </a:p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Stationary phase carries a negative charge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Anion exchanger: </a:t>
            </a:r>
          </a:p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Stationary phase carries a positive charge. 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Charged molecules in the liquid phase pass through the column until a binding site in the stationary phase appears 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Molecule will not elute from the column until a solution of varying pH or ionic strength is passed through it 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Thus, separation is highly selective</a:t>
            </a:r>
          </a:p>
          <a:p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685800"/>
            <a:ext cx="9081964" cy="5334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7239000" cy="51816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Applications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33400"/>
            <a:ext cx="6477000" cy="143858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Purification of biological materials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Separation of charged compounds like the peptides, amino acids, proteins, etc. </a:t>
            </a:r>
          </a:p>
          <a:p>
            <a:pPr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Content Placeholder 4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33600"/>
            <a:ext cx="8153400" cy="47244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239000" cy="59436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Affinity chromatography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077200" cy="32004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Stationery : Immobilized molecule, an antibody to some specific protein on a solid matrix. 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Mobile : Liquid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Separation : Specific non covalent interaction between solute molecule and a molecule that is immobilized on a stationary phase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Mixture of proteins - only the specific protein is reacted to this antibody - later extracted by changing the ionic strength or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pH.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aff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3604380"/>
            <a:ext cx="5486400" cy="3253620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5" name="Rounded Rectangle 4"/>
          <p:cNvSpPr/>
          <p:nvPr/>
        </p:nvSpPr>
        <p:spPr>
          <a:xfrm>
            <a:off x="228600" y="4800600"/>
            <a:ext cx="2286000" cy="919401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Purification of protein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7239000" cy="70104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hromatography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7620000" cy="39624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‘Chromatography’ term - Mikhail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Tswett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(1906)    </a:t>
            </a:r>
          </a:p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Chroma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= color,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graphein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= written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Each substance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/>
              </a:rPr>
              <a:t> D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ifferent molecules 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Molecules separate as they </a:t>
            </a:r>
            <a:r>
              <a:rPr lang="en-US" sz="2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move through some type of porous matrix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Separation takes place due to </a:t>
            </a:r>
          </a:p>
          <a:p>
            <a:pPr lvl="1"/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Adsorption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of molecules</a:t>
            </a:r>
          </a:p>
          <a:p>
            <a:pPr lvl="1"/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Differential migration (partition)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of molecules</a:t>
            </a:r>
          </a:p>
          <a:p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Partition chromatography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28800"/>
            <a:ext cx="4343400" cy="39624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mixture is separated by the partition of a solute between two solvents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One of the solvents is immobilized with the help of a substance present in the filter paper or column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thin film formed on the surface of a solid support by a liquid stationary phase. </a:t>
            </a:r>
          </a:p>
          <a:p>
            <a:pPr>
              <a:buNone/>
            </a:pP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4818" name="Picture 2" descr="par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53280" y="1905000"/>
            <a:ext cx="4490720" cy="3962400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305800" cy="150876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Size exclusion chromatography</a:t>
            </a:r>
            <a:br>
              <a:rPr lang="en-US" sz="2800" b="1" dirty="0" smtClean="0">
                <a:latin typeface="Arial" pitchFamily="34" charset="0"/>
                <a:cs typeface="Arial" pitchFamily="34" charset="0"/>
              </a:rPr>
            </a:b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Gel permeation chromatography </a:t>
            </a:r>
            <a:br>
              <a:rPr lang="en-US" sz="2800" b="1" dirty="0" smtClean="0">
                <a:latin typeface="Arial" pitchFamily="34" charset="0"/>
                <a:cs typeface="Arial" pitchFamily="34" charset="0"/>
              </a:rPr>
            </a:b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Gel filtration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4648200" cy="54102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Stationery – Porous gel</a:t>
            </a:r>
          </a:p>
          <a:p>
            <a:pPr algn="just">
              <a:spcBef>
                <a:spcPts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Mobile – Liquid</a:t>
            </a:r>
          </a:p>
          <a:p>
            <a:pPr algn="just">
              <a:spcBef>
                <a:spcPts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Separation – Mixture pass through porous gel are separated on the basis of their size (hydrodynamic diameter)  </a:t>
            </a:r>
          </a:p>
          <a:p>
            <a:pPr algn="just">
              <a:spcBef>
                <a:spcPts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Small pores exclude the larger molecules but allows smaller molecules to enter the gel</a:t>
            </a:r>
          </a:p>
          <a:p>
            <a:pPr algn="just">
              <a:spcBef>
                <a:spcPts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Larger molecules are washed out quickly</a:t>
            </a:r>
          </a:p>
          <a:p>
            <a:pPr algn="just">
              <a:spcBef>
                <a:spcPts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Smaller molecules take more time to elute.</a:t>
            </a:r>
          </a:p>
          <a:p>
            <a:pPr algn="just">
              <a:spcBef>
                <a:spcPts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Protein separation and purification </a:t>
            </a:r>
          </a:p>
          <a:p>
            <a:pPr algn="just">
              <a:spcBef>
                <a:spcPts val="0"/>
              </a:spcBef>
            </a:pP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</a:pP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molex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99545" y="2057400"/>
            <a:ext cx="4244455" cy="4267200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8153400" cy="6858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2776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High performance liquid chromatography (HPLC)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7696200" cy="484632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Separation : Basis of their idiosyncratic polarities. Interaction of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analyte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with the stationary phase of the column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Equipments for HPLC include 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Pump - Used for moving the mobile phase and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analyte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through the column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Stationary phase 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Detector - retention time for the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analyte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is provided by the detector. 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Retention time of compounds vary with strength of interactions that take place between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analyte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and the stationary phase</a:t>
            </a:r>
          </a:p>
          <a:p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4676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HPLC system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71600"/>
            <a:ext cx="8153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228600" y="0"/>
            <a:ext cx="8001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Different chromatographic techniques, their property, mobile and stationery phases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0" y="1219203"/>
          <a:ext cx="9144000" cy="563879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134173"/>
                <a:gridCol w="1828227"/>
                <a:gridCol w="3200400"/>
                <a:gridCol w="1981200"/>
              </a:tblGrid>
              <a:tr h="5822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cs typeface="Arial" pitchFamily="34" charset="0"/>
                        </a:rPr>
                        <a:t>Techniques</a:t>
                      </a:r>
                      <a:endParaRPr lang="en-US" sz="180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cs typeface="Arial" pitchFamily="34" charset="0"/>
                        </a:rPr>
                        <a:t>Solute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cs typeface="Arial" pitchFamily="34" charset="0"/>
                        </a:rPr>
                        <a:t>property</a:t>
                      </a:r>
                      <a:endParaRPr lang="en-US" sz="180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cs typeface="Arial" pitchFamily="34" charset="0"/>
                        </a:rPr>
                        <a:t>Stationery phase</a:t>
                      </a:r>
                      <a:endParaRPr lang="en-US" sz="180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cs typeface="Arial" pitchFamily="34" charset="0"/>
                        </a:rPr>
                        <a:t>Mobile phase</a:t>
                      </a:r>
                      <a:endParaRPr lang="en-US" sz="180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5822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cs typeface="Arial" pitchFamily="34" charset="0"/>
                        </a:rPr>
                        <a:t>Adsorption chromatography</a:t>
                      </a:r>
                      <a:endParaRPr lang="en-US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cs typeface="Arial" pitchFamily="34" charset="0"/>
                        </a:rPr>
                        <a:t>Size and shape</a:t>
                      </a:r>
                      <a:endParaRPr lang="en-US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cs typeface="Arial" pitchFamily="34" charset="0"/>
                        </a:rPr>
                        <a:t>Hydrated gel</a:t>
                      </a:r>
                      <a:endParaRPr lang="en-US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cs typeface="Arial" pitchFamily="34" charset="0"/>
                        </a:rPr>
                        <a:t>Usually aqueous</a:t>
                      </a:r>
                      <a:endParaRPr lang="en-US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5822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cs typeface="Arial" pitchFamily="34" charset="0"/>
                        </a:rPr>
                        <a:t>Ion exchange chromatography</a:t>
                      </a:r>
                      <a:endParaRPr lang="en-US" sz="1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cs typeface="Arial" pitchFamily="34" charset="0"/>
                        </a:rPr>
                        <a:t>Ionization </a:t>
                      </a:r>
                      <a:endParaRPr lang="en-US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cs typeface="Arial" pitchFamily="34" charset="0"/>
                        </a:rPr>
                        <a:t>Matrix with ionized groups</a:t>
                      </a:r>
                      <a:endParaRPr lang="en-US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cs typeface="Arial" pitchFamily="34" charset="0"/>
                        </a:rPr>
                        <a:t>Aqueous buffer</a:t>
                      </a:r>
                      <a:endParaRPr lang="en-US" sz="1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5822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cs typeface="Arial" pitchFamily="34" charset="0"/>
                        </a:rPr>
                        <a:t>Gel filtration </a:t>
                      </a:r>
                      <a:endParaRPr lang="en-US" sz="1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cs typeface="Arial" pitchFamily="34" charset="0"/>
                        </a:rPr>
                        <a:t>Adsorption </a:t>
                      </a:r>
                      <a:endParaRPr lang="en-US" sz="1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cs typeface="Arial" pitchFamily="34" charset="0"/>
                        </a:rPr>
                        <a:t>Adsorbent, usually inorganic material</a:t>
                      </a:r>
                      <a:endParaRPr lang="en-US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cs typeface="Arial" pitchFamily="34" charset="0"/>
                        </a:rPr>
                        <a:t>Non polar </a:t>
                      </a:r>
                      <a:endParaRPr lang="en-US" sz="1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5822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cs typeface="Arial" pitchFamily="34" charset="0"/>
                        </a:rPr>
                        <a:t>Paper chromatography</a:t>
                      </a:r>
                      <a:endParaRPr lang="en-US" sz="1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cs typeface="Arial" pitchFamily="34" charset="0"/>
                        </a:rPr>
                        <a:t>Adsorption</a:t>
                      </a:r>
                      <a:endParaRPr lang="en-US" sz="1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Arial" pitchFamily="34" charset="0"/>
                          <a:cs typeface="Arial" pitchFamily="34" charset="0"/>
                        </a:rPr>
                        <a:t>Whatman</a:t>
                      </a:r>
                      <a:r>
                        <a:rPr lang="en-US" sz="1800" dirty="0">
                          <a:latin typeface="Arial" pitchFamily="34" charset="0"/>
                          <a:cs typeface="Arial" pitchFamily="34" charset="0"/>
                        </a:rPr>
                        <a:t>  paper No-1</a:t>
                      </a:r>
                      <a:endParaRPr lang="en-US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cs typeface="Arial" pitchFamily="34" charset="0"/>
                        </a:rPr>
                        <a:t>Aqueous </a:t>
                      </a:r>
                      <a:endParaRPr lang="en-US" sz="1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5822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cs typeface="Arial" pitchFamily="34" charset="0"/>
                        </a:rPr>
                        <a:t>Affinity chromatography </a:t>
                      </a:r>
                      <a:endParaRPr lang="en-US" sz="1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cs typeface="Arial" pitchFamily="34" charset="0"/>
                        </a:rPr>
                        <a:t>Covalent linkage </a:t>
                      </a:r>
                      <a:endParaRPr lang="en-US" sz="1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cs typeface="Arial" pitchFamily="34" charset="0"/>
                        </a:rPr>
                        <a:t>Porous </a:t>
                      </a:r>
                      <a:r>
                        <a:rPr lang="en-US" sz="1800" dirty="0" err="1">
                          <a:latin typeface="Arial" pitchFamily="34" charset="0"/>
                          <a:cs typeface="Arial" pitchFamily="34" charset="0"/>
                        </a:rPr>
                        <a:t>agarose</a:t>
                      </a:r>
                      <a:r>
                        <a:rPr lang="en-US" sz="1800" dirty="0">
                          <a:latin typeface="Arial" pitchFamily="34" charset="0"/>
                          <a:cs typeface="Arial" pitchFamily="34" charset="0"/>
                        </a:rPr>
                        <a:t> gel </a:t>
                      </a:r>
                      <a:endParaRPr lang="en-US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cs typeface="Arial" pitchFamily="34" charset="0"/>
                        </a:rPr>
                        <a:t>Aqueous </a:t>
                      </a:r>
                      <a:endParaRPr lang="en-US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87340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cs typeface="Arial" pitchFamily="34" charset="0"/>
                        </a:rPr>
                        <a:t>Partition chromatography</a:t>
                      </a:r>
                      <a:endParaRPr lang="en-US" sz="1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cs typeface="Arial" pitchFamily="34" charset="0"/>
                        </a:rPr>
                        <a:t>Solubility </a:t>
                      </a:r>
                      <a:endParaRPr lang="en-US" sz="1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cs typeface="Arial" pitchFamily="34" charset="0"/>
                        </a:rPr>
                        <a:t>Inert support</a:t>
                      </a:r>
                      <a:endParaRPr lang="en-US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cs typeface="Arial" pitchFamily="34" charset="0"/>
                        </a:rPr>
                        <a:t>Mixture of polar and non polar solvents </a:t>
                      </a:r>
                      <a:endParaRPr lang="en-US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6895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cs typeface="Arial" pitchFamily="34" charset="0"/>
                        </a:rPr>
                        <a:t>Thin-layer chromatography</a:t>
                      </a:r>
                      <a:endParaRPr lang="en-US" sz="1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cs typeface="Arial" pitchFamily="34" charset="0"/>
                        </a:rPr>
                        <a:t>Adsorption </a:t>
                      </a:r>
                      <a:endParaRPr lang="en-US" sz="1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cs typeface="Arial" pitchFamily="34" charset="0"/>
                        </a:rPr>
                        <a:t>Matrix of cellulose, alumina or ion exchange resin</a:t>
                      </a:r>
                      <a:endParaRPr lang="en-US" sz="1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cs typeface="Arial" pitchFamily="34" charset="0"/>
                        </a:rPr>
                        <a:t>Aqueous</a:t>
                      </a:r>
                      <a:endParaRPr lang="en-US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5822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cs typeface="Arial" pitchFamily="34" charset="0"/>
                        </a:rPr>
                        <a:t>Gas chromatography</a:t>
                      </a:r>
                      <a:endParaRPr lang="en-US" sz="1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cs typeface="Arial" pitchFamily="34" charset="0"/>
                        </a:rPr>
                        <a:t>Adsorption</a:t>
                      </a:r>
                      <a:endParaRPr lang="en-US" sz="1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cs typeface="Arial" pitchFamily="34" charset="0"/>
                        </a:rPr>
                        <a:t>Liquid or solid</a:t>
                      </a:r>
                      <a:endParaRPr lang="en-US" sz="1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cs typeface="Arial" pitchFamily="34" charset="0"/>
                        </a:rPr>
                        <a:t>Gas  </a:t>
                      </a:r>
                      <a:endParaRPr lang="en-US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7239000" cy="70104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Phases of chromatography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7620000" cy="35814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Two phases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Mobile phase  - a moving solvent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Stationary phase - an immobile matrix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Immobile matrix contain </a:t>
            </a:r>
            <a:r>
              <a:rPr lang="en-US" sz="2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sites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to which molecules from the mobile phase can </a:t>
            </a:r>
            <a:r>
              <a:rPr lang="en-US" sz="2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bind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If the molecules </a:t>
            </a:r>
            <a:r>
              <a:rPr lang="en-US" sz="2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interact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(bind) with the material of matrix - their movement through matrix is retarded. This is called Impedance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7239000" cy="62484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Separation interaction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7696200" cy="43434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Greater the affinity of a particular molecule for the matrix, slower is their movement down through the column  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Different components have different affinity for the matrix – so retarded to different degrees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Chromatography thus works on 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propelling of molecules through the column and 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their selective impedance by matrix</a:t>
            </a:r>
          </a:p>
          <a:p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239000" cy="70104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Distribution coefficient 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7848600" cy="57912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This is the basic principle of chromatography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This coefficient describes the way in which a compound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distributes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itself between two immiscible phases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This coefficient is </a:t>
            </a:r>
            <a:r>
              <a:rPr lang="en-US" sz="24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constant for a compound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Distribution or Partition Coefficient </a:t>
            </a:r>
          </a:p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Defined as concentration of a compound in the mobile phase by the concentration of a compound in stationery phase. </a:t>
            </a:r>
          </a:p>
          <a:p>
            <a:pPr lvl="1">
              <a:buNone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Conc. in solvent A</a:t>
            </a:r>
          </a:p>
          <a:p>
            <a:pPr lvl="1">
              <a:buNone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DC = ------------------------ = Constant</a:t>
            </a:r>
          </a:p>
          <a:p>
            <a:pPr lvl="1">
              <a:buNone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Conc. in solvent B</a:t>
            </a:r>
          </a:p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9436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Distribution coefficient…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153400" cy="54864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4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If the distribution coefficient is 1.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After five equilibrations, the compound is distributed throughout the whole column but is maximally concentrated at the center of the column. </a:t>
            </a:r>
          </a:p>
          <a:p>
            <a:r>
              <a:rPr lang="en-US" sz="24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If the distribution coefficient is &lt;1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More than 50% of the compound would be left on solid phase after each equilibration and the concentration peak is above the center of the column and vice versa. 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Greater the number of equilibrations, the greater becomes the concentration of compound on a certain part of the column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1534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Factors influencing separation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620000" cy="410558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Two factors influencing resolution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Effective distribution coefficient 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Sharpness of compound band on the column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Sharpness depends on the number of equilibrations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Number of equilibrations is termed as “Theoretical plates” 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Greater the number of theoretical plates, the column is more efficient.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</TotalTime>
  <Words>890</Words>
  <Application>Microsoft Office PowerPoint</Application>
  <PresentationFormat>On-screen Show (4:3)</PresentationFormat>
  <Paragraphs>159</Paragraphs>
  <Slides>26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Principles of chromatography</vt:lpstr>
      <vt:lpstr>Chromatography</vt:lpstr>
      <vt:lpstr>Phases of chromatography</vt:lpstr>
      <vt:lpstr>Separation interaction</vt:lpstr>
      <vt:lpstr>Distribution coefficient </vt:lpstr>
      <vt:lpstr>Slide 6</vt:lpstr>
      <vt:lpstr>Distribution coefficient…</vt:lpstr>
      <vt:lpstr>Slide 8</vt:lpstr>
      <vt:lpstr>Factors influencing separation</vt:lpstr>
      <vt:lpstr>Components </vt:lpstr>
      <vt:lpstr>Applications</vt:lpstr>
      <vt:lpstr>Types of chromatography</vt:lpstr>
      <vt:lpstr>Adsorption chromatography</vt:lpstr>
      <vt:lpstr>Ion exchange chromatography</vt:lpstr>
      <vt:lpstr>Types of ion exchangers</vt:lpstr>
      <vt:lpstr>Slide 16</vt:lpstr>
      <vt:lpstr>Applications</vt:lpstr>
      <vt:lpstr>Affinity chromatography</vt:lpstr>
      <vt:lpstr>Slide 19</vt:lpstr>
      <vt:lpstr>Slide 20</vt:lpstr>
      <vt:lpstr>Partition chromatography</vt:lpstr>
      <vt:lpstr>Size exclusion chromatography Gel permeation chromatography  Gel filtration</vt:lpstr>
      <vt:lpstr>Slide 23</vt:lpstr>
      <vt:lpstr>High performance liquid chromatography (HPLC)</vt:lpstr>
      <vt:lpstr>HPLC system</vt:lpstr>
      <vt:lpstr>Slide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of chromatography</dc:title>
  <dc:creator>hp2</dc:creator>
  <cp:lastModifiedBy>HP</cp:lastModifiedBy>
  <cp:revision>28</cp:revision>
  <dcterms:created xsi:type="dcterms:W3CDTF">2006-08-16T00:00:00Z</dcterms:created>
  <dcterms:modified xsi:type="dcterms:W3CDTF">2011-01-26T06:35:27Z</dcterms:modified>
</cp:coreProperties>
</file>