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emc.maricopa.edu/faculty/farabee/BIOBK/BioBookglossP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Stages </a:t>
            </a:r>
            <a:r>
              <a:rPr lang="en-US" sz="1800" b="1" dirty="0" smtClean="0"/>
              <a:t>of photosynthesis 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The </a:t>
            </a:r>
            <a:r>
              <a:rPr lang="en-IN" sz="1800" b="1" dirty="0" smtClean="0"/>
              <a:t>light dependent Process </a:t>
            </a:r>
            <a:r>
              <a:rPr lang="en-IN" sz="1800" b="1" dirty="0" smtClean="0"/>
              <a:t>(Light reactions</a:t>
            </a:r>
            <a:r>
              <a:rPr lang="en-IN" sz="1800" dirty="0" smtClean="0"/>
              <a:t>) </a:t>
            </a:r>
            <a:r>
              <a:rPr lang="en-IN" sz="1800" dirty="0" smtClean="0"/>
              <a:t>The Light Reactions occur in the </a:t>
            </a:r>
            <a:r>
              <a:rPr lang="en-IN" sz="1800" dirty="0" err="1" smtClean="0"/>
              <a:t>grana</a:t>
            </a:r>
            <a:r>
              <a:rPr lang="en-IN" sz="1800" dirty="0" smtClean="0"/>
              <a:t> of </a:t>
            </a:r>
            <a:r>
              <a:rPr lang="en-IN" sz="1800" dirty="0" smtClean="0"/>
              <a:t>the </a:t>
            </a:r>
            <a:r>
              <a:rPr lang="en-IN" sz="1800" dirty="0" smtClean="0"/>
              <a:t>chloroplasts</a:t>
            </a:r>
            <a:endParaRPr lang="en-US" sz="1800" dirty="0" smtClean="0"/>
          </a:p>
          <a:p>
            <a:pPr lvl="0" algn="just"/>
            <a:r>
              <a:rPr lang="en-IN" sz="1800" b="1" dirty="0" smtClean="0"/>
              <a:t>The light independent process </a:t>
            </a:r>
            <a:r>
              <a:rPr lang="en-IN" sz="1800" b="1" dirty="0" smtClean="0"/>
              <a:t>(Dark reactions)</a:t>
            </a:r>
            <a:r>
              <a:rPr lang="en-IN" sz="1800" dirty="0" smtClean="0"/>
              <a:t> </a:t>
            </a:r>
            <a:r>
              <a:rPr lang="en-IN" sz="1800" dirty="0" smtClean="0"/>
              <a:t>Dark reactions take place in the </a:t>
            </a:r>
            <a:r>
              <a:rPr lang="en-IN" sz="1800" dirty="0" err="1" smtClean="0"/>
              <a:t>stroma</a:t>
            </a:r>
            <a:r>
              <a:rPr lang="en-IN" sz="1800" dirty="0" smtClean="0"/>
              <a:t> of </a:t>
            </a:r>
            <a:r>
              <a:rPr lang="en-IN" sz="1800" dirty="0" smtClean="0"/>
              <a:t>the </a:t>
            </a:r>
            <a:r>
              <a:rPr lang="en-IN" sz="1800" dirty="0" smtClean="0"/>
              <a:t>chloroplasts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www.emc.maricopa.edu/faculty/farabee/BIOBK/psoverview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14600"/>
            <a:ext cx="4038600" cy="354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29000" y="6248400"/>
            <a:ext cx="2124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Photosynthesis </a:t>
            </a:r>
            <a:r>
              <a:rPr lang="en-US" sz="1600" dirty="0" smtClean="0"/>
              <a:t>process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smtClean="0"/>
              <a:t>Light reaction: (Hills reaction</a:t>
            </a:r>
            <a:r>
              <a:rPr lang="en-US" sz="1800" b="1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Light </a:t>
            </a:r>
            <a:r>
              <a:rPr lang="en-US" sz="1800" dirty="0" smtClean="0"/>
              <a:t>energy in converted into chemical </a:t>
            </a:r>
            <a:r>
              <a:rPr lang="en-US" sz="1800" dirty="0" smtClean="0"/>
              <a:t>energy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Chemical </a:t>
            </a:r>
            <a:r>
              <a:rPr lang="en-US" sz="1800" dirty="0" smtClean="0"/>
              <a:t>energy is stored is chemical  bonds- ATP, NADPH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( energy </a:t>
            </a:r>
            <a:r>
              <a:rPr lang="en-US" sz="1800" dirty="0" smtClean="0"/>
              <a:t>coins)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Light </a:t>
            </a:r>
            <a:r>
              <a:rPr lang="en-US" sz="1800" dirty="0" smtClean="0"/>
              <a:t>reaction takes place in </a:t>
            </a:r>
            <a:r>
              <a:rPr lang="en-US" sz="1800" dirty="0" err="1" smtClean="0"/>
              <a:t>thyllakoids</a:t>
            </a:r>
            <a:r>
              <a:rPr lang="en-US" sz="1800" dirty="0" smtClean="0"/>
              <a:t> of “</a:t>
            </a:r>
            <a:r>
              <a:rPr lang="en-US" sz="1800" dirty="0" err="1" smtClean="0"/>
              <a:t>grana</a:t>
            </a:r>
            <a:r>
              <a:rPr lang="en-US" sz="1800" dirty="0" smtClean="0"/>
              <a:t>”</a:t>
            </a:r>
            <a:endParaRPr lang="en-US" sz="1800" dirty="0" smtClean="0"/>
          </a:p>
          <a:p>
            <a:pPr algn="just">
              <a:buNone/>
            </a:pPr>
            <a:r>
              <a:rPr lang="en-IN" sz="1800" dirty="0" smtClean="0"/>
              <a:t>			</a:t>
            </a:r>
          </a:p>
          <a:p>
            <a:pPr algn="just">
              <a:buNone/>
            </a:pPr>
            <a:r>
              <a:rPr lang="en-IN" sz="1800" dirty="0" smtClean="0"/>
              <a:t>	</a:t>
            </a:r>
            <a:r>
              <a:rPr lang="en-IN" sz="1800" dirty="0" smtClean="0"/>
              <a:t>		ADP </a:t>
            </a:r>
            <a:r>
              <a:rPr lang="en-IN" sz="1800" dirty="0" smtClean="0"/>
              <a:t>+ Pi               	ATP  </a:t>
            </a:r>
            <a:r>
              <a:rPr lang="en-IN" sz="1800" b="1" dirty="0" smtClean="0"/>
              <a:t>(Cyclic </a:t>
            </a:r>
            <a:r>
              <a:rPr lang="en-IN" sz="1800" b="1" dirty="0" err="1" smtClean="0"/>
              <a:t>photophosphorylation</a:t>
            </a:r>
            <a:r>
              <a:rPr lang="en-IN" sz="1800" b="1" dirty="0" smtClean="0"/>
              <a:t>)</a:t>
            </a:r>
            <a:endParaRPr lang="en-US" sz="1800" dirty="0" smtClean="0"/>
          </a:p>
          <a:p>
            <a:pPr algn="just">
              <a:buNone/>
            </a:pPr>
            <a:r>
              <a:rPr lang="en-IN" sz="1800" dirty="0" smtClean="0"/>
              <a:t>	</a:t>
            </a:r>
          </a:p>
          <a:p>
            <a:pPr algn="just">
              <a:buNone/>
            </a:pPr>
            <a:r>
              <a:rPr lang="en-IN" sz="1800" dirty="0" smtClean="0"/>
              <a:t>2NADP </a:t>
            </a:r>
            <a:r>
              <a:rPr lang="en-IN" sz="1800" dirty="0" smtClean="0"/>
              <a:t>+2H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O + ADP + 2Pi               2NADPH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 + O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 +2ATP </a:t>
            </a:r>
            <a:r>
              <a:rPr lang="en-IN" sz="1800" b="1" dirty="0" smtClean="0"/>
              <a:t>(Non cyclic photo </a:t>
            </a:r>
            <a:r>
              <a:rPr lang="en-IN" sz="1800" b="1" dirty="0" err="1" smtClean="0"/>
              <a:t>phosprylation</a:t>
            </a:r>
            <a:r>
              <a:rPr lang="en-IN" sz="1800" b="1" dirty="0" smtClean="0"/>
              <a:t>)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File:Simple photosynthesis overview.sv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09600"/>
            <a:ext cx="2879677" cy="223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352800" y="4800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5486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Photophosphorylation</a:t>
            </a:r>
            <a:endParaRPr lang="en-US" sz="2800" dirty="0" smtClean="0"/>
          </a:p>
          <a:p>
            <a:pPr algn="just">
              <a:buNone/>
            </a:pPr>
            <a:endParaRPr lang="en-US" sz="1800" dirty="0" smtClean="0">
              <a:hlinkClick r:id="rId2"/>
            </a:endParaRPr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process of converting energy from a light-excited electron into the pyrophosphate bond of an ADP </a:t>
            </a:r>
            <a:r>
              <a:rPr lang="en-US" sz="1800" dirty="0" smtClean="0"/>
              <a:t>molecule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</p:txBody>
      </p:sp>
      <p:pic>
        <p:nvPicPr>
          <p:cNvPr id="4" name="Picture 3" descr="http://www.emc.maricopa.edu/faculty/farabee/BIOBK/lightrxn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00200"/>
            <a:ext cx="624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emc.maricopa.edu/faculty/farabee/BIOBK/cyclicphos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886201"/>
            <a:ext cx="43286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60198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Noncyclic</a:t>
            </a:r>
            <a:r>
              <a:rPr lang="en-US" b="1" dirty="0" smtClean="0"/>
              <a:t> </a:t>
            </a:r>
            <a:r>
              <a:rPr lang="en-US" b="1" dirty="0" err="1" smtClean="0"/>
              <a:t>photophosphorylation</a:t>
            </a:r>
            <a:r>
              <a:rPr lang="en-US" dirty="0" smtClean="0"/>
              <a:t> (top) and </a:t>
            </a:r>
            <a:r>
              <a:rPr lang="en-US" b="1" dirty="0" smtClean="0"/>
              <a:t>cyclic </a:t>
            </a:r>
            <a:r>
              <a:rPr lang="en-US" b="1" dirty="0" err="1" smtClean="0"/>
              <a:t>photophosphorylation</a:t>
            </a:r>
            <a:r>
              <a:rPr lang="en-US" dirty="0" smtClean="0"/>
              <a:t> (bottom).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the light dependent processes (Light reaction) light strikes chlorophyll a in such a way as to excite electrons to a higher energy </a:t>
            </a:r>
            <a:r>
              <a:rPr lang="en-US" sz="1800" dirty="0" smtClean="0"/>
              <a:t>state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energy is converted into </a:t>
            </a:r>
            <a:r>
              <a:rPr lang="en-US" sz="1800" dirty="0" smtClean="0"/>
              <a:t>ATP and NADPH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Water </a:t>
            </a:r>
            <a:r>
              <a:rPr lang="en-US" sz="1800" dirty="0" smtClean="0"/>
              <a:t>is split in the process, releasing oxygen as a by-product of the </a:t>
            </a:r>
            <a:r>
              <a:rPr lang="en-US" sz="1800" dirty="0" smtClean="0"/>
              <a:t>reaction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ATP and NADPH are used to make C-C bonds in the light independent process (Dark </a:t>
            </a:r>
            <a:r>
              <a:rPr lang="en-US" sz="1800" dirty="0" smtClean="0"/>
              <a:t>reaction)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the light independent process, carbon dioxide and water is modified by the addition of hydrogen to form carbohydrates [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O]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incorporation of carbon dioxide into organic compounds is known as </a:t>
            </a:r>
            <a:r>
              <a:rPr lang="en-US" sz="1800" b="1" dirty="0" smtClean="0"/>
              <a:t>carbon </a:t>
            </a:r>
            <a:r>
              <a:rPr lang="en-US" sz="1800" b="1" dirty="0" smtClean="0"/>
              <a:t>fixation</a:t>
            </a:r>
            <a:endParaRPr lang="en-US" sz="1800" b="1" dirty="0" smtClean="0"/>
          </a:p>
          <a:p>
            <a:pPr algn="just"/>
            <a:endParaRPr lang="en-US" sz="1800" b="1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converts it into C-C energy bond that can be released by </a:t>
            </a:r>
            <a:r>
              <a:rPr lang="en-US" sz="1800" dirty="0" err="1" smtClean="0"/>
              <a:t>glycolysis</a:t>
            </a:r>
            <a:r>
              <a:rPr lang="en-US" sz="1800" dirty="0" smtClean="0"/>
              <a:t> and other metabolic processes.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Dark reaction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Carbon-fixing </a:t>
            </a:r>
            <a:r>
              <a:rPr lang="en-US" sz="1800" dirty="0" smtClean="0"/>
              <a:t>reactions are also known as the </a:t>
            </a:r>
            <a:r>
              <a:rPr lang="en-US" sz="1800" b="1" dirty="0" smtClean="0"/>
              <a:t>dark </a:t>
            </a:r>
            <a:r>
              <a:rPr lang="en-US" sz="1800" b="1" dirty="0" smtClean="0"/>
              <a:t>reactions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Carbon </a:t>
            </a:r>
            <a:r>
              <a:rPr lang="en-US" sz="1800" dirty="0" smtClean="0"/>
              <a:t>dioxide enters the cells of aquatic </a:t>
            </a:r>
            <a:r>
              <a:rPr lang="en-US" sz="1800" dirty="0" err="1" smtClean="0"/>
              <a:t>autotrophs</a:t>
            </a:r>
            <a:r>
              <a:rPr lang="en-US" sz="1800" dirty="0" smtClean="0"/>
              <a:t> through </a:t>
            </a:r>
            <a:r>
              <a:rPr lang="en-US" sz="1800" dirty="0" smtClean="0"/>
              <a:t>the process of </a:t>
            </a:r>
            <a:r>
              <a:rPr lang="en-US" sz="1800" dirty="0" smtClean="0"/>
              <a:t>diffusion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Calvin cycle </a:t>
            </a:r>
            <a:r>
              <a:rPr lang="en-US" sz="1800" dirty="0" smtClean="0"/>
              <a:t>occurs in the </a:t>
            </a:r>
            <a:r>
              <a:rPr lang="en-US" sz="1800" dirty="0" err="1" smtClean="0"/>
              <a:t>stroma</a:t>
            </a:r>
            <a:r>
              <a:rPr lang="en-US" sz="1800" dirty="0" smtClean="0"/>
              <a:t> of </a:t>
            </a:r>
            <a:r>
              <a:rPr lang="en-US" sz="1800" dirty="0" smtClean="0"/>
              <a:t>chloroplasts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Carbon </a:t>
            </a:r>
            <a:r>
              <a:rPr lang="en-US" sz="1800" dirty="0" smtClean="0"/>
              <a:t>dioxide is captured by the </a:t>
            </a:r>
            <a:r>
              <a:rPr lang="en-US" sz="1800" dirty="0" smtClean="0"/>
              <a:t>chemical </a:t>
            </a:r>
            <a:r>
              <a:rPr lang="en-US" sz="1800" dirty="0" err="1" smtClean="0"/>
              <a:t>ribulose</a:t>
            </a:r>
            <a:r>
              <a:rPr lang="en-US" sz="1800" dirty="0" smtClean="0"/>
              <a:t> </a:t>
            </a:r>
            <a:r>
              <a:rPr lang="en-US" sz="1800" dirty="0" err="1" smtClean="0"/>
              <a:t>biphosphate</a:t>
            </a:r>
            <a:r>
              <a:rPr lang="en-US" sz="1800" dirty="0" smtClean="0"/>
              <a:t> (</a:t>
            </a:r>
            <a:r>
              <a:rPr lang="en-US" sz="1800" dirty="0" err="1" smtClean="0"/>
              <a:t>RuBP</a:t>
            </a:r>
            <a:r>
              <a:rPr lang="en-US" sz="1800" dirty="0" smtClean="0"/>
              <a:t>) - a </a:t>
            </a:r>
            <a:r>
              <a:rPr lang="en-US" sz="1800" dirty="0" smtClean="0"/>
              <a:t>5-C </a:t>
            </a:r>
            <a:r>
              <a:rPr lang="en-US" sz="1800" dirty="0" smtClean="0"/>
              <a:t>chemical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Six </a:t>
            </a:r>
            <a:r>
              <a:rPr lang="en-US" sz="1800" dirty="0" smtClean="0"/>
              <a:t>molecules of carbon dioxide enter the Calvin cycle, eventually producing one molecule of </a:t>
            </a:r>
            <a:r>
              <a:rPr lang="en-US" sz="1800" dirty="0" smtClean="0"/>
              <a:t>glucose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reactions in this process were worked out by Melvin- Calvin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Dark </a:t>
            </a:r>
            <a:r>
              <a:rPr lang="en-US" sz="1800" dirty="0" smtClean="0"/>
              <a:t>Reaction </a:t>
            </a:r>
            <a:r>
              <a:rPr lang="en-US" sz="1800" b="1" dirty="0" smtClean="0"/>
              <a:t>(</a:t>
            </a:r>
            <a:r>
              <a:rPr lang="en-US" sz="1800" dirty="0" smtClean="0"/>
              <a:t>Calvin or Melvin reaction</a:t>
            </a:r>
            <a:r>
              <a:rPr lang="en-US" sz="1800" b="1" dirty="0" smtClean="0"/>
              <a:t>) </a:t>
            </a:r>
            <a:r>
              <a:rPr lang="en-US" sz="1800" dirty="0" smtClean="0"/>
              <a:t>- </a:t>
            </a:r>
            <a:r>
              <a:rPr lang="en-US" sz="1800" dirty="0" smtClean="0"/>
              <a:t>called as Calvin </a:t>
            </a:r>
            <a:r>
              <a:rPr lang="en-US" sz="1800" dirty="0" smtClean="0"/>
              <a:t>cycle</a:t>
            </a:r>
            <a:r>
              <a:rPr lang="en-US" sz="1800" b="1" dirty="0" smtClean="0"/>
              <a:t>, </a:t>
            </a:r>
            <a:r>
              <a:rPr lang="en-US" sz="1800" dirty="0" smtClean="0"/>
              <a:t>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 smtClean="0"/>
              <a:t>fixation cycle, carbon reduction cycle, reductive pentose path way </a:t>
            </a:r>
            <a:r>
              <a:rPr lang="en-US" sz="1800" dirty="0" smtClean="0"/>
              <a:t>etc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Dark </a:t>
            </a:r>
            <a:r>
              <a:rPr lang="en-US" sz="1800" dirty="0" smtClean="0"/>
              <a:t>reaction takes place in “</a:t>
            </a:r>
            <a:r>
              <a:rPr lang="en-US" sz="1800" dirty="0" err="1" smtClean="0"/>
              <a:t>stroma</a:t>
            </a:r>
            <a:r>
              <a:rPr lang="en-US" sz="1800" dirty="0" smtClean="0"/>
              <a:t>”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Dark </a:t>
            </a:r>
            <a:r>
              <a:rPr lang="en-US" sz="1800" dirty="0" smtClean="0"/>
              <a:t>reaction involves the reduction of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by ATP and NADPH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formed in the light reaction with the formation of organic matter (CHOs) - a new organic matter</a:t>
            </a:r>
          </a:p>
          <a:p>
            <a:pPr algn="just">
              <a:buNone/>
            </a:pPr>
            <a:r>
              <a:rPr lang="en-IN" sz="1800" dirty="0" smtClean="0"/>
              <a:t>	</a:t>
            </a:r>
          </a:p>
          <a:p>
            <a:pPr algn="just">
              <a:buNone/>
            </a:pPr>
            <a:r>
              <a:rPr lang="en-IN" sz="1800" dirty="0" smtClean="0"/>
              <a:t>	</a:t>
            </a:r>
            <a:r>
              <a:rPr lang="en-IN" sz="1800" dirty="0" smtClean="0"/>
              <a:t>CO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+2NADPH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+ n ATP             (CH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O) + 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O +2NADP +n ADP +</a:t>
            </a:r>
            <a:r>
              <a:rPr lang="en-IN" sz="1800" dirty="0" err="1" smtClean="0"/>
              <a:t>npi</a:t>
            </a:r>
            <a:r>
              <a:rPr lang="en-IN" sz="1800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5181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Photosynthetic   </a:t>
            </a:r>
            <a:r>
              <a:rPr lang="en-US" sz="1800" b="1" dirty="0" smtClean="0"/>
              <a:t>products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Phosphoglyceric</a:t>
            </a:r>
            <a:r>
              <a:rPr lang="en-IN" sz="1800" dirty="0" smtClean="0"/>
              <a:t>  </a:t>
            </a:r>
            <a:r>
              <a:rPr lang="en-IN" sz="1800" dirty="0" smtClean="0"/>
              <a:t>acid (PGA)  - Stable product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Sugar </a:t>
            </a:r>
            <a:r>
              <a:rPr lang="en-IN" sz="1800" dirty="0" smtClean="0"/>
              <a:t>phosphate -Ribose </a:t>
            </a:r>
            <a:r>
              <a:rPr lang="en-IN" sz="1800" dirty="0" err="1" smtClean="0"/>
              <a:t>diphosphate</a:t>
            </a:r>
            <a:r>
              <a:rPr lang="en-IN" sz="1800" dirty="0" smtClean="0"/>
              <a:t>, </a:t>
            </a:r>
            <a:r>
              <a:rPr lang="en-IN" sz="1800" dirty="0" err="1" smtClean="0"/>
              <a:t>pentosesugar</a:t>
            </a:r>
            <a:r>
              <a:rPr lang="en-IN" sz="1800" dirty="0" smtClean="0"/>
              <a:t>, fructose </a:t>
            </a:r>
            <a:r>
              <a:rPr lang="en-IN" sz="1800" dirty="0" err="1" smtClean="0"/>
              <a:t>diphosphte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Non  </a:t>
            </a:r>
            <a:r>
              <a:rPr lang="en-IN" sz="1800" dirty="0" smtClean="0"/>
              <a:t>carbohydrate such as ammo acids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Dissolved </a:t>
            </a:r>
            <a:r>
              <a:rPr lang="en-IN" sz="1800" dirty="0" smtClean="0"/>
              <a:t>oxygen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Energy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Chemosynthesis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Bacteria - </a:t>
            </a:r>
            <a:r>
              <a:rPr lang="en-US" sz="1800" dirty="0" smtClean="0"/>
              <a:t>convert inorganic nutrients to organic compounds without the presence of </a:t>
            </a:r>
            <a:r>
              <a:rPr lang="en-US" sz="1800" dirty="0" smtClean="0"/>
              <a:t>sunlight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Chemosynthetic </a:t>
            </a:r>
            <a:r>
              <a:rPr lang="en-US" sz="1800" dirty="0" smtClean="0"/>
              <a:t>bacteria are rich in marine and freshwater environments, particularly in the areas where sulfur or hydrogen sulfide gas is </a:t>
            </a:r>
            <a:r>
              <a:rPr lang="en-US" sz="1800" dirty="0" smtClean="0"/>
              <a:t>dominant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Like chlorophyll-bearing plants, chemosynthetic organisms are </a:t>
            </a:r>
            <a:r>
              <a:rPr lang="en-US" sz="1800" dirty="0" err="1" smtClean="0"/>
              <a:t>autotrophs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Autotrophic </a:t>
            </a:r>
            <a:r>
              <a:rPr lang="en-US" sz="1800" dirty="0" smtClean="0"/>
              <a:t>bacteria can obtain chemical energy due to oxidation- reduction process in the aquatic </a:t>
            </a:r>
            <a:r>
              <a:rPr lang="en-US" sz="1800" dirty="0" smtClean="0"/>
              <a:t>environment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main chemical reactions </a:t>
            </a:r>
            <a:r>
              <a:rPr lang="en-US" sz="1800" dirty="0" smtClean="0"/>
              <a:t>are</a:t>
            </a:r>
          </a:p>
          <a:p>
            <a:pPr algn="just"/>
            <a:endParaRPr lang="en-US" sz="1800" dirty="0" smtClean="0"/>
          </a:p>
          <a:p>
            <a:pPr lvl="0"/>
            <a:r>
              <a:rPr lang="en-IN" sz="1800" dirty="0" smtClean="0"/>
              <a:t>Hydrogen – splitting of 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O by ionization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Sulphur </a:t>
            </a:r>
            <a:r>
              <a:rPr lang="en-IN" sz="1800" dirty="0" smtClean="0"/>
              <a:t>( S,H</a:t>
            </a:r>
            <a:r>
              <a:rPr lang="en-IN" sz="1800" baseline="-25000" dirty="0" smtClean="0"/>
              <a:t>2</a:t>
            </a:r>
            <a:r>
              <a:rPr lang="en-IN" sz="1800" dirty="0" smtClean="0"/>
              <a:t>S, SO</a:t>
            </a:r>
            <a:r>
              <a:rPr lang="en-IN" sz="1800" baseline="-25000" dirty="0" smtClean="0"/>
              <a:t>3</a:t>
            </a:r>
            <a:r>
              <a:rPr lang="en-IN" sz="1800" baseline="30000" dirty="0" smtClean="0"/>
              <a:t>2-</a:t>
            </a:r>
            <a:r>
              <a:rPr lang="en-IN" sz="1800" dirty="0" smtClean="0"/>
              <a:t> )  	by sulphur bacteria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Nitrogen </a:t>
            </a:r>
            <a:r>
              <a:rPr lang="en-IN" sz="1800" dirty="0" smtClean="0"/>
              <a:t>(NH</a:t>
            </a:r>
            <a:r>
              <a:rPr lang="en-IN" sz="1800" baseline="-25000" dirty="0" smtClean="0"/>
              <a:t>4,</a:t>
            </a:r>
            <a:r>
              <a:rPr lang="en-IN" sz="1800" dirty="0" smtClean="0"/>
              <a:t>NO</a:t>
            </a:r>
            <a:r>
              <a:rPr lang="en-IN" sz="1800" baseline="-25000" dirty="0" smtClean="0"/>
              <a:t>2,</a:t>
            </a:r>
            <a:r>
              <a:rPr lang="en-IN" sz="1800" dirty="0" smtClean="0"/>
              <a:t>NO</a:t>
            </a:r>
            <a:r>
              <a:rPr lang="en-IN" sz="1800" baseline="-25000" dirty="0" smtClean="0"/>
              <a:t>3</a:t>
            </a:r>
            <a:r>
              <a:rPr lang="en-IN" sz="1800" dirty="0" smtClean="0"/>
              <a:t>)  	 by nitrifying bacteria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 algn="just"/>
            <a:r>
              <a:rPr lang="en-US" sz="1800" dirty="0" smtClean="0"/>
              <a:t>Iron </a:t>
            </a:r>
            <a:r>
              <a:rPr lang="en-US" sz="1800" dirty="0" smtClean="0"/>
              <a:t>(Fe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+    Fe</a:t>
            </a:r>
            <a:r>
              <a:rPr lang="en-US" sz="1800" baseline="30000" dirty="0" smtClean="0"/>
              <a:t>3+</a:t>
            </a:r>
            <a:r>
              <a:rPr lang="en-US" sz="1800" dirty="0" smtClean="0"/>
              <a:t> ) 		by iron bacteria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Concept of productivity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Aquatic plants - convert </a:t>
            </a:r>
            <a:r>
              <a:rPr lang="en-US" sz="1800" dirty="0" smtClean="0"/>
              <a:t>the light energy into chemical energy (</a:t>
            </a:r>
            <a:r>
              <a:rPr lang="en-US" sz="1800" dirty="0" smtClean="0"/>
              <a:t>sugar)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Phytoplankton - </a:t>
            </a:r>
            <a:r>
              <a:rPr lang="en-US" sz="1800" dirty="0" smtClean="0"/>
              <a:t>dominant primary producers of the pelagic </a:t>
            </a:r>
            <a:r>
              <a:rPr lang="en-US" sz="1800" dirty="0" smtClean="0"/>
              <a:t>environment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converts </a:t>
            </a:r>
            <a:r>
              <a:rPr lang="en-US" sz="1800" dirty="0" smtClean="0"/>
              <a:t>inorganic materials (NO</a:t>
            </a:r>
            <a:r>
              <a:rPr lang="en-US" sz="1800" baseline="-25000" dirty="0" smtClean="0"/>
              <a:t>3,</a:t>
            </a:r>
            <a:r>
              <a:rPr lang="en-US" sz="1800" dirty="0" smtClean="0"/>
              <a:t> PO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) into new organic compounds (lipid, protein, CHO’s) </a:t>
            </a:r>
            <a:r>
              <a:rPr lang="en-US" sz="1800" dirty="0" smtClean="0"/>
              <a:t>- photosynthesis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Autotrophs</a:t>
            </a:r>
            <a:r>
              <a:rPr lang="en-US" sz="1800" dirty="0" smtClean="0"/>
              <a:t> </a:t>
            </a:r>
            <a:r>
              <a:rPr lang="en-US" sz="1800" dirty="0" smtClean="0"/>
              <a:t>are called as </a:t>
            </a:r>
            <a:r>
              <a:rPr lang="en-US" sz="1800" b="1" dirty="0" smtClean="0"/>
              <a:t>primary </a:t>
            </a:r>
            <a:r>
              <a:rPr lang="en-US" sz="1800" b="1" dirty="0" smtClean="0"/>
              <a:t>producers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can able to manufacture complex organic molecules from simple inorganic compounds (water,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</a:t>
            </a:r>
            <a:r>
              <a:rPr lang="en-US" sz="1800" dirty="0" smtClean="0"/>
              <a:t>nutrients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PRIMARY PRODUCTION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term </a:t>
            </a:r>
            <a:r>
              <a:rPr lang="en-US" sz="1800" b="1" dirty="0" smtClean="0"/>
              <a:t>"production"</a:t>
            </a:r>
            <a:r>
              <a:rPr lang="en-US" sz="1800" dirty="0" smtClean="0"/>
              <a:t> </a:t>
            </a:r>
            <a:r>
              <a:rPr lang="en-US" sz="1800" dirty="0" smtClean="0"/>
              <a:t>- </a:t>
            </a:r>
            <a:r>
              <a:rPr lang="en-US" sz="1800" dirty="0" smtClean="0"/>
              <a:t>the creation of new organic matter by the process of </a:t>
            </a:r>
            <a:r>
              <a:rPr lang="en-US" sz="1800" dirty="0" smtClean="0"/>
              <a:t>photosynthesis</a:t>
            </a:r>
          </a:p>
          <a:p>
            <a:pPr algn="just"/>
            <a:endParaRPr lang="en-US" sz="1800" b="1" dirty="0" smtClean="0"/>
          </a:p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Primary </a:t>
            </a:r>
            <a:r>
              <a:rPr lang="en-US" sz="1800" b="1" dirty="0" smtClean="0"/>
              <a:t>production</a:t>
            </a:r>
            <a:r>
              <a:rPr lang="en-US" sz="1800" dirty="0" smtClean="0"/>
              <a:t> is the synthesis and storage of organic molecules during the growth and reproduction of photosynthetic </a:t>
            </a:r>
            <a:r>
              <a:rPr lang="en-US" sz="1800" dirty="0" smtClean="0"/>
              <a:t>organisms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New </a:t>
            </a:r>
            <a:r>
              <a:rPr lang="en-US" sz="1800" dirty="0" smtClean="0"/>
              <a:t>chemical compounds and new plant tissue are produced during </a:t>
            </a:r>
            <a:r>
              <a:rPr lang="en-US" sz="1800" dirty="0" smtClean="0"/>
              <a:t>photosynthesis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About </a:t>
            </a:r>
            <a:r>
              <a:rPr lang="en-US" sz="1800" dirty="0" smtClean="0"/>
              <a:t>10 to 20% of the primary production converted into secondary </a:t>
            </a:r>
            <a:r>
              <a:rPr lang="en-US" sz="1800" dirty="0" smtClean="0"/>
              <a:t>production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remaining 80-90% is lost by the consumers in the form of feces.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Photosynthesis</a:t>
            </a:r>
            <a:r>
              <a:rPr lang="en-US" sz="1800" dirty="0" smtClean="0"/>
              <a:t>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 </a:t>
            </a:r>
            <a:r>
              <a:rPr lang="en-US" sz="1800" dirty="0" smtClean="0"/>
              <a:t>“anaerobic “process in which organic matter is  synthesized from CO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and water by green plants using radiant energy of the sun and liberate oxygen and energy as by product of photosynthesis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6C0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+ 6H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	                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 + 6O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Energy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Photosynthesis plants</a:t>
            </a:r>
            <a:r>
              <a:rPr lang="en-US" sz="1800" dirty="0" smtClean="0"/>
              <a:t>, some bacteria, and some </a:t>
            </a:r>
            <a:r>
              <a:rPr lang="en-US" sz="1800" dirty="0" err="1" smtClean="0"/>
              <a:t>protistans</a:t>
            </a:r>
            <a:r>
              <a:rPr lang="en-US" sz="1800" dirty="0" smtClean="0"/>
              <a:t> use the energy from sunlight to produce sugar which </a:t>
            </a:r>
            <a:r>
              <a:rPr lang="en-US" sz="1800" dirty="0" smtClean="0"/>
              <a:t>cellular respiration converts </a:t>
            </a:r>
            <a:r>
              <a:rPr lang="en-US" sz="1800" dirty="0" smtClean="0"/>
              <a:t>into </a:t>
            </a:r>
            <a:r>
              <a:rPr lang="en-US" sz="1800" dirty="0" smtClean="0"/>
              <a:t>ATP, </a:t>
            </a:r>
            <a:r>
              <a:rPr lang="en-US" sz="1800" dirty="0" smtClean="0"/>
              <a:t>the "fuel" used by all living </a:t>
            </a:r>
            <a:r>
              <a:rPr lang="en-US" sz="1800" dirty="0" smtClean="0"/>
              <a:t>things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conversion of unusable sunlight energy into usable chemical energy is associated with the actions of the green pigment </a:t>
            </a:r>
            <a:r>
              <a:rPr lang="en-US" sz="1800" dirty="0" smtClean="0"/>
              <a:t>chlorophyll.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743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57150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Overall </a:t>
            </a:r>
            <a:r>
              <a:rPr lang="en-US" sz="1800" dirty="0" smtClean="0"/>
              <a:t>reaction of this process as: </a:t>
            </a:r>
          </a:p>
          <a:p>
            <a:pPr algn="just">
              <a:buNone/>
            </a:pPr>
            <a:r>
              <a:rPr lang="en-US" sz="1800" b="1" dirty="0" smtClean="0"/>
              <a:t>	6H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O </a:t>
            </a:r>
            <a:r>
              <a:rPr lang="en-US" sz="1800" b="1" dirty="0" smtClean="0"/>
              <a:t>+ 6CO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----------&gt; C</a:t>
            </a:r>
            <a:r>
              <a:rPr lang="en-US" sz="1800" b="1" baseline="-25000" dirty="0" smtClean="0"/>
              <a:t>6</a:t>
            </a:r>
            <a:r>
              <a:rPr lang="en-US" sz="1800" b="1" dirty="0" smtClean="0"/>
              <a:t>H</a:t>
            </a:r>
            <a:r>
              <a:rPr lang="en-US" sz="1800" b="1" baseline="-25000" dirty="0" smtClean="0"/>
              <a:t>12</a:t>
            </a:r>
            <a:r>
              <a:rPr lang="en-US" sz="1800" b="1" dirty="0" smtClean="0"/>
              <a:t>O</a:t>
            </a:r>
            <a:r>
              <a:rPr lang="en-US" sz="1800" b="1" baseline="-25000" dirty="0" smtClean="0"/>
              <a:t>6</a:t>
            </a:r>
            <a:r>
              <a:rPr lang="en-US" sz="1800" b="1" dirty="0" smtClean="0"/>
              <a:t>+ 6O</a:t>
            </a:r>
            <a:r>
              <a:rPr lang="en-US" sz="1800" b="1" baseline="-25000" dirty="0" smtClean="0"/>
              <a:t>2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Six </a:t>
            </a:r>
            <a:r>
              <a:rPr lang="en-US" sz="1800" dirty="0" smtClean="0"/>
              <a:t>molecules of water plus six molecules of carbon dioxide produce one molecule of sugar plus six molecules of </a:t>
            </a:r>
            <a:r>
              <a:rPr lang="en-US" sz="1800" dirty="0" smtClean="0"/>
              <a:t>oxygen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www.globalchange.umich.edu/globalchange1/current/lectures/kling/energyflow/photosyn_simpl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04800"/>
            <a:ext cx="2514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smtClean="0"/>
              <a:t>Chlorophyll – in specific </a:t>
            </a:r>
            <a:r>
              <a:rPr lang="en-US" sz="1800" dirty="0" smtClean="0"/>
              <a:t>chloroplasts in the plant </a:t>
            </a:r>
            <a:r>
              <a:rPr lang="en-US" sz="1800" dirty="0" smtClean="0"/>
              <a:t>cells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smtClean="0"/>
              <a:t>pigments </a:t>
            </a:r>
            <a:r>
              <a:rPr lang="en-US" sz="1800" dirty="0" smtClean="0"/>
              <a:t>- chlorophyll </a:t>
            </a:r>
            <a:r>
              <a:rPr lang="en-US" sz="1800" dirty="0" smtClean="0"/>
              <a:t>a, b, c, d </a:t>
            </a:r>
            <a:r>
              <a:rPr lang="en-US" sz="1800" dirty="0" smtClean="0"/>
              <a:t>etc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Other </a:t>
            </a:r>
            <a:r>
              <a:rPr lang="en-US" sz="1800" dirty="0" smtClean="0"/>
              <a:t>pigments - </a:t>
            </a:r>
            <a:r>
              <a:rPr lang="en-US" sz="1800" dirty="0" err="1" smtClean="0"/>
              <a:t>carotenoids</a:t>
            </a:r>
            <a:r>
              <a:rPr lang="en-US" sz="1800" dirty="0" smtClean="0"/>
              <a:t> and xanthophylls and some algae contain </a:t>
            </a:r>
            <a:r>
              <a:rPr lang="en-US" sz="1800" dirty="0" err="1" smtClean="0"/>
              <a:t>phycobilins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Plastids </a:t>
            </a:r>
            <a:r>
              <a:rPr lang="en-US" sz="1800" dirty="0" smtClean="0"/>
              <a:t>or chloroplast contains </a:t>
            </a:r>
            <a:r>
              <a:rPr lang="en-US" sz="1800" dirty="0" err="1" smtClean="0"/>
              <a:t>chromatophores</a:t>
            </a:r>
            <a:r>
              <a:rPr lang="en-US" sz="1800" dirty="0" smtClean="0"/>
              <a:t> which carry </a:t>
            </a:r>
            <a:r>
              <a:rPr lang="en-US" sz="1800" dirty="0" smtClean="0"/>
              <a:t>pigments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Chloroplasts </a:t>
            </a:r>
            <a:r>
              <a:rPr lang="en-US" sz="1800" dirty="0" smtClean="0"/>
              <a:t>vary in size, bounded by a double membrane and that stack of membranes present inside the </a:t>
            </a:r>
            <a:r>
              <a:rPr lang="en-US" sz="1800" dirty="0" smtClean="0"/>
              <a:t>chloroplast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discs are the chlorophyll containing structures arranged as regular chlorophyll </a:t>
            </a:r>
            <a:r>
              <a:rPr lang="en-US" sz="1800" dirty="0" smtClean="0"/>
              <a:t>molecules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Note</a:t>
            </a:r>
            <a:r>
              <a:rPr lang="en-US" sz="1800" dirty="0" smtClean="0"/>
              <a:t>: In blue green algae chlorophyll is arranged in a network of lamella inside the cell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total amount of organic matter produced by plants in a unit area per unit time is referred to gross primary </a:t>
            </a:r>
            <a:r>
              <a:rPr lang="en-US" sz="1800" dirty="0" smtClean="0"/>
              <a:t>production - also </a:t>
            </a:r>
            <a:r>
              <a:rPr lang="en-US" sz="1800" dirty="0" smtClean="0"/>
              <a:t>called total production or </a:t>
            </a:r>
            <a:r>
              <a:rPr lang="en-US" sz="1800" b="1" dirty="0" smtClean="0"/>
              <a:t>p</a:t>
            </a:r>
            <a:r>
              <a:rPr lang="en-US" sz="1800" b="1" u="sng" dirty="0" smtClean="0"/>
              <a:t>roductivity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r>
              <a:rPr lang="en-US" sz="1800" dirty="0" smtClean="0"/>
              <a:t>                                     </a:t>
            </a:r>
            <a:endParaRPr lang="en-US" sz="1800" dirty="0" smtClean="0"/>
          </a:p>
          <a:p>
            <a:pPr algn="just"/>
            <a:r>
              <a:rPr lang="en-US" sz="1800" dirty="0" smtClean="0"/>
              <a:t>The total organic material stored in plants is called </a:t>
            </a:r>
            <a:r>
              <a:rPr lang="en-US" sz="1800" u="sng" dirty="0" smtClean="0"/>
              <a:t>net primary production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r>
              <a:rPr lang="en-US" sz="1800" dirty="0" smtClean="0"/>
              <a:t>			(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</a:t>
            </a:r>
            <a:r>
              <a:rPr lang="en-US" sz="1800" b="1" baseline="-25000" dirty="0" err="1" smtClean="0"/>
              <a:t>n</a:t>
            </a:r>
            <a:r>
              <a:rPr lang="en-US" sz="1800" b="1" dirty="0" smtClean="0"/>
              <a:t> = P</a:t>
            </a:r>
            <a:r>
              <a:rPr lang="en-US" sz="1800" b="1" baseline="-25000" dirty="0" smtClean="0"/>
              <a:t>g</a:t>
            </a:r>
            <a:r>
              <a:rPr lang="en-US" sz="1800" b="1" dirty="0" smtClean="0"/>
              <a:t> – R</a:t>
            </a:r>
            <a:r>
              <a:rPr lang="en-US" sz="1800" b="1" dirty="0" smtClean="0"/>
              <a:t>)</a:t>
            </a:r>
            <a:endParaRPr lang="en-US" sz="1800" dirty="0" smtClean="0"/>
          </a:p>
          <a:p>
            <a:pPr algn="just"/>
            <a:r>
              <a:rPr lang="en-US" sz="1800" dirty="0" smtClean="0"/>
              <a:t>Net primary production = Gross production – respiration </a:t>
            </a:r>
          </a:p>
          <a:p>
            <a:pPr algn="just">
              <a:buNone/>
            </a:pPr>
            <a:r>
              <a:rPr lang="en-US" sz="1800" dirty="0" smtClean="0"/>
              <a:t>			(</a:t>
            </a:r>
            <a:r>
              <a:rPr lang="en-US" sz="1800" b="1" dirty="0" smtClean="0"/>
              <a:t>P</a:t>
            </a:r>
            <a:r>
              <a:rPr lang="en-US" sz="1800" b="1" baseline="-25000" dirty="0" smtClean="0"/>
              <a:t>g</a:t>
            </a:r>
            <a:r>
              <a:rPr lang="en-US" sz="1800" b="1" dirty="0" smtClean="0"/>
              <a:t> = </a:t>
            </a:r>
            <a:r>
              <a:rPr lang="en-US" sz="1800" b="1" dirty="0" err="1" smtClean="0"/>
              <a:t>P</a:t>
            </a:r>
            <a:r>
              <a:rPr lang="en-US" sz="1800" b="1" baseline="-25000" dirty="0" err="1" smtClean="0"/>
              <a:t>n</a:t>
            </a:r>
            <a:r>
              <a:rPr lang="en-US" sz="1800" b="1" dirty="0" smtClean="0"/>
              <a:t>-R</a:t>
            </a:r>
            <a:r>
              <a:rPr lang="en-US" sz="1800" b="1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6CO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+ 6H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+ light            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+ 6O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+ Energy Calories (</a:t>
            </a:r>
            <a:r>
              <a:rPr lang="en-US" sz="1800" b="1" dirty="0" smtClean="0"/>
              <a:t>Photosynthesis</a:t>
            </a:r>
            <a:r>
              <a:rPr lang="en-US" sz="1800" dirty="0" smtClean="0"/>
              <a:t>)</a:t>
            </a:r>
          </a:p>
          <a:p>
            <a:pPr algn="just">
              <a:buNone/>
            </a:pPr>
            <a:r>
              <a:rPr lang="en-US" sz="1800" dirty="0" smtClean="0"/>
              <a:t>	Carbon </a:t>
            </a:r>
            <a:r>
              <a:rPr lang="en-US" sz="1800" dirty="0" smtClean="0"/>
              <a:t>dioxide + water + sunlight + nutrients </a:t>
            </a:r>
            <a:r>
              <a:rPr lang="en-US" sz="1800" b="1" dirty="0" smtClean="0"/>
              <a:t>→</a:t>
            </a:r>
            <a:r>
              <a:rPr lang="en-US" sz="1800" dirty="0" smtClean="0"/>
              <a:t> Simple sugar + oxygen</a:t>
            </a:r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algn="just"/>
            <a:r>
              <a:rPr lang="en-US" sz="1800" dirty="0" smtClean="0"/>
              <a:t>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 + 6O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                     6CO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+ 6H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+ Energy calories (</a:t>
            </a:r>
            <a:r>
              <a:rPr lang="en-US" sz="1800" b="1" dirty="0" smtClean="0"/>
              <a:t>Respiration</a:t>
            </a:r>
            <a:r>
              <a:rPr lang="en-US" sz="1800" dirty="0" smtClean="0"/>
              <a:t>)</a:t>
            </a:r>
          </a:p>
          <a:p>
            <a:pPr algn="just">
              <a:buNone/>
            </a:pPr>
            <a:r>
              <a:rPr lang="en-US" sz="1800" dirty="0" smtClean="0"/>
              <a:t>	Simple </a:t>
            </a:r>
            <a:r>
              <a:rPr lang="en-US" sz="1800" dirty="0" smtClean="0"/>
              <a:t>sugar (food) + Oxygen → Carbon dioxide + water + energy (heat)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Where</a:t>
            </a:r>
            <a:r>
              <a:rPr lang="en-US" sz="1800" dirty="0" smtClean="0"/>
              <a:t>, 	P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= gross primary production</a:t>
            </a:r>
          </a:p>
          <a:p>
            <a:pPr algn="just">
              <a:buNone/>
            </a:pPr>
            <a:r>
              <a:rPr lang="en-US" sz="1800" dirty="0" smtClean="0"/>
              <a:t>	           </a:t>
            </a:r>
            <a:r>
              <a:rPr lang="en-US" sz="1800" dirty="0" smtClean="0"/>
              <a:t>	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= Net primary production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	R = Respiration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Thus</a:t>
            </a:r>
            <a:r>
              <a:rPr lang="en-US" sz="1800" dirty="0" smtClean="0"/>
              <a:t>, the amount of organic material produced in a unit area during a given period is called </a:t>
            </a:r>
            <a:r>
              <a:rPr lang="en-US" sz="1800" b="1" dirty="0" smtClean="0"/>
              <a:t>primary </a:t>
            </a:r>
            <a:r>
              <a:rPr lang="en-US" sz="1800" b="1" dirty="0" smtClean="0"/>
              <a:t>production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dirty="0" smtClean="0"/>
              <a:t>Productivity </a:t>
            </a:r>
            <a:r>
              <a:rPr lang="en-US" sz="1800" dirty="0" smtClean="0"/>
              <a:t>is expressed as </a:t>
            </a:r>
            <a:r>
              <a:rPr lang="en-US" sz="1800" b="1" dirty="0" smtClean="0"/>
              <a:t>grams C / m</a:t>
            </a:r>
            <a:r>
              <a:rPr lang="en-US" sz="1800" b="1" baseline="30000" dirty="0" smtClean="0"/>
              <a:t>2</a:t>
            </a:r>
            <a:r>
              <a:rPr lang="en-US" sz="1800" b="1" dirty="0" smtClean="0"/>
              <a:t> / day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r>
              <a:rPr lang="en-US" sz="1800" dirty="0" smtClean="0"/>
              <a:t>		</a:t>
            </a:r>
          </a:p>
          <a:p>
            <a:pPr algn="just">
              <a:buNone/>
            </a:pPr>
            <a:r>
              <a:rPr lang="en-US" sz="1800" dirty="0" smtClean="0"/>
              <a:t>If    </a:t>
            </a:r>
            <a:r>
              <a:rPr lang="en-US" sz="1800" dirty="0" smtClean="0"/>
              <a:t>	</a:t>
            </a:r>
            <a:r>
              <a:rPr lang="en-US" sz="1800" dirty="0" smtClean="0"/>
              <a:t>	P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</a:t>
            </a:r>
            <a:r>
              <a:rPr lang="en-US" sz="1800" dirty="0" smtClean="0"/>
              <a:t>= R – No storage</a:t>
            </a:r>
          </a:p>
          <a:p>
            <a:pPr algn="just">
              <a:buNone/>
            </a:pPr>
            <a:r>
              <a:rPr lang="en-US" sz="1800" dirty="0" smtClean="0"/>
              <a:t>		P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</a:t>
            </a:r>
            <a:r>
              <a:rPr lang="en-US" sz="1800" dirty="0" smtClean="0"/>
              <a:t>&lt; R – Productivity decreases</a:t>
            </a:r>
          </a:p>
          <a:p>
            <a:pPr algn="just">
              <a:buNone/>
            </a:pPr>
            <a:r>
              <a:rPr lang="en-US" sz="1800" dirty="0" smtClean="0"/>
              <a:t>		P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</a:t>
            </a:r>
            <a:r>
              <a:rPr lang="en-US" sz="1800" dirty="0" smtClean="0"/>
              <a:t>&gt; R- Productivity increases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53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1524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Secondary </a:t>
            </a:r>
            <a:r>
              <a:rPr lang="en-US" sz="1800" b="1" dirty="0" smtClean="0"/>
              <a:t>Production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energy stored by the consumers is called </a:t>
            </a:r>
            <a:r>
              <a:rPr lang="en-US" sz="1800" b="1" dirty="0" smtClean="0"/>
              <a:t>secondary </a:t>
            </a:r>
            <a:r>
              <a:rPr lang="en-US" sz="1800" b="1" dirty="0" smtClean="0"/>
              <a:t>production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Secondary </a:t>
            </a:r>
            <a:r>
              <a:rPr lang="en-US" sz="1800" dirty="0" smtClean="0"/>
              <a:t>production </a:t>
            </a:r>
            <a:r>
              <a:rPr lang="en-US" sz="1800" dirty="0" smtClean="0"/>
              <a:t>- the </a:t>
            </a:r>
            <a:r>
              <a:rPr lang="en-US" sz="1800" dirty="0" smtClean="0"/>
              <a:t>generation of </a:t>
            </a:r>
            <a:r>
              <a:rPr lang="en-US" sz="1800" dirty="0" smtClean="0"/>
              <a:t>biomass of</a:t>
            </a:r>
            <a:r>
              <a:rPr lang="en-US" sz="1800" dirty="0" smtClean="0"/>
              <a:t> </a:t>
            </a:r>
            <a:r>
              <a:rPr lang="en-US" sz="1800" dirty="0" err="1" smtClean="0"/>
              <a:t>heterotriophic</a:t>
            </a:r>
            <a:r>
              <a:rPr lang="en-US" sz="1800" dirty="0" smtClean="0"/>
              <a:t> </a:t>
            </a:r>
            <a:r>
              <a:rPr lang="en-US" sz="1800" dirty="0" smtClean="0"/>
              <a:t> organisms in aquatic </a:t>
            </a:r>
            <a:r>
              <a:rPr lang="en-US" sz="1800" dirty="0" smtClean="0"/>
              <a:t>ecosystems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Organisms </a:t>
            </a:r>
            <a:r>
              <a:rPr lang="en-US" sz="1800" dirty="0" smtClean="0"/>
              <a:t>responsible for secondary production </a:t>
            </a:r>
            <a:r>
              <a:rPr lang="en-US" sz="1800" dirty="0" smtClean="0"/>
              <a:t>- </a:t>
            </a:r>
            <a:r>
              <a:rPr lang="en-US" sz="1800" dirty="0" smtClean="0"/>
              <a:t>animals, </a:t>
            </a:r>
            <a:r>
              <a:rPr lang="en-US" sz="1800" dirty="0" err="1" smtClean="0"/>
              <a:t>protists</a:t>
            </a:r>
            <a:r>
              <a:rPr lang="en-US" sz="1800" dirty="0" smtClean="0"/>
              <a:t>,</a:t>
            </a:r>
            <a:r>
              <a:rPr lang="en-US" sz="1800" dirty="0" smtClean="0"/>
              <a:t> </a:t>
            </a:r>
            <a:r>
              <a:rPr lang="en-US" sz="1800" dirty="0" smtClean="0"/>
              <a:t>fungi</a:t>
            </a:r>
            <a:r>
              <a:rPr lang="en-US" sz="1800" dirty="0" smtClean="0"/>
              <a:t> and many </a:t>
            </a:r>
            <a:r>
              <a:rPr lang="en-US" sz="1800" dirty="0" smtClean="0"/>
              <a:t>bacteria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Estimation - </a:t>
            </a:r>
            <a:r>
              <a:rPr lang="en-US" sz="1800" dirty="0" smtClean="0"/>
              <a:t>increment summation, removal summation, the instantaneous growth method and the </a:t>
            </a:r>
            <a:r>
              <a:rPr lang="en-US" sz="1800" dirty="0" smtClean="0"/>
              <a:t>Allen curve</a:t>
            </a:r>
            <a:r>
              <a:rPr lang="en-US" sz="1800" dirty="0" smtClean="0"/>
              <a:t> </a:t>
            </a:r>
            <a:r>
              <a:rPr lang="en-US" sz="1800" dirty="0" smtClean="0"/>
              <a:t>method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814</Words>
  <Application>Microsoft Office PowerPoint</Application>
  <PresentationFormat>On-screen Show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Productivity</vt:lpstr>
      <vt:lpstr>Concept of productivity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</dc:title>
  <dc:creator/>
  <cp:lastModifiedBy>ELAB3</cp:lastModifiedBy>
  <cp:revision>33</cp:revision>
  <dcterms:created xsi:type="dcterms:W3CDTF">2006-08-16T00:00:00Z</dcterms:created>
  <dcterms:modified xsi:type="dcterms:W3CDTF">2012-05-09T10:50:42Z</dcterms:modified>
</cp:coreProperties>
</file>