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PATTREN OF PRIMARY PRODUCTION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Nutrient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Productivity - amount </a:t>
            </a:r>
            <a:r>
              <a:rPr lang="en-US" sz="1800" dirty="0" smtClean="0"/>
              <a:t>of carbon fixed per unit </a:t>
            </a:r>
            <a:r>
              <a:rPr lang="en-US" sz="1800" dirty="0" smtClean="0"/>
              <a:t>time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Productivity - assimilation </a:t>
            </a:r>
            <a:r>
              <a:rPr lang="en-US" sz="1800" dirty="0" smtClean="0"/>
              <a:t>index in which growth is expressed as mg of carbon produced per mg chlorophyll ‘a’ per </a:t>
            </a:r>
            <a:r>
              <a:rPr lang="en-US" sz="1800" dirty="0" smtClean="0"/>
              <a:t>hour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Phosphate </a:t>
            </a:r>
            <a:r>
              <a:rPr lang="en-US" sz="1800" dirty="0" smtClean="0"/>
              <a:t>and Nitrates are the two </a:t>
            </a:r>
            <a:r>
              <a:rPr lang="en-US" sz="1800" b="1" dirty="0" smtClean="0"/>
              <a:t>major nutrients</a:t>
            </a:r>
            <a:r>
              <a:rPr lang="en-US" sz="1800" dirty="0" smtClean="0"/>
              <a:t> recognized as one of the </a:t>
            </a:r>
            <a:r>
              <a:rPr lang="en-US" sz="1800" b="1" dirty="0" smtClean="0"/>
              <a:t>major factors limiting</a:t>
            </a:r>
            <a:r>
              <a:rPr lang="en-US" sz="1800" dirty="0" smtClean="0"/>
              <a:t> primary </a:t>
            </a:r>
            <a:r>
              <a:rPr lang="en-US" sz="1800" dirty="0" smtClean="0"/>
              <a:t>productivity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Phytoplankton </a:t>
            </a:r>
            <a:r>
              <a:rPr lang="en-US" sz="1800" dirty="0" smtClean="0"/>
              <a:t>absorbs nutrients from the solution during photosynthesis for the formation of particulate organic </a:t>
            </a:r>
            <a:r>
              <a:rPr lang="en-US" sz="1800" dirty="0" smtClean="0"/>
              <a:t>matter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/>
              <a:t>Growth rates – Nutrient uptake velocity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 </a:t>
            </a:r>
            <a:endParaRPr lang="en-US" sz="1800" b="1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1</a:t>
            </a:r>
            <a:r>
              <a:rPr lang="en-US" sz="1800" dirty="0" smtClean="0"/>
              <a:t>. Growth and nutrient uptake curves generally follow the same pattern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2</a:t>
            </a:r>
            <a:r>
              <a:rPr lang="en-US" sz="1800" dirty="0" smtClean="0"/>
              <a:t>. Generally follows </a:t>
            </a:r>
            <a:r>
              <a:rPr lang="en-US" sz="1800" dirty="0" err="1" smtClean="0"/>
              <a:t>Michaelis-Menton</a:t>
            </a:r>
            <a:r>
              <a:rPr lang="en-US" sz="1800" dirty="0" smtClean="0"/>
              <a:t> uptake curve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Where 	</a:t>
            </a:r>
            <a:r>
              <a:rPr lang="en-US" sz="1800" dirty="0" smtClean="0"/>
              <a:t>µ= </a:t>
            </a:r>
            <a:r>
              <a:rPr lang="en-US" sz="1800" dirty="0" smtClean="0"/>
              <a:t>growth rate (or nutrient uptake rate) </a:t>
            </a:r>
            <a:br>
              <a:rPr lang="en-US" sz="1800" dirty="0" smtClean="0"/>
            </a:br>
            <a:r>
              <a:rPr lang="en-US" sz="1800" dirty="0" smtClean="0"/>
              <a:t>	S </a:t>
            </a:r>
            <a:r>
              <a:rPr lang="en-US" sz="1800" dirty="0" smtClean="0"/>
              <a:t>= substrate concentration </a:t>
            </a:r>
          </a:p>
          <a:p>
            <a:pPr>
              <a:buNone/>
            </a:pPr>
            <a:r>
              <a:rPr lang="en-US" sz="1800" dirty="0" smtClean="0"/>
              <a:t>		K</a:t>
            </a:r>
            <a:r>
              <a:rPr lang="en-US" sz="1800" baseline="-25000" dirty="0" smtClean="0"/>
              <a:t>s</a:t>
            </a:r>
            <a:r>
              <a:rPr lang="en-US" sz="1800" dirty="0" smtClean="0"/>
              <a:t> </a:t>
            </a:r>
            <a:r>
              <a:rPr lang="en-US" sz="1800" dirty="0" smtClean="0"/>
              <a:t>= substrate concentration where growth rate is half of maximum 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/>
          </a:p>
        </p:txBody>
      </p:sp>
      <p:pic>
        <p:nvPicPr>
          <p:cNvPr id="4" name="Picture 3" descr="Monod Growth Curve and Michaelis-Menton nutrient uptake curv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2200"/>
            <a:ext cx="3048000" cy="214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esf.edu/efb/schulz/Limnology/nutrientuptake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362200"/>
            <a:ext cx="3505200" cy="205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quation for growth or uptake kinetic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6482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Factors affecting uptake of nutrients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</a:t>
            </a:r>
            <a:r>
              <a:rPr lang="en-US" sz="1800" dirty="0" smtClean="0"/>
              <a:t>. </a:t>
            </a:r>
            <a:r>
              <a:rPr lang="en-US" sz="1800" b="1" dirty="0" smtClean="0"/>
              <a:t>Cell size</a:t>
            </a:r>
            <a:r>
              <a:rPr lang="en-US" sz="1800" dirty="0" smtClean="0"/>
              <a:t> – amount of surface area relative to volume; surface area/volume gets </a:t>
            </a:r>
          </a:p>
          <a:p>
            <a:pPr>
              <a:buNone/>
            </a:pPr>
            <a:r>
              <a:rPr lang="en-US" sz="1800" dirty="0" smtClean="0"/>
              <a:t>       lower as cell gets bigger  </a:t>
            </a:r>
            <a:br>
              <a:rPr lang="en-US" sz="1800" dirty="0" smtClean="0"/>
            </a:b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2.</a:t>
            </a:r>
            <a:r>
              <a:rPr lang="en-US" sz="1800" b="1" dirty="0" smtClean="0"/>
              <a:t>Nutritional </a:t>
            </a:r>
            <a:r>
              <a:rPr lang="en-US" sz="1800" b="1" dirty="0" smtClean="0"/>
              <a:t>state of cell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		a</a:t>
            </a:r>
            <a:r>
              <a:rPr lang="en-US" sz="1800" dirty="0" smtClean="0"/>
              <a:t>. Luxury uptake – cells take up more than they need </a:t>
            </a:r>
          </a:p>
          <a:p>
            <a:pPr>
              <a:buNone/>
            </a:pPr>
            <a:r>
              <a:rPr lang="en-US" sz="1800" dirty="0" smtClean="0"/>
              <a:t>		b</a:t>
            </a:r>
            <a:r>
              <a:rPr lang="en-US" sz="1800" dirty="0" smtClean="0"/>
              <a:t>. Inhibition by internal stores </a:t>
            </a:r>
          </a:p>
          <a:p>
            <a:pPr>
              <a:buNone/>
            </a:pPr>
            <a:r>
              <a:rPr lang="en-US" sz="1800" dirty="0" smtClean="0"/>
              <a:t>	</a:t>
            </a:r>
          </a:p>
          <a:p>
            <a:pPr>
              <a:buNone/>
            </a:pPr>
            <a:r>
              <a:rPr lang="en-US" sz="1800" dirty="0" smtClean="0"/>
              <a:t>3</a:t>
            </a:r>
            <a:r>
              <a:rPr lang="en-US" sz="1800" dirty="0" smtClean="0"/>
              <a:t>. </a:t>
            </a:r>
            <a:r>
              <a:rPr lang="en-US" sz="1800" b="1" dirty="0" smtClean="0"/>
              <a:t>Transport limitation</a:t>
            </a:r>
            <a:r>
              <a:rPr lang="en-US" sz="1800" dirty="0" smtClean="0"/>
              <a:t>  	</a:t>
            </a:r>
          </a:p>
          <a:p>
            <a:pPr>
              <a:buNone/>
            </a:pPr>
            <a:r>
              <a:rPr lang="en-US" sz="1800" dirty="0" smtClean="0"/>
              <a:t>		a</a:t>
            </a:r>
            <a:r>
              <a:rPr lang="en-US" sz="1800" dirty="0" smtClean="0"/>
              <a:t>. sinking speed or swimming speed </a:t>
            </a:r>
          </a:p>
          <a:p>
            <a:pPr>
              <a:buNone/>
            </a:pPr>
            <a:r>
              <a:rPr lang="en-US" sz="1800" dirty="0" smtClean="0"/>
              <a:t>		 </a:t>
            </a:r>
            <a:r>
              <a:rPr lang="en-US" sz="1800" dirty="0" smtClean="0"/>
              <a:t>b. turbulence </a:t>
            </a:r>
          </a:p>
          <a:p>
            <a:pPr>
              <a:buNone/>
            </a:pPr>
            <a:r>
              <a:rPr lang="en-US" sz="1800" dirty="0" smtClean="0"/>
              <a:t>	</a:t>
            </a:r>
          </a:p>
          <a:p>
            <a:pPr>
              <a:buNone/>
            </a:pPr>
            <a:r>
              <a:rPr lang="en-US" sz="1800" dirty="0" smtClean="0"/>
              <a:t>4</a:t>
            </a:r>
            <a:r>
              <a:rPr lang="en-US" sz="1800" dirty="0" smtClean="0"/>
              <a:t>. </a:t>
            </a:r>
            <a:r>
              <a:rPr lang="en-US" sz="1800" b="1" dirty="0" smtClean="0"/>
              <a:t>Inducible enzyme systems affect Ks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</a:t>
            </a:r>
          </a:p>
          <a:p>
            <a:pPr>
              <a:buNone/>
            </a:pPr>
            <a:r>
              <a:rPr lang="en-US" sz="1800" dirty="0" smtClean="0"/>
              <a:t>5</a:t>
            </a:r>
            <a:r>
              <a:rPr lang="en-US" sz="1800" dirty="0" smtClean="0"/>
              <a:t>. </a:t>
            </a:r>
            <a:r>
              <a:rPr lang="en-US" sz="1800" b="1" dirty="0" smtClean="0"/>
              <a:t>Toxicity effects (if nutrient abundance too high)</a:t>
            </a:r>
            <a:r>
              <a:rPr lang="en-US" sz="1800" dirty="0" smtClean="0"/>
              <a:t>     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MINOR NUTRIENTS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Minor </a:t>
            </a:r>
            <a:r>
              <a:rPr lang="en-US" sz="1800" dirty="0" smtClean="0"/>
              <a:t>nutrients </a:t>
            </a:r>
            <a:r>
              <a:rPr lang="en-US" sz="1800" dirty="0" smtClean="0"/>
              <a:t>- </a:t>
            </a:r>
            <a:r>
              <a:rPr lang="en-US" sz="1800" dirty="0" smtClean="0"/>
              <a:t>Fe, </a:t>
            </a:r>
            <a:r>
              <a:rPr lang="en-US" sz="1800" dirty="0" err="1" smtClean="0"/>
              <a:t>Mn</a:t>
            </a:r>
            <a:r>
              <a:rPr lang="en-US" sz="1800" dirty="0" smtClean="0"/>
              <a:t>, Cu, Zn, vanadium, cobalt and molybdenum are known to limit primary </a:t>
            </a:r>
            <a:r>
              <a:rPr lang="en-US" sz="1800" dirty="0" smtClean="0"/>
              <a:t>production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Lower </a:t>
            </a:r>
            <a:r>
              <a:rPr lang="en-US" sz="1800" dirty="0" smtClean="0"/>
              <a:t>concentration of Iron is known to limit plant growth particularly in  </a:t>
            </a:r>
            <a:r>
              <a:rPr lang="en-US" sz="1800" dirty="0" err="1" smtClean="0"/>
              <a:t>Neritic</a:t>
            </a:r>
            <a:r>
              <a:rPr lang="en-US" sz="1800" dirty="0" smtClean="0"/>
              <a:t>  </a:t>
            </a:r>
            <a:r>
              <a:rPr lang="en-US" sz="1800" dirty="0" smtClean="0"/>
              <a:t>waters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Neritic</a:t>
            </a:r>
            <a:r>
              <a:rPr lang="en-US" sz="1800" dirty="0" smtClean="0"/>
              <a:t> </a:t>
            </a:r>
            <a:r>
              <a:rPr lang="en-US" sz="1800" dirty="0" smtClean="0"/>
              <a:t>species </a:t>
            </a:r>
            <a:r>
              <a:rPr lang="en-US" sz="1800" dirty="0" smtClean="0"/>
              <a:t>-</a:t>
            </a:r>
            <a:r>
              <a:rPr lang="en-US" sz="1800" i="1" dirty="0" err="1" smtClean="0"/>
              <a:t>Skeletonema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costatum</a:t>
            </a:r>
            <a:r>
              <a:rPr lang="en-US" sz="1800" dirty="0" smtClean="0"/>
              <a:t>   requires high concentrations iron along with PO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and NO</a:t>
            </a:r>
            <a:r>
              <a:rPr lang="en-US" sz="1800" baseline="-25000" dirty="0" smtClean="0"/>
              <a:t>3 </a:t>
            </a:r>
            <a:r>
              <a:rPr lang="en-US" sz="1800" dirty="0" smtClean="0"/>
              <a:t>by diatoms and </a:t>
            </a:r>
            <a:r>
              <a:rPr lang="en-US" sz="1800" dirty="0" err="1" smtClean="0"/>
              <a:t>silicoflagellates</a:t>
            </a:r>
            <a:r>
              <a:rPr lang="en-US" sz="1800" dirty="0" smtClean="0"/>
              <a:t> for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shell formation 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/>
            <a:r>
              <a:rPr lang="en-US" sz="1800" b="1" dirty="0" smtClean="0"/>
              <a:t>Note</a:t>
            </a:r>
            <a:r>
              <a:rPr lang="en-US" sz="1800" b="1" dirty="0" smtClean="0"/>
              <a:t>:</a:t>
            </a:r>
            <a:r>
              <a:rPr lang="en-US" sz="1800" dirty="0" smtClean="0"/>
              <a:t> Calcium, magnesium, potassium, sodium ions are required by plants in trace </a:t>
            </a:r>
            <a:r>
              <a:rPr lang="en-US" sz="1800" dirty="0" smtClean="0"/>
              <a:t>quantities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These </a:t>
            </a:r>
            <a:r>
              <a:rPr lang="en-US" sz="1800" dirty="0" smtClean="0"/>
              <a:t>elements will help to keep ionic regulation of cells and the formation of hard parts, enzymatic activity etc.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/>
              <a:t>ORGANIC SUBSTANCES</a:t>
            </a:r>
            <a:r>
              <a:rPr lang="en-US" sz="1800" dirty="0" smtClean="0"/>
              <a:t>  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Organic </a:t>
            </a:r>
            <a:r>
              <a:rPr lang="en-US" sz="1800" dirty="0" smtClean="0"/>
              <a:t>substances </a:t>
            </a:r>
            <a:r>
              <a:rPr lang="en-US" sz="1800" dirty="0" smtClean="0"/>
              <a:t>- influence </a:t>
            </a:r>
            <a:r>
              <a:rPr lang="en-US" sz="1800" dirty="0" smtClean="0"/>
              <a:t>the plant </a:t>
            </a:r>
            <a:r>
              <a:rPr lang="en-US" sz="1800" dirty="0" smtClean="0"/>
              <a:t>growth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Organic </a:t>
            </a:r>
            <a:r>
              <a:rPr lang="en-US" sz="1800" dirty="0" smtClean="0"/>
              <a:t>substance </a:t>
            </a:r>
            <a:r>
              <a:rPr lang="en-US" sz="1800" dirty="0" smtClean="0"/>
              <a:t>- produced </a:t>
            </a:r>
            <a:r>
              <a:rPr lang="en-US" sz="1800" dirty="0" smtClean="0"/>
              <a:t>by decomposition and excretion of </a:t>
            </a:r>
            <a:r>
              <a:rPr lang="en-US" sz="1800" dirty="0" smtClean="0"/>
              <a:t>organisms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Diatoms</a:t>
            </a:r>
            <a:r>
              <a:rPr lang="en-US" sz="1800" dirty="0" smtClean="0"/>
              <a:t>, </a:t>
            </a:r>
            <a:r>
              <a:rPr lang="en-US" sz="1800" dirty="0" err="1" smtClean="0"/>
              <a:t>coccolithophorids</a:t>
            </a:r>
            <a:r>
              <a:rPr lang="en-US" sz="1800" dirty="0" smtClean="0"/>
              <a:t> and </a:t>
            </a:r>
            <a:r>
              <a:rPr lang="en-US" sz="1800" dirty="0" err="1" smtClean="0"/>
              <a:t>dinoflagellats</a:t>
            </a:r>
            <a:r>
              <a:rPr lang="en-US" sz="1800" dirty="0" smtClean="0"/>
              <a:t>, bacteria, fungi etc, present below the euphoric zone can utilize dissolved organic matter in the  </a:t>
            </a:r>
            <a:r>
              <a:rPr lang="en-US" sz="1800" dirty="0" smtClean="0"/>
              <a:t>water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Some  </a:t>
            </a:r>
            <a:r>
              <a:rPr lang="en-US" sz="1800" dirty="0" smtClean="0"/>
              <a:t>algae can utilize organic carbon  such as  glucose and </a:t>
            </a:r>
            <a:r>
              <a:rPr lang="en-US" sz="1800" dirty="0" smtClean="0"/>
              <a:t>lactate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Some </a:t>
            </a:r>
            <a:r>
              <a:rPr lang="en-US" sz="1800" dirty="0" smtClean="0"/>
              <a:t>diatoms, flagellates  can utilize nitrogen  as </a:t>
            </a:r>
            <a:r>
              <a:rPr lang="en-US" sz="1800" dirty="0" err="1" smtClean="0"/>
              <a:t>aminoacid</a:t>
            </a:r>
            <a:r>
              <a:rPr lang="en-US" sz="1800" dirty="0" smtClean="0"/>
              <a:t>, urea, uric acid etc.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Certain </a:t>
            </a:r>
            <a:r>
              <a:rPr lang="en-US" sz="1800" dirty="0" smtClean="0"/>
              <a:t>vitamins such as </a:t>
            </a:r>
            <a:r>
              <a:rPr lang="en-US" sz="1800" dirty="0" err="1" smtClean="0"/>
              <a:t>vit</a:t>
            </a:r>
            <a:r>
              <a:rPr lang="en-US" sz="1800" dirty="0" smtClean="0"/>
              <a:t> B</a:t>
            </a:r>
            <a:r>
              <a:rPr lang="en-US" sz="1800" baseline="-25000" dirty="0" smtClean="0"/>
              <a:t>12,</a:t>
            </a:r>
            <a:r>
              <a:rPr lang="en-US" sz="1800" dirty="0" smtClean="0"/>
              <a:t>  B thiamine and biotin.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Seasonal and regional variations are common phenomenon in nature. In temperate latitudes, seasonal variations are distinct and regular compared to constant, irregular production in tropical environments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743200"/>
            <a:ext cx="6172200" cy="267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19400" y="5638800"/>
            <a:ext cx="434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Seasonal trends in primary production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Types of production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Regular production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Irregular production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C10F10abcd.jpg                                                 00000076 PINET ITK                      B541A54C: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13471"/>
            <a:ext cx="8229600" cy="4439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The variation can be attributed to temperature, illumination and availability of nutrients in the </a:t>
            </a:r>
            <a:r>
              <a:rPr lang="en-US" sz="1800" dirty="0" err="1" smtClean="0"/>
              <a:t>euphotic</a:t>
            </a:r>
            <a:r>
              <a:rPr lang="en-US" sz="1800" dirty="0" smtClean="0"/>
              <a:t> zone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Winter period - high concentration  of nutrients - but decrease in illumination and temperature  -  prevent the increase of  phytoplankton production during summer season as a result of the formation of the thermo cline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nutrient replenishment of the </a:t>
            </a:r>
            <a:r>
              <a:rPr lang="en-US" sz="1800" dirty="0" err="1" smtClean="0"/>
              <a:t>euphotic</a:t>
            </a:r>
            <a:r>
              <a:rPr lang="en-US" sz="1800" dirty="0" smtClean="0"/>
              <a:t> zone results in low phytoplankton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During autumn even though nutrients concentration was more due to decrease of both illumination and temperature caused for lower phytoplankton production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smtClean="0"/>
              <a:t>High </a:t>
            </a:r>
            <a:r>
              <a:rPr lang="en-US" sz="1800" dirty="0" smtClean="0"/>
              <a:t>production during spring season was attributed to the high illumination </a:t>
            </a:r>
            <a:r>
              <a:rPr lang="en-US" sz="1800" smtClean="0"/>
              <a:t>and temperature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FACTORS INFLUENCE PRIMARY PRODUCTION 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Light 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Temperature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Salinity 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Nutrients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Minion </a:t>
            </a:r>
            <a:r>
              <a:rPr lang="en-IN" sz="1800" dirty="0" smtClean="0"/>
              <a:t>nutrients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Organic </a:t>
            </a:r>
            <a:r>
              <a:rPr lang="en-IN" sz="1800" dirty="0" smtClean="0"/>
              <a:t>substance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Grazing </a:t>
            </a:r>
            <a:r>
              <a:rPr lang="en-IN" sz="1800" dirty="0" smtClean="0"/>
              <a:t>of zooplankton 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Light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Photosynthesis </a:t>
            </a:r>
            <a:r>
              <a:rPr lang="en-US" sz="1800" dirty="0" smtClean="0"/>
              <a:t>is directly proportional to the light intensity of solar </a:t>
            </a:r>
            <a:r>
              <a:rPr lang="en-US" sz="1800" dirty="0" smtClean="0"/>
              <a:t>radiation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About  </a:t>
            </a:r>
            <a:r>
              <a:rPr lang="en-US" sz="1800" dirty="0" smtClean="0"/>
              <a:t>80% incident visible light reaches 120m. depth in a clear offshore waters and 10-20 m. in turbid inshore </a:t>
            </a:r>
            <a:r>
              <a:rPr lang="en-US" sz="1800" dirty="0" smtClean="0"/>
              <a:t>waters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0.02 </a:t>
            </a:r>
            <a:r>
              <a:rPr lang="en-US" sz="1800" dirty="0" smtClean="0"/>
              <a:t>to 2% of light will be used by most </a:t>
            </a:r>
            <a:r>
              <a:rPr lang="en-US" sz="1800" dirty="0" smtClean="0"/>
              <a:t>plants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Day hours - max </a:t>
            </a:r>
            <a:r>
              <a:rPr lang="en-US" sz="1800" dirty="0" smtClean="0"/>
              <a:t>photosynthesis </a:t>
            </a:r>
            <a:r>
              <a:rPr lang="en-US" sz="1800" dirty="0" smtClean="0"/>
              <a:t>- </a:t>
            </a:r>
            <a:r>
              <a:rPr lang="en-US" sz="1800" dirty="0" smtClean="0"/>
              <a:t>between 5-20 </a:t>
            </a:r>
            <a:r>
              <a:rPr lang="en-US" sz="1800" dirty="0" smtClean="0"/>
              <a:t>meters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High </a:t>
            </a:r>
            <a:r>
              <a:rPr lang="en-US" sz="1800" dirty="0" smtClean="0"/>
              <a:t>phytoplankton biomass </a:t>
            </a:r>
            <a:r>
              <a:rPr lang="en-US" sz="1800" dirty="0" smtClean="0"/>
              <a:t>- </a:t>
            </a:r>
            <a:r>
              <a:rPr lang="en-US" sz="1800" dirty="0" smtClean="0"/>
              <a:t>in the euphonic zone by shade </a:t>
            </a:r>
            <a:r>
              <a:rPr lang="en-US" sz="1800" dirty="0" smtClean="0"/>
              <a:t>plankton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/>
              <a:t>Relationship between composition light depth, critical depth and the depth </a:t>
            </a:r>
            <a:r>
              <a:rPr lang="en-US" sz="1800" b="1" dirty="0" smtClean="0"/>
              <a:t>mixing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Plant </a:t>
            </a:r>
            <a:r>
              <a:rPr lang="en-US" sz="1800" dirty="0" smtClean="0"/>
              <a:t>growth or net predation occurs when photosynthesis exceeds respiration the depth at which photosynthesis and respiration equal is called </a:t>
            </a:r>
            <a:r>
              <a:rPr lang="en-US" sz="1800" b="1" dirty="0" smtClean="0"/>
              <a:t>compensation depth (</a:t>
            </a:r>
            <a:r>
              <a:rPr lang="en-US" sz="1800" b="1" dirty="0" smtClean="0"/>
              <a:t>CD)</a:t>
            </a:r>
          </a:p>
          <a:p>
            <a:pPr algn="just"/>
            <a:endParaRPr lang="en-US" sz="1800" b="1" dirty="0" smtClean="0"/>
          </a:p>
          <a:p>
            <a:pPr algn="just"/>
            <a:r>
              <a:rPr lang="en-US" sz="1800" dirty="0" smtClean="0"/>
              <a:t>Below </a:t>
            </a:r>
            <a:r>
              <a:rPr lang="en-US" sz="1800" dirty="0" smtClean="0"/>
              <a:t>the CD </a:t>
            </a:r>
            <a:r>
              <a:rPr lang="en-US" sz="1800" dirty="0" smtClean="0"/>
              <a:t>- no production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</a:t>
            </a:r>
            <a:r>
              <a:rPr lang="en-US" sz="1800" dirty="0" smtClean="0"/>
              <a:t>rea </a:t>
            </a:r>
            <a:r>
              <a:rPr lang="en-US" sz="1800" dirty="0" smtClean="0"/>
              <a:t>above the CD </a:t>
            </a:r>
            <a:r>
              <a:rPr lang="en-US" sz="1800" dirty="0" smtClean="0"/>
              <a:t>- </a:t>
            </a:r>
            <a:r>
              <a:rPr lang="en-US" sz="1800" b="1" dirty="0" err="1" smtClean="0"/>
              <a:t>euphotic</a:t>
            </a:r>
            <a:r>
              <a:rPr lang="en-US" sz="1800" b="1" dirty="0" smtClean="0"/>
              <a:t> </a:t>
            </a:r>
            <a:r>
              <a:rPr lang="en-US" sz="1800" b="1" dirty="0" smtClean="0"/>
              <a:t>zone</a:t>
            </a:r>
            <a:r>
              <a:rPr lang="en-US" sz="1800" dirty="0" smtClean="0"/>
              <a:t>  </a:t>
            </a:r>
            <a:r>
              <a:rPr lang="en-US" sz="1800" dirty="0" smtClean="0"/>
              <a:t>- 80 </a:t>
            </a:r>
            <a:r>
              <a:rPr lang="en-US" sz="1800" dirty="0" smtClean="0"/>
              <a:t>m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From </a:t>
            </a:r>
            <a:r>
              <a:rPr lang="en-US" sz="1800" dirty="0" smtClean="0"/>
              <a:t>the Figure an area of  ABCD indicates the amount of plant material used up in respiration is matched against the amount gained by photosynthesis  (Area- ACE)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6096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Note</a:t>
            </a:r>
            <a:r>
              <a:rPr lang="en-US" sz="1800" dirty="0" smtClean="0"/>
              <a:t>: If phytoplankton cells are mixed down below 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critical</a:t>
            </a:r>
            <a:r>
              <a:rPr lang="en-US" sz="1800" baseline="-25000" dirty="0" smtClean="0"/>
              <a:t>, </a:t>
            </a:r>
            <a:r>
              <a:rPr lang="en-US" sz="1800" dirty="0" smtClean="0"/>
              <a:t>there can be no net </a:t>
            </a:r>
            <a:r>
              <a:rPr lang="en-US" sz="1800" dirty="0" smtClean="0"/>
              <a:t>photosynthesis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However </a:t>
            </a:r>
            <a:r>
              <a:rPr lang="en-US" sz="1800" dirty="0" smtClean="0"/>
              <a:t>as long as the depth of mixing is above the critical depth there can be net photosynthesis.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E.g</a:t>
            </a:r>
            <a:r>
              <a:rPr lang="en-US" sz="1800" dirty="0" smtClean="0"/>
              <a:t>.,  </a:t>
            </a:r>
            <a:r>
              <a:rPr lang="en-US" sz="1800" dirty="0" err="1" smtClean="0"/>
              <a:t>Euphotic</a:t>
            </a:r>
            <a:r>
              <a:rPr lang="en-US" sz="1800" dirty="0" smtClean="0"/>
              <a:t> depth –Gulf manner and Palk bay- 6m; West coast of India varied to be 50-60m and 90m. in the clear waters of Laccadive sea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rate of photosynthesis varies in proportion to light intensity and there is a limit a light saturation by plant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Compensation </a:t>
            </a:r>
            <a:r>
              <a:rPr lang="en-US" sz="1800" b="1" dirty="0" smtClean="0"/>
              <a:t>depth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</a:t>
            </a:r>
            <a:r>
              <a:rPr lang="en-US" sz="1800" dirty="0" smtClean="0"/>
              <a:t>is the depth at which the amount of respiration exactly balances the amount of photosynthesis is referred to as </a:t>
            </a:r>
            <a:r>
              <a:rPr lang="en-US" sz="1800" b="1" dirty="0" smtClean="0"/>
              <a:t>compensation depth</a:t>
            </a:r>
            <a:endParaRPr lang="en-US" sz="1800" dirty="0" smtClean="0"/>
          </a:p>
          <a:p>
            <a:pPr algn="just">
              <a:buNone/>
            </a:pPr>
            <a:r>
              <a:rPr lang="en-US" sz="1800" b="1" dirty="0" smtClean="0"/>
              <a:t> </a:t>
            </a:r>
            <a:endParaRPr lang="en-US" sz="1800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Critical </a:t>
            </a:r>
            <a:r>
              <a:rPr lang="en-US" sz="1800" b="1" dirty="0" smtClean="0"/>
              <a:t>depth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depth at which a population of phytoplankton cells can be mixed until photosynthetic gain is balanced by respiratory losses ( P</a:t>
            </a:r>
            <a:r>
              <a:rPr lang="en-US" sz="1800" baseline="-25000" dirty="0" smtClean="0"/>
              <a:t>W </a:t>
            </a:r>
            <a:r>
              <a:rPr lang="en-US" sz="1800" dirty="0" smtClean="0"/>
              <a:t>= R</a:t>
            </a:r>
            <a:r>
              <a:rPr lang="en-US" sz="1800" baseline="-25000" dirty="0" smtClean="0"/>
              <a:t>W</a:t>
            </a:r>
            <a:r>
              <a:rPr lang="en-US" sz="1800" dirty="0" smtClean="0"/>
              <a:t>)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692</Words>
  <Application>Microsoft Office PowerPoint</Application>
  <PresentationFormat>On-screen Show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PATTREN OF PRIMARY PRODUCTION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PATTREN OF PRIMARY PRODUCTION</dc:title>
  <dc:creator/>
  <cp:lastModifiedBy>ELAB3</cp:lastModifiedBy>
  <cp:revision>7</cp:revision>
  <dcterms:created xsi:type="dcterms:W3CDTF">2006-08-16T00:00:00Z</dcterms:created>
  <dcterms:modified xsi:type="dcterms:W3CDTF">2012-05-10T09:18:19Z</dcterms:modified>
</cp:coreProperties>
</file>