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11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ESTUARIES-0_files/img_mod3_p4-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COASTAL ECOSYSTEMS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CHARACTERISTICS OF ESTUARY</a:t>
            </a:r>
            <a:endParaRPr lang="en-US" sz="1800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Salinity: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Variations in salinity are affected by temperature, dissolved gases, density and viscosity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Salinity in the estuary varies with depth, flux of fresh water, and changes with the tide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Floods result in reduced salinity and drought can result in higher salinity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Temperature: </a:t>
            </a:r>
            <a:r>
              <a:rPr lang="en-US" sz="1800" dirty="0" smtClean="0"/>
              <a:t>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Shallow estuarine waters exhibit great temperature changes.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sun heats up the estuary during the day and cools at night due to influx of  water from rivers and the sea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Tides also affect estuarine temperatures at high tide, the deeper, lower reaches of the estuary remain cool, and only the top layers are heated by the sun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Oxygen: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highly stratified estuaries, the level of biological activity in the lower levels can deplete oxygen levels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When mixing is low and tidal effects are minimal, replenishment of oxygen in the estuary may be minimal</a:t>
            </a:r>
          </a:p>
          <a:p>
            <a:pPr algn="just"/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Sediment: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Infiltration of the estuarine sediments by nutrients, trace elements, sewage and industrial waste can influence the productivity of the estuary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Wave action: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effect is very minimal in estuaries and hence more amounts of sediments are settled along the bottom of the estuaries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reduced wave action in turn promotes the deposition of sediments and development of rooted plants in the estuarine regions</a:t>
            </a:r>
          </a:p>
          <a:p>
            <a:pPr algn="just"/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Turbidity: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As this region is having good amounts of fine sediments or particles, turbidity of the estuarine waters is very high in most of the periods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highest turbidities are known to occur during the maximum freshwater discharge into the estuaries</a:t>
            </a:r>
            <a:endParaRPr lang="en-US" sz="1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CLASSIFICATION OF ORGANISMS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estuarine organisms are classified based on the salinity tolerance levels as follows: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1. </a:t>
            </a:r>
            <a:r>
              <a:rPr lang="en-US" sz="1800" b="1" dirty="0" err="1" smtClean="0"/>
              <a:t>Oligohaline</a:t>
            </a:r>
            <a:r>
              <a:rPr lang="en-US" sz="1800" b="1" dirty="0" smtClean="0"/>
              <a:t> organisms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of the freshwater forms inhabiting rivers which cannot tolerate variations in salinity of more than 0.1 </a:t>
            </a:r>
            <a:r>
              <a:rPr lang="en-US" sz="1800" dirty="0" err="1" smtClean="0"/>
              <a:t>ppt</a:t>
            </a:r>
            <a:r>
              <a:rPr lang="en-US" sz="1800" dirty="0" smtClean="0"/>
              <a:t> and which are not found at the head of the estuary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 Some </a:t>
            </a:r>
            <a:r>
              <a:rPr lang="en-US" sz="1800" dirty="0" err="1" smtClean="0"/>
              <a:t>oligohaline</a:t>
            </a:r>
            <a:r>
              <a:rPr lang="en-US" sz="1800" dirty="0" smtClean="0"/>
              <a:t> species at the head may tolerate salinities up to 5 </a:t>
            </a:r>
            <a:r>
              <a:rPr lang="en-US" sz="1800" dirty="0" err="1" smtClean="0"/>
              <a:t>ppt</a:t>
            </a:r>
            <a:r>
              <a:rPr lang="en-US" sz="1800" dirty="0" smtClean="0"/>
              <a:t> and a few even as high as 19 </a:t>
            </a:r>
            <a:r>
              <a:rPr lang="en-US" sz="1800" dirty="0" err="1" smtClean="0"/>
              <a:t>ppt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2. True estuarine organisms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err="1" smtClean="0"/>
              <a:t>euryhaline</a:t>
            </a:r>
            <a:r>
              <a:rPr lang="en-US" sz="1800" dirty="0" smtClean="0"/>
              <a:t> forms and are restricted to estuaries only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are adapted to the wide variations of salinity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known to live both in the upper and middle reaches of the estuaries with low saline conditions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3. </a:t>
            </a:r>
            <a:r>
              <a:rPr lang="en-US" sz="1800" b="1" dirty="0" err="1" smtClean="0"/>
              <a:t>Euryhaline</a:t>
            </a:r>
            <a:r>
              <a:rPr lang="en-US" sz="1800" b="1" dirty="0" smtClean="0"/>
              <a:t> marine organisms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Extend their distribution from the sea to the upper reaches of the estuary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Can tolerate salinity as low as 15 </a:t>
            </a:r>
            <a:r>
              <a:rPr lang="en-US" sz="1800" dirty="0" err="1" smtClean="0"/>
              <a:t>ppt</a:t>
            </a:r>
            <a:r>
              <a:rPr lang="en-US" sz="1800" dirty="0" smtClean="0"/>
              <a:t> and a few even 5ppt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Form the majority of the total estuarine biota</a:t>
            </a:r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4. </a:t>
            </a:r>
            <a:r>
              <a:rPr lang="en-US" sz="1800" b="1" dirty="0" err="1" smtClean="0"/>
              <a:t>Stenohaline</a:t>
            </a:r>
            <a:r>
              <a:rPr lang="en-US" sz="1800" b="1" dirty="0" smtClean="0"/>
              <a:t> marine organisms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organisms live on the open sea shore and at mouths of the estuaries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do not enter the estuaries below salinities of 25 </a:t>
            </a:r>
            <a:r>
              <a:rPr lang="en-US" sz="1800" dirty="0" err="1" smtClean="0"/>
              <a:t>ppt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BIOTA OF ESTUARIES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Estuaries - homes to unique aquatic plants and animals, such as sea grass, sea turtles and sea lions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Two major challenges - variable of salinity and regular tidal influence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solutions are behavioral adaptations such as burrowing or simply closing shells when there isn't enough water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bivalve closes its valves when the level of salinity becomes too low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Some marine worms and amphipods bury themselves in sediments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838200"/>
            <a:ext cx="8610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I.  Flora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Diatoms -  	 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Skeletonema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Coscinodiscus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Biddulphia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Synedra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Navicula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Asterionella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Hemidiscus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Chaetoceros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Pleurosigma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etc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Algae - 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Sprogyra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Eudorina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Pandorina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Lyngbya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Microcystis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Oscillatoria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Spirulina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etc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Seagrasses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  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Cymodocea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serrulata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Enhalus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acoroides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Halophila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ovalis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				etc.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Salt marsh vgetation-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Salicornia, Sueda, Spartina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etc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Mangroves - 		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Avicennia, Rhizophora, Ceriops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etc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II.  Fauna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Protozoa- 		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Euglena, Vovox, Ceratium, Peridinium, Noctiluca, Vorticella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Coelenterata-  		Sea anemones, hydrozoan medusae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Rotifera-    		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Brachionus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Annelida- 		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Tubifex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sp,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Arenicola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sp,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Nereis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sp, etc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Arthropoda- 		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Cyclops, Calanus, Acartia, Oithona, Penlia, Moina, Uca,          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Neptunus, Scylla, Hermit crabs, Palaeomon, Metaphenaeus,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shrimps, 			isopods, barnacles,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Gammarus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Sphaeroma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Finfishes – 		Mullets (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Mugil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sp.),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Therapon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sp.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Lates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calcarifer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                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eels, mud skipper etc.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Aquatic Mammals – 	Dolphins, sea cow and manatee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Terrestrial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mammals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	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Rodents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rabbits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tigers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Reptiles –	 	Crocodile, sea snake, tree snakes etc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Birds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		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Cormorants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pelicans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COASTAL ZONE AND CLASSIFICATION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coastal zone - interface between the land and water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Continually changing because of the dynamic interaction between the oceans and the land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energy reaching the coast can become high during storms, and such high energies make coastal zones areas of high vulnerability to natural physical processes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Tidal rise and fall are regular and predictable coastal phenomenon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Unpredictable environmental factors influencing the habitat and specialized fauna - flora and adapted to regulate the production in this active zone of the marine costal ecosystem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ESTUARINE HABITATS OF INDIA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Hooghly-</a:t>
            </a:r>
            <a:r>
              <a:rPr lang="en-IN" sz="1800" dirty="0" err="1" smtClean="0"/>
              <a:t>Matlah</a:t>
            </a:r>
            <a:r>
              <a:rPr lang="en-IN" sz="1800" dirty="0" smtClean="0"/>
              <a:t> estuary in West Bengal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Mahandi</a:t>
            </a:r>
            <a:r>
              <a:rPr lang="en-IN" sz="1800" dirty="0" smtClean="0"/>
              <a:t> estuary in Orissa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Godavari estuary in Andhra Pradesh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Adayar</a:t>
            </a:r>
            <a:r>
              <a:rPr lang="en-IN" sz="1800" dirty="0" smtClean="0"/>
              <a:t> Estuary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Vellar</a:t>
            </a:r>
            <a:r>
              <a:rPr lang="en-IN" sz="1800" dirty="0" smtClean="0"/>
              <a:t> estuary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Cauvery estuary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Apart from these, there are </a:t>
            </a:r>
            <a:r>
              <a:rPr lang="en-US" sz="1800" dirty="0" err="1" smtClean="0"/>
              <a:t>brackishwater</a:t>
            </a:r>
            <a:r>
              <a:rPr lang="en-US" sz="1800" dirty="0" smtClean="0"/>
              <a:t> lakes such as </a:t>
            </a:r>
            <a:r>
              <a:rPr lang="en-US" sz="1800" dirty="0" err="1" smtClean="0"/>
              <a:t>Chilka</a:t>
            </a:r>
            <a:r>
              <a:rPr lang="en-US" sz="1800" dirty="0" smtClean="0"/>
              <a:t> Lake in Orissa, </a:t>
            </a:r>
            <a:r>
              <a:rPr lang="en-US" sz="1800" dirty="0" err="1" smtClean="0"/>
              <a:t>Pulicat</a:t>
            </a:r>
            <a:r>
              <a:rPr lang="en-US" sz="1800" dirty="0" smtClean="0"/>
              <a:t> Lake in Tamilnadu and the </a:t>
            </a:r>
            <a:r>
              <a:rPr lang="en-US" sz="1800" dirty="0" err="1" smtClean="0"/>
              <a:t>Vembanad</a:t>
            </a:r>
            <a:r>
              <a:rPr lang="en-US" sz="1800" dirty="0" smtClean="0"/>
              <a:t> and </a:t>
            </a:r>
            <a:r>
              <a:rPr lang="en-US" sz="1800" dirty="0" err="1" smtClean="0"/>
              <a:t>Kadinamkulam</a:t>
            </a:r>
            <a:r>
              <a:rPr lang="en-US" sz="1800" dirty="0" smtClean="0"/>
              <a:t> backwaters in Kerala are important.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MANGROVES ECOSYSTEM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term mangrove refers to an ecological group of halophytic plant species found along sheltered tropical and subtropical shores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is a diverse group of plants that are adapted to wet, saline intertidal habitats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Terms such as mangrove community, mangrove ecosystem, mangrove forest, mangrove swamp, and </a:t>
            </a:r>
            <a:r>
              <a:rPr lang="en-US" sz="1800" dirty="0" err="1" smtClean="0"/>
              <a:t>mangal</a:t>
            </a:r>
            <a:r>
              <a:rPr lang="en-US" sz="1800" dirty="0" smtClean="0"/>
              <a:t> are used to describe the entire mangrove community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Healthy mangrove forests are key to a healthy marine ecology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mangroves make an enormous contribution to the food chain that supports the coastal fisheries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Mangroves extend over 18 million hectares worldwide, covering a quarter of the world's tropical coastline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Largest mangrove areas occur in Indonesia (30%) followed by Nigeria (10%), Australia (8%) and Mexico (7%)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India contributes approximately 3% to the world mangrove area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Sunderbans</a:t>
            </a:r>
            <a:r>
              <a:rPr lang="en-US" sz="1800" dirty="0" smtClean="0"/>
              <a:t> in West Bengal accounts for a little less than half of the total area under mangroves in India.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mangrov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114800"/>
            <a:ext cx="4191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229600" cy="54406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324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State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Mangrove wetland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Total area of the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wetland (ha)*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Actual forest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cover (ha)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East coast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Sunderbans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4,26,000   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2,12,500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Orissa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Mahanadi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67,000 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21,500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Andhra Pradesh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Godavari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33,250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24,100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Krishna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25,000 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15,600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Tamil Nadu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Pichavaram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1,300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Muthupet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13,000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1,200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West coast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Gujarat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Gulf of Kutch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58,200 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85,400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Gulf of Khambat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53,123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17,700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Other mangroves  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–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1 1,600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Andaman and Nicobar islands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Andaman islands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92,900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Nicobar islands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3,700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Total   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4,87,100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381000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MANGROVE WETLANDS OF INDIA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Mangrove habitat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Mangrove distribution is determined primarily by sea level and its fluctuations and secondarily by air temperature, salinity, ocean currents, storms, shore slope, and soil substrate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mangroves mostly live on muddy soils, but they can also grow on sand, peat and coral rocks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Some mangrove species occur close to  the shores, fringing islands, and sheltered bays; further inland in the estuaries influenced by tidal action.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Mangroves vary in height according to species and environment from shrubs to tall trees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roots of some mangrove species such as </a:t>
            </a:r>
            <a:r>
              <a:rPr lang="en-US" sz="1800" i="1" dirty="0" err="1" smtClean="0"/>
              <a:t>Rhizophora</a:t>
            </a:r>
            <a:r>
              <a:rPr lang="en-US" sz="1800" dirty="0" smtClean="0"/>
              <a:t> spp. (red mangrove) contain the </a:t>
            </a:r>
            <a:r>
              <a:rPr lang="en-US" sz="1800" dirty="0" err="1" smtClean="0"/>
              <a:t>pneumataphores</a:t>
            </a:r>
            <a:r>
              <a:rPr lang="en-US" sz="1800" dirty="0" smtClean="0"/>
              <a:t>- the unique breathing roots and </a:t>
            </a:r>
            <a:r>
              <a:rPr lang="en-US" sz="1800" i="1" dirty="0" err="1" smtClean="0"/>
              <a:t>Avicennia</a:t>
            </a:r>
            <a:r>
              <a:rPr lang="en-US" sz="1800" dirty="0" smtClean="0"/>
              <a:t> spp. (black mangrove) contain many small "breathing" pores, called "lenticels."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allow oxygen to diffuse into the plant and down to the underground roots by means of air space tissue in the cortex, called "parenchyma."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lenticels are inactive during high tide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Certain species of mangroves exclude salt from their systems while, others actually excrete the salt via their leaves, roots, or branches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FACTORS  INFLUENCE MANGROVE ENVIRONMENT </a:t>
            </a:r>
            <a:endParaRPr lang="en-US" sz="1800" dirty="0" smtClean="0"/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r>
              <a:rPr lang="en-IN" sz="1800" b="1" dirty="0" smtClean="0"/>
              <a:t>Salinity </a:t>
            </a:r>
            <a:endParaRPr lang="en-US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Mangroves are capable of living in the salt water by reverse osmosis at the root level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Some species can exclude more than 90% of salt from the body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Also, secrete salt through the use of special glands on the leaves of the tree, which are among the most active salt-secreting systems known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Leaves with thick, waxy cuticles and stomata found only on their lower surfaces are examples of such modification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r>
              <a:rPr lang="en-IN" sz="1800" b="1" dirty="0" smtClean="0"/>
              <a:t>Survival in the anoxic soil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red mangroves,  </a:t>
            </a:r>
            <a:r>
              <a:rPr lang="en-US" sz="1800" i="1" dirty="0" err="1" smtClean="0"/>
              <a:t>Rhizophora</a:t>
            </a:r>
            <a:r>
              <a:rPr lang="en-US" sz="1800" dirty="0" smtClean="0"/>
              <a:t>, the root system  is kept above the loose, anoxic soils so as to have contact with air for respiration as against keeping the roots below the soil in other plants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black mangroves,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Avicennia</a:t>
            </a:r>
            <a:r>
              <a:rPr lang="en-US" sz="1800" dirty="0" smtClean="0"/>
              <a:t> spp.  the presence of respiratory roots or </a:t>
            </a:r>
            <a:r>
              <a:rPr lang="en-US" sz="1800" dirty="0" err="1" smtClean="0"/>
              <a:t>pneumatophores</a:t>
            </a:r>
            <a:r>
              <a:rPr lang="en-US" sz="1800" dirty="0" smtClean="0"/>
              <a:t>  extending above the anoxic mud surface of the mangrove habitats so to have gaseous exchange is a special adaptation for efficient respiration mechanisms</a:t>
            </a:r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r>
              <a:rPr lang="en-IN" sz="1800" b="1" dirty="0" smtClean="0"/>
              <a:t>Production of a </a:t>
            </a:r>
            <a:r>
              <a:rPr lang="en-IN" sz="1800" b="1" dirty="0" err="1" smtClean="0"/>
              <a:t>propagule</a:t>
            </a:r>
            <a:r>
              <a:rPr lang="en-IN" sz="1800" b="1" dirty="0" smtClean="0"/>
              <a:t> </a:t>
            </a:r>
            <a:endParaRPr lang="en-US" sz="1800" dirty="0" smtClean="0"/>
          </a:p>
          <a:p>
            <a:pPr algn="just">
              <a:buNone/>
            </a:pPr>
            <a:endParaRPr lang="en-IN" sz="1800" dirty="0" smtClean="0"/>
          </a:p>
          <a:p>
            <a:pPr algn="just"/>
            <a:r>
              <a:rPr lang="en-IN" sz="1800" dirty="0" smtClean="0"/>
              <a:t>Many show </a:t>
            </a:r>
            <a:r>
              <a:rPr lang="en-IN" sz="1800" dirty="0" err="1" smtClean="0"/>
              <a:t>vivipary</a:t>
            </a:r>
            <a:r>
              <a:rPr lang="en-IN" sz="1800" dirty="0" smtClean="0"/>
              <a:t> (</a:t>
            </a:r>
            <a:r>
              <a:rPr lang="en-IN" sz="1800" dirty="0" err="1" smtClean="0"/>
              <a:t>Eg</a:t>
            </a:r>
            <a:r>
              <a:rPr lang="en-IN" sz="1800" dirty="0" smtClean="0"/>
              <a:t>. </a:t>
            </a:r>
            <a:r>
              <a:rPr lang="en-IN" sz="1800" i="1" dirty="0" err="1" smtClean="0"/>
              <a:t>Rhizophora</a:t>
            </a:r>
            <a:r>
              <a:rPr lang="en-IN" sz="1800" dirty="0" smtClean="0"/>
              <a:t>)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The seed is germinated on the parent tree and grows by combination of photosynthesis and acquisition of nutrients from the parent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This structure, which is neither a seed nor a fruit, which usually termed a </a:t>
            </a:r>
            <a:r>
              <a:rPr lang="en-IN" sz="1800" dirty="0" err="1" smtClean="0"/>
              <a:t>propagule</a:t>
            </a:r>
            <a:r>
              <a:rPr lang="en-IN" sz="1800" dirty="0" smtClean="0"/>
              <a:t>, then falls to the ground and propagate and grow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>
              <a:buNone/>
            </a:pPr>
            <a:r>
              <a:rPr lang="en-IN" sz="1800" b="1" dirty="0" smtClean="0"/>
              <a:t>Succulent stem</a:t>
            </a:r>
            <a:endParaRPr lang="en-US" sz="1800" dirty="0" smtClean="0"/>
          </a:p>
          <a:p>
            <a:endParaRPr lang="en-IN" sz="1800" dirty="0" smtClean="0"/>
          </a:p>
          <a:p>
            <a:r>
              <a:rPr lang="en-IN" sz="1800" dirty="0" smtClean="0"/>
              <a:t>Some mangrove plants are known to have succulent stem to conserve water in its body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1800" b="1" dirty="0" smtClean="0"/>
              <a:t>IMPORTANCE OF MANGROVES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Protect coastlines against erosive wave action and strong coastal winds, and serve as natural barriers against tsunamis and torrential storms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Refuge and nursery grounds - mangrove areas are excellent nursery grounds for a variety of commercially important prawns, crabs and fin-fishes, as they provide necessary food and shelter for living organisms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These ecosystems  also provides food, roosting, nesting site and shelter to a large varieties of birds</a:t>
            </a:r>
            <a:endParaRPr lang="en-US" sz="1800" dirty="0" smtClean="0"/>
          </a:p>
          <a:p>
            <a:pPr lvl="0" algn="just">
              <a:buNone/>
            </a:pPr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Are important breeding ground for many fishes, crabs, prawns and other marine animals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Coastal ecosystems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Sea itself  (continental , inshore, shallow water zone)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Estuaries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Mangroves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Coral reefs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Sea grass bed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Intertidal zone (Littoral zone)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IN" sz="1800" dirty="0" smtClean="0"/>
              <a:t>Fallen leaves and branches from mangroves contribute to the detritus and provide nutrients for the marine environment. These ecosystems are quite productive (350 – 500 g C m</a:t>
            </a:r>
            <a:r>
              <a:rPr lang="en-IN" sz="1800" baseline="30000" dirty="0" smtClean="0"/>
              <a:t>–2</a:t>
            </a:r>
            <a:r>
              <a:rPr lang="en-IN" sz="1800" dirty="0" smtClean="0"/>
              <a:t> yr</a:t>
            </a:r>
            <a:r>
              <a:rPr lang="en-IN" sz="1800" baseline="30000" dirty="0" smtClean="0"/>
              <a:t>–1</a:t>
            </a:r>
            <a:r>
              <a:rPr lang="en-IN" sz="1800" dirty="0" smtClean="0"/>
              <a:t>).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Prevent salt water from intruding into rivers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Retain, concentrate and recycle nutrients and remove toxicants through a natural filtering process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Provide resources for coastal communities who depend on the plants for timber, fuel, food, medicinal herbs and other natural products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1800" b="1" dirty="0" smtClean="0"/>
              <a:t>FLORA &amp; FAUNA OF MANGROVES</a:t>
            </a:r>
            <a:endParaRPr lang="en-US" sz="1800" dirty="0" smtClean="0"/>
          </a:p>
          <a:p>
            <a:pPr algn="just"/>
            <a:endParaRPr lang="en-IN" sz="1800" b="1" dirty="0" smtClean="0"/>
          </a:p>
          <a:p>
            <a:pPr algn="just">
              <a:buNone/>
            </a:pPr>
            <a:r>
              <a:rPr lang="en-IN" sz="1800" b="1" dirty="0" smtClean="0"/>
              <a:t>Plants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Two families, </a:t>
            </a:r>
            <a:r>
              <a:rPr lang="en-US" sz="1800" dirty="0" err="1" smtClean="0"/>
              <a:t>Avicenniaceae</a:t>
            </a:r>
            <a:r>
              <a:rPr lang="en-US" sz="1800" dirty="0" smtClean="0"/>
              <a:t> and </a:t>
            </a:r>
            <a:r>
              <a:rPr lang="en-US" sz="1800" dirty="0" err="1" smtClean="0"/>
              <a:t>Rhizophoraceae</a:t>
            </a:r>
            <a:r>
              <a:rPr lang="en-US" sz="1800" dirty="0" smtClean="0"/>
              <a:t> dominate in terms of number of species and abundance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Common genera - </a:t>
            </a:r>
            <a:r>
              <a:rPr lang="en-US" sz="1800" i="1" dirty="0" err="1" smtClean="0"/>
              <a:t>Rhizophora</a:t>
            </a:r>
            <a:r>
              <a:rPr lang="en-US" sz="1800" i="1" dirty="0" smtClean="0"/>
              <a:t> (</a:t>
            </a:r>
            <a:r>
              <a:rPr lang="en-US" sz="1800" dirty="0" smtClean="0"/>
              <a:t>red mangrove</a:t>
            </a:r>
            <a:r>
              <a:rPr lang="en-US" sz="1800" i="1" dirty="0" smtClean="0"/>
              <a:t>), </a:t>
            </a:r>
            <a:r>
              <a:rPr lang="en-US" sz="1800" i="1" dirty="0" err="1" smtClean="0"/>
              <a:t>Avicennia</a:t>
            </a:r>
            <a:r>
              <a:rPr lang="en-US" sz="1800" i="1" dirty="0" smtClean="0"/>
              <a:t> (</a:t>
            </a:r>
            <a:r>
              <a:rPr lang="en-US" sz="1800" dirty="0" err="1" smtClean="0"/>
              <a:t>balck</a:t>
            </a:r>
            <a:r>
              <a:rPr lang="en-US" sz="1800" dirty="0" smtClean="0"/>
              <a:t> mangrove</a:t>
            </a:r>
            <a:r>
              <a:rPr lang="en-US" sz="1800" i="1" dirty="0" smtClean="0"/>
              <a:t>), </a:t>
            </a:r>
            <a:r>
              <a:rPr lang="en-US" sz="1800" i="1" dirty="0" err="1" smtClean="0"/>
              <a:t>Aegiceros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Laguncularia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Lumnitzera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Bruguiera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Ceriops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Sonneratia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Xylocarpus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Heritiera</a:t>
            </a:r>
            <a:r>
              <a:rPr lang="en-US" sz="1800" i="1" dirty="0" smtClean="0"/>
              <a:t> </a:t>
            </a:r>
            <a:r>
              <a:rPr lang="en-US" sz="1800" dirty="0" smtClean="0"/>
              <a:t>etc.</a:t>
            </a:r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r>
              <a:rPr lang="en-IN" sz="1800" b="1" dirty="0" smtClean="0"/>
              <a:t>Microalgae </a:t>
            </a:r>
            <a:endParaRPr lang="en-US" sz="1800" dirty="0" smtClean="0"/>
          </a:p>
          <a:p>
            <a:pPr algn="just">
              <a:buNone/>
            </a:pPr>
            <a:r>
              <a:rPr lang="en-IN" sz="1800" dirty="0" smtClean="0"/>
              <a:t> </a:t>
            </a:r>
          </a:p>
          <a:p>
            <a:pPr algn="just"/>
            <a:r>
              <a:rPr lang="en-IN" sz="1800" dirty="0" smtClean="0"/>
              <a:t>Mangroves are rich in phytoplankton species such as </a:t>
            </a:r>
            <a:r>
              <a:rPr lang="en-IN" sz="1800" i="1" dirty="0" err="1" smtClean="0"/>
              <a:t>Navicula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Thalassiothrix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Pleurosigma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Ceratium</a:t>
            </a:r>
            <a:r>
              <a:rPr lang="en-IN" sz="1800" i="1" dirty="0" smtClean="0"/>
              <a:t>, </a:t>
            </a:r>
            <a:r>
              <a:rPr lang="en-IN" sz="1800" i="1" dirty="0" err="1" smtClean="0"/>
              <a:t>Peridinium</a:t>
            </a:r>
            <a:r>
              <a:rPr lang="en-IN" sz="1800" i="1" dirty="0" smtClean="0"/>
              <a:t>,</a:t>
            </a:r>
            <a:r>
              <a:rPr lang="en-IN" sz="1800" dirty="0" smtClean="0"/>
              <a:t> etc.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57200" y="228600"/>
            <a:ext cx="7832593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Animals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Invertebrates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Zooplankton: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Foraminiferans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copepods, rotifers,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cladocerans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etc.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Annelida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Polychaete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Arenicola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sp.)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Marine Prawns: 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Penaeus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spp.,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Metapenaeus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spp.,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Acetus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indicus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etc.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Snapping prawn: 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Alpheus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spp.; Mud shrimp: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Upogebia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Mud crabs: 	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Scylla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spp. 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S.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serrata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);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Ghost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crabs: </a:t>
            </a:r>
            <a:r>
              <a:rPr kumimoji="0" lang="fr-F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Dotilla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etc. 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Fiddler crabs: 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Uca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spp.; Hermit crabs: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Clibanarius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sp; Mangrove 			crab: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Aratus</a:t>
            </a:r>
            <a:r>
              <a:rPr lang="en-US" dirty="0" smtClean="0"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Mud lobster: 		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Thalassina anomala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Barnacles: 		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Balanus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sp, 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Lepas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sp. etc.,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Isopoda:		 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Sphaeroma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sp ( wood borer).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52400"/>
            <a:ext cx="9007402" cy="669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Insects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Molluscs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Gastropods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Nerita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Littorina,Telescopium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Cerithidea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); bivalves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oysters, clams, cockles)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Fishes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 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Sea bass, grouper, mudskippers, mangrove archer fish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Amphibians: 		Tree frogs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Turtles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 		Marine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turtles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like Olive Ridley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Lepidochelys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olivacea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 Green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Sea Turtle 		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Chelonia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mydas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 Hawksbill Turtle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Eritmochelys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imbricata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Snakes: 		Water snakes, mangrove pit-viper, mangrove cat snake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Crocodile:  		Crocodile (</a:t>
            </a:r>
            <a:r>
              <a:rPr kumimoji="0" lang="fr-F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Crocodilus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fr-F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porosus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Birds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	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Brahminy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kite(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Haliasturindicus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kingfishers,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woodpeckers,herons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egrets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Egretta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garzetta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Mammals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Long-tailed monkey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Macaca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fascicularis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fruit bats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Macroglossus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minimus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Eonycterisspelaea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, otters, river 				dolphins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Platanista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gangeticus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 etc.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CORAL REEF ECOSYSTEM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Coral </a:t>
            </a:r>
            <a:r>
              <a:rPr lang="en-US" sz="1800" dirty="0" smtClean="0"/>
              <a:t>reefs are living animal colonies, found in marine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Often </a:t>
            </a:r>
            <a:r>
              <a:rPr lang="en-US" sz="1800" dirty="0" smtClean="0"/>
              <a:t>called “rainforests of the sea</a:t>
            </a:r>
            <a:r>
              <a:rPr lang="en-US" sz="1800" dirty="0" smtClean="0"/>
              <a:t>”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</a:t>
            </a:r>
            <a:r>
              <a:rPr lang="en-US" sz="1800" dirty="0" smtClean="0"/>
              <a:t>diverse </a:t>
            </a:r>
            <a:r>
              <a:rPr lang="en-US" sz="1800" dirty="0" smtClean="0"/>
              <a:t>ecosystems on earth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Occupy </a:t>
            </a:r>
            <a:r>
              <a:rPr lang="en-US" sz="1800" dirty="0" smtClean="0"/>
              <a:t>less than 1% of the world ocean surface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Provide </a:t>
            </a:r>
            <a:r>
              <a:rPr lang="en-US" sz="1800" dirty="0" smtClean="0"/>
              <a:t>a home for 25% of all marine species, including fishes, </a:t>
            </a:r>
            <a:r>
              <a:rPr lang="en-US" sz="1800" dirty="0" err="1" smtClean="0"/>
              <a:t>molluscs</a:t>
            </a:r>
            <a:r>
              <a:rPr lang="en-US" sz="1800" dirty="0" smtClean="0"/>
              <a:t>, echinoderms</a:t>
            </a:r>
            <a:r>
              <a:rPr lang="en-US" sz="1800" u="sng" dirty="0" smtClean="0"/>
              <a:t> </a:t>
            </a:r>
            <a:r>
              <a:rPr lang="en-US" sz="1800" dirty="0" smtClean="0"/>
              <a:t>and sponges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</a:t>
            </a:r>
            <a:r>
              <a:rPr lang="en-US" sz="1800" dirty="0" smtClean="0"/>
              <a:t>ommonly </a:t>
            </a:r>
            <a:r>
              <a:rPr lang="en-US" sz="1800" dirty="0" smtClean="0"/>
              <a:t>found at shallow depths in tropical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smtClean="0"/>
              <a:t>for ecotourism, fisheries and shoreline </a:t>
            </a:r>
            <a:r>
              <a:rPr lang="en-US" sz="1800" dirty="0" smtClean="0"/>
              <a:t>protection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Fragile ecosystems - sensitive </a:t>
            </a:r>
            <a:r>
              <a:rPr lang="en-US" sz="1800" dirty="0" smtClean="0"/>
              <a:t>to water </a:t>
            </a:r>
            <a:r>
              <a:rPr lang="en-US" sz="1800" dirty="0" smtClean="0"/>
              <a:t>temperature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under threat from </a:t>
            </a:r>
            <a:r>
              <a:rPr lang="en-US" sz="1800" dirty="0" smtClean="0"/>
              <a:t>climate change, ocean acidification, blast fishing, cyanide fishing for aquarium fish, </a:t>
            </a:r>
            <a:r>
              <a:rPr lang="en-US" sz="1800" dirty="0" smtClean="0"/>
              <a:t>overuse of reef resources and harmful land-use </a:t>
            </a:r>
            <a:r>
              <a:rPr lang="en-US" sz="1800" dirty="0" smtClean="0"/>
              <a:t>practices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High </a:t>
            </a:r>
            <a:r>
              <a:rPr lang="en-US" sz="1800" dirty="0" smtClean="0"/>
              <a:t>nutrient levels such as those found in runoff from agricultural areas can harm reefs by encouraging excess </a:t>
            </a:r>
            <a:r>
              <a:rPr lang="en-US" sz="1800" dirty="0" smtClean="0"/>
              <a:t>algae growth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ESTUARIES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Estuaries are partially enclosed bodies of water along coastlines where fresh water and salt water meet and mix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D.W. Pritchard (1967): "An estuary is a semi-enclosed coastal body of water which has a free connection with the open sea and within which sea water is measurably diluted with fresh water derived from land drainage."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estua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81400"/>
            <a:ext cx="495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Estuary act as a transition zone between oceans and continents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 estuary has a free connection with the ocean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Fresh water input from land sources (usually rivers) dilutes the estuary's salt content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The freshwater from rivers is lighter than saltwater.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62200" y="3733800"/>
            <a:ext cx="533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Estuaries - high secondary productivity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detritus forms a substrate for a rich bacterial and algal growth - an important food source for various suspension and detritus-feeding animals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accumulation of detritus forms an important source of food for many estuarine organisms. 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Estuaries - called the "</a:t>
            </a:r>
            <a:r>
              <a:rPr lang="en-US" sz="1800" b="1" dirty="0" smtClean="0"/>
              <a:t>nurseries of the sea</a:t>
            </a:r>
            <a:r>
              <a:rPr lang="en-US" sz="1800" dirty="0" smtClean="0"/>
              <a:t>" because the protected environment and abundant food provide an ideal location for fish and shellfish to reproduce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Besides fish, many species of birds depend on estuaries for food and nesting areas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Marine mammals also use estuaries as feeding grounds and nurseries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Estuaries filter sediment and pollutants from the water before it flows into the oceans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Excess nutrients are removed in bordering salt marshes, resulting in cleaner water for people and marine organisms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CLASSIFICATIONS OF ESTUARIES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1. Estuaries based on geomorphology: 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Coastal Plain Estuaries </a:t>
            </a:r>
            <a:r>
              <a:rPr lang="en-IN" sz="1800" dirty="0" smtClean="0"/>
              <a:t>are formed by sea level rising and filling an existing river valley.  Chesapeake Bay in Maryland and the harbour of Charleston, South Carolina</a:t>
            </a:r>
            <a:r>
              <a:rPr lang="en-IN" sz="1800" b="1" dirty="0" smtClean="0"/>
              <a:t>.</a:t>
            </a:r>
            <a:r>
              <a:rPr lang="en-IN" sz="1800" dirty="0" smtClean="0"/>
              <a:t> </a:t>
            </a:r>
            <a:endParaRPr lang="en-US" sz="1800" dirty="0" smtClean="0"/>
          </a:p>
          <a:p>
            <a:pPr lvl="0" algn="just">
              <a:buNone/>
            </a:pPr>
            <a:endParaRPr lang="en-IN" sz="1800" b="1" dirty="0" smtClean="0"/>
          </a:p>
          <a:p>
            <a:pPr lvl="0" algn="just"/>
            <a:r>
              <a:rPr lang="en-IN" sz="1800" b="1" dirty="0" smtClean="0"/>
              <a:t>Tectonic Estuaries </a:t>
            </a:r>
            <a:r>
              <a:rPr lang="en-IN" sz="1800" dirty="0" smtClean="0"/>
              <a:t>are caused by the folding or faulting of land surfaces. </a:t>
            </a:r>
            <a:r>
              <a:rPr lang="en-IN" sz="1800" dirty="0" err="1" smtClean="0"/>
              <a:t>Eg</a:t>
            </a:r>
            <a:r>
              <a:rPr lang="en-IN" sz="1800" dirty="0" smtClean="0"/>
              <a:t>. the San Francisco Bay area in California. 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Bar-built Estuaries </a:t>
            </a:r>
            <a:r>
              <a:rPr lang="en-IN" sz="1800" dirty="0" smtClean="0"/>
              <a:t>form when a shallow lagoon or bay is protected from the ocean by a sand bar or barrier island. Examples the Eastern Seaboard and the Gulf Coast of North America. 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Fjords </a:t>
            </a:r>
            <a:r>
              <a:rPr lang="en-IN" sz="1800" dirty="0" smtClean="0"/>
              <a:t>are U-shaped valleys formed by glacial action. Fjords are found in Northern Europe, Alaska and Canada.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2. Estuaries based on circulation </a:t>
            </a:r>
            <a:endParaRPr lang="en-IN" sz="1800" b="1" dirty="0" smtClean="0"/>
          </a:p>
          <a:p>
            <a:pPr lvl="0" algn="just"/>
            <a:r>
              <a:rPr lang="en-IN" sz="1800" b="1" dirty="0" smtClean="0"/>
              <a:t>Salt-wedge estuary or Positive estuaries-</a:t>
            </a:r>
            <a:r>
              <a:rPr lang="en-IN" sz="1800" dirty="0" smtClean="0"/>
              <a:t>A salt-wedge estuary is highly stratified</a:t>
            </a:r>
          </a:p>
          <a:p>
            <a:pPr lvl="0" algn="just"/>
            <a:r>
              <a:rPr lang="en-IN" sz="1800" dirty="0" smtClean="0"/>
              <a:t>Salt water moves into it in the shape of a wedge, with fresh water flowing over it. The Mississippi River estuary is an example of this type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Well mixed estuaries or Neutral estuaries</a:t>
            </a:r>
            <a:r>
              <a:rPr lang="en-IN" sz="1800" dirty="0" smtClean="0"/>
              <a:t>- The vertically homogenous or well-mixed estuary is characterized by low inflow of fresh water and large tidal ranges. 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Evaporate estuaries or Negative estuaries</a:t>
            </a:r>
            <a:r>
              <a:rPr lang="en-IN" sz="1800" dirty="0" smtClean="0"/>
              <a:t>- In desert climates where the amount of freshwater input to the estuary is small and the rate of evaporation high, a negative or evaporate estuary results.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800600"/>
            <a:ext cx="261493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724400"/>
            <a:ext cx="2667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648200"/>
            <a:ext cx="2435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6096000"/>
            <a:ext cx="784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Positive estuary                                     Neutral estuary                                                  Negative estuary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2161</Words>
  <Application>Microsoft Office PowerPoint</Application>
  <PresentationFormat>On-screen Show (4:3)</PresentationFormat>
  <Paragraphs>475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COASTAL ECOSYSTEMS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ECOSYSTEMS</dc:title>
  <dc:creator/>
  <cp:lastModifiedBy>ELAB3</cp:lastModifiedBy>
  <cp:revision>36</cp:revision>
  <dcterms:created xsi:type="dcterms:W3CDTF">2006-08-16T00:00:00Z</dcterms:created>
  <dcterms:modified xsi:type="dcterms:W3CDTF">2012-05-24T09:43:02Z</dcterms:modified>
</cp:coreProperties>
</file>