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oearth.org/image/Levels_of_organization_ecology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/>
          </a:bodyPr>
          <a:lstStyle/>
          <a:p>
            <a:r>
              <a:rPr lang="en-US" dirty="0" smtClean="0"/>
              <a:t>Ecological hierarchy, ecological organization, ecological components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09600" y="2362200"/>
            <a:ext cx="7772400" cy="2868613"/>
            <a:chOff x="1440" y="6849"/>
            <a:chExt cx="9266" cy="4230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1440" y="6849"/>
              <a:ext cx="9266" cy="4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Biotic component       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	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Genes    Cells   Organs   Organisms   Population   Community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                                           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     +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Abiotic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components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Biosystem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        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		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Genetic    Cell    Organ  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	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Organism     Population   Ecosystem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                           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		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System 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system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system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system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system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2634" y="7364"/>
              <a:ext cx="7725" cy="2112"/>
              <a:chOff x="2250" y="6545"/>
              <a:chExt cx="7725" cy="2112"/>
            </a:xfrm>
          </p:grpSpPr>
          <p:cxnSp>
            <p:nvCxnSpPr>
              <p:cNvPr id="1029" name="AutoShape 5"/>
              <p:cNvCxnSpPr>
                <a:cxnSpLocks noChangeShapeType="1"/>
              </p:cNvCxnSpPr>
              <p:nvPr/>
            </p:nvCxnSpPr>
            <p:spPr bwMode="auto">
              <a:xfrm>
                <a:off x="2250" y="8462"/>
                <a:ext cx="0" cy="1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30" name="Text Box 6"/>
              <p:cNvSpPr txBox="1">
                <a:spLocks noChangeArrowheads="1"/>
              </p:cNvSpPr>
              <p:nvPr/>
            </p:nvSpPr>
            <p:spPr bwMode="auto">
              <a:xfrm>
                <a:off x="3630" y="7240"/>
                <a:ext cx="6345" cy="5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   Matter                                                               </a:t>
                </a: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		</a:t>
                </a: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Energy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31" name="Group 7"/>
              <p:cNvGrpSpPr>
                <a:grpSpLocks/>
              </p:cNvGrpSpPr>
              <p:nvPr/>
            </p:nvGrpSpPr>
            <p:grpSpPr bwMode="auto">
              <a:xfrm>
                <a:off x="3900" y="6545"/>
                <a:ext cx="120" cy="285"/>
                <a:chOff x="3900" y="6780"/>
                <a:chExt cx="120" cy="285"/>
              </a:xfrm>
            </p:grpSpPr>
            <p:cxnSp>
              <p:nvCxnSpPr>
                <p:cNvPr id="1032" name="AutoShape 8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33" name="AutoShape 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34" name="Group 10"/>
              <p:cNvGrpSpPr>
                <a:grpSpLocks/>
              </p:cNvGrpSpPr>
              <p:nvPr/>
            </p:nvGrpSpPr>
            <p:grpSpPr bwMode="auto">
              <a:xfrm>
                <a:off x="4710" y="6545"/>
                <a:ext cx="120" cy="285"/>
                <a:chOff x="3900" y="6780"/>
                <a:chExt cx="120" cy="285"/>
              </a:xfrm>
            </p:grpSpPr>
            <p:cxnSp>
              <p:nvCxnSpPr>
                <p:cNvPr id="1035" name="AutoShape 11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37" name="Group 13"/>
              <p:cNvGrpSpPr>
                <a:grpSpLocks/>
              </p:cNvGrpSpPr>
              <p:nvPr/>
            </p:nvGrpSpPr>
            <p:grpSpPr bwMode="auto">
              <a:xfrm>
                <a:off x="5385" y="6545"/>
                <a:ext cx="120" cy="285"/>
                <a:chOff x="3900" y="6780"/>
                <a:chExt cx="120" cy="285"/>
              </a:xfrm>
            </p:grpSpPr>
            <p:cxnSp>
              <p:nvCxnSpPr>
                <p:cNvPr id="1038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40" name="Group 16"/>
              <p:cNvGrpSpPr>
                <a:grpSpLocks/>
              </p:cNvGrpSpPr>
              <p:nvPr/>
            </p:nvGrpSpPr>
            <p:grpSpPr bwMode="auto">
              <a:xfrm>
                <a:off x="6405" y="6545"/>
                <a:ext cx="120" cy="285"/>
                <a:chOff x="3900" y="6780"/>
                <a:chExt cx="120" cy="285"/>
              </a:xfrm>
            </p:grpSpPr>
            <p:cxnSp>
              <p:nvCxnSpPr>
                <p:cNvPr id="1041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42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43" name="Group 19"/>
              <p:cNvGrpSpPr>
                <a:grpSpLocks/>
              </p:cNvGrpSpPr>
              <p:nvPr/>
            </p:nvGrpSpPr>
            <p:grpSpPr bwMode="auto">
              <a:xfrm>
                <a:off x="7590" y="6545"/>
                <a:ext cx="120" cy="285"/>
                <a:chOff x="3900" y="6780"/>
                <a:chExt cx="120" cy="285"/>
              </a:xfrm>
            </p:grpSpPr>
            <p:cxnSp>
              <p:nvCxnSpPr>
                <p:cNvPr id="1044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45" name="AutoShape 21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46" name="Group 22"/>
              <p:cNvGrpSpPr>
                <a:grpSpLocks/>
              </p:cNvGrpSpPr>
              <p:nvPr/>
            </p:nvGrpSpPr>
            <p:grpSpPr bwMode="auto">
              <a:xfrm>
                <a:off x="8805" y="6545"/>
                <a:ext cx="120" cy="285"/>
                <a:chOff x="3900" y="6780"/>
                <a:chExt cx="120" cy="285"/>
              </a:xfrm>
            </p:grpSpPr>
            <p:cxnSp>
              <p:nvCxnSpPr>
                <p:cNvPr id="1047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48" name="AutoShape 24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49" name="Group 25"/>
              <p:cNvGrpSpPr>
                <a:grpSpLocks/>
              </p:cNvGrpSpPr>
              <p:nvPr/>
            </p:nvGrpSpPr>
            <p:grpSpPr bwMode="auto">
              <a:xfrm>
                <a:off x="3900" y="8211"/>
                <a:ext cx="120" cy="285"/>
                <a:chOff x="3900" y="6780"/>
                <a:chExt cx="120" cy="285"/>
              </a:xfrm>
            </p:grpSpPr>
            <p:cxnSp>
              <p:nvCxnSpPr>
                <p:cNvPr id="1050" name="AutoShape 26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51" name="AutoShape 27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4830" y="8211"/>
                <a:ext cx="120" cy="285"/>
                <a:chOff x="3900" y="6780"/>
                <a:chExt cx="120" cy="285"/>
              </a:xfrm>
            </p:grpSpPr>
            <p:cxnSp>
              <p:nvCxnSpPr>
                <p:cNvPr id="1053" name="AutoShape 29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54" name="AutoShape 30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55" name="Group 31"/>
              <p:cNvGrpSpPr>
                <a:grpSpLocks/>
              </p:cNvGrpSpPr>
              <p:nvPr/>
            </p:nvGrpSpPr>
            <p:grpSpPr bwMode="auto">
              <a:xfrm>
                <a:off x="5505" y="8211"/>
                <a:ext cx="120" cy="285"/>
                <a:chOff x="3900" y="6780"/>
                <a:chExt cx="120" cy="285"/>
              </a:xfrm>
            </p:grpSpPr>
            <p:cxnSp>
              <p:nvCxnSpPr>
                <p:cNvPr id="1056" name="AutoShape 32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57" name="AutoShape 33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58" name="Group 34"/>
              <p:cNvGrpSpPr>
                <a:grpSpLocks/>
              </p:cNvGrpSpPr>
              <p:nvPr/>
            </p:nvGrpSpPr>
            <p:grpSpPr bwMode="auto">
              <a:xfrm>
                <a:off x="6525" y="8211"/>
                <a:ext cx="120" cy="285"/>
                <a:chOff x="3900" y="6780"/>
                <a:chExt cx="120" cy="285"/>
              </a:xfrm>
            </p:grpSpPr>
            <p:cxnSp>
              <p:nvCxnSpPr>
                <p:cNvPr id="1059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60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61" name="Group 37"/>
              <p:cNvGrpSpPr>
                <a:grpSpLocks/>
              </p:cNvGrpSpPr>
              <p:nvPr/>
            </p:nvGrpSpPr>
            <p:grpSpPr bwMode="auto">
              <a:xfrm>
                <a:off x="7590" y="8211"/>
                <a:ext cx="120" cy="285"/>
                <a:chOff x="3900" y="6780"/>
                <a:chExt cx="120" cy="285"/>
              </a:xfrm>
            </p:grpSpPr>
            <p:cxnSp>
              <p:nvCxnSpPr>
                <p:cNvPr id="1062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63" name="AutoShape 3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64" name="Group 40"/>
              <p:cNvGrpSpPr>
                <a:grpSpLocks/>
              </p:cNvGrpSpPr>
              <p:nvPr/>
            </p:nvGrpSpPr>
            <p:grpSpPr bwMode="auto">
              <a:xfrm>
                <a:off x="8925" y="8211"/>
                <a:ext cx="120" cy="285"/>
                <a:chOff x="3900" y="6780"/>
                <a:chExt cx="120" cy="285"/>
              </a:xfrm>
            </p:grpSpPr>
            <p:cxnSp>
              <p:nvCxnSpPr>
                <p:cNvPr id="1065" name="AutoShape 41"/>
                <p:cNvCxnSpPr>
                  <a:cxnSpLocks noChangeShapeType="1"/>
                </p:cNvCxnSpPr>
                <p:nvPr/>
              </p:nvCxnSpPr>
              <p:spPr bwMode="auto">
                <a:xfrm>
                  <a:off x="390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66" name="AutoShape 42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20" y="67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067" name="Group 43"/>
              <p:cNvGrpSpPr>
                <a:grpSpLocks/>
              </p:cNvGrpSpPr>
              <p:nvPr/>
            </p:nvGrpSpPr>
            <p:grpSpPr bwMode="auto">
              <a:xfrm>
                <a:off x="4830" y="7332"/>
                <a:ext cx="3601" cy="285"/>
                <a:chOff x="4830" y="7245"/>
                <a:chExt cx="3601" cy="285"/>
              </a:xfrm>
            </p:grpSpPr>
            <p:cxnSp>
              <p:nvCxnSpPr>
                <p:cNvPr id="1068" name="AutoShape 44"/>
                <p:cNvCxnSpPr>
                  <a:cxnSpLocks noChangeShapeType="1"/>
                </p:cNvCxnSpPr>
                <p:nvPr/>
              </p:nvCxnSpPr>
              <p:spPr bwMode="auto">
                <a:xfrm>
                  <a:off x="7590" y="7245"/>
                  <a:ext cx="841" cy="180"/>
                </a:xfrm>
                <a:prstGeom prst="curvedConnector3">
                  <a:avLst>
                    <a:gd name="adj1" fmla="val 4994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69" name="AutoShape 45"/>
                <p:cNvCxnSpPr>
                  <a:cxnSpLocks noChangeShapeType="1"/>
                </p:cNvCxnSpPr>
                <p:nvPr/>
              </p:nvCxnSpPr>
              <p:spPr bwMode="auto">
                <a:xfrm flipV="1">
                  <a:off x="6645" y="7246"/>
                  <a:ext cx="945" cy="179"/>
                </a:xfrm>
                <a:prstGeom prst="curvedConnector3">
                  <a:avLst>
                    <a:gd name="adj1" fmla="val 49949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70" name="AutoShape 46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5940" y="7246"/>
                  <a:ext cx="705" cy="179"/>
                </a:xfrm>
                <a:prstGeom prst="curvedConnector3">
                  <a:avLst>
                    <a:gd name="adj1" fmla="val 49931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71" name="AutoShape 4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385" y="7245"/>
                  <a:ext cx="555" cy="285"/>
                </a:xfrm>
                <a:prstGeom prst="curvedConnector3">
                  <a:avLst>
                    <a:gd name="adj1" fmla="val 49912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72" name="AutoShape 48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830" y="7425"/>
                  <a:ext cx="555" cy="105"/>
                </a:xfrm>
                <a:prstGeom prst="curvedConnector3">
                  <a:avLst>
                    <a:gd name="adj1" fmla="val 49912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</p:grp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533400" y="548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(Source - Flint, ML and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Gouveia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P. 200)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590800" y="762000"/>
            <a:ext cx="36009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ECOLOGICAL HIERARCHY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vels of organization of Ecology. (Credit: Erle Ellis)">
            <a:hlinkClick r:id="rId2" tooltip="&quot;Levels of organization of Ecology. (Credit: Erle Ellis)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295400"/>
            <a:ext cx="480059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14600" y="457200"/>
            <a:ext cx="4051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ECOLOGICAL ORGANIZATION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ECOLOGICAL </a:t>
            </a:r>
            <a:r>
              <a:rPr lang="en-US" sz="2400" b="1" dirty="0" smtClean="0"/>
              <a:t>COMPONENTS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000" dirty="0" smtClean="0"/>
              <a:t>Species</a:t>
            </a:r>
            <a:endParaRPr lang="en-US" sz="2000" dirty="0" smtClean="0"/>
          </a:p>
          <a:p>
            <a:pPr lvl="0"/>
            <a:endParaRPr lang="en-IN" sz="2000" dirty="0" smtClean="0"/>
          </a:p>
          <a:p>
            <a:pPr lvl="0"/>
            <a:r>
              <a:rPr lang="en-IN" sz="2000" dirty="0" smtClean="0"/>
              <a:t>Population</a:t>
            </a:r>
            <a:endParaRPr lang="en-US" sz="2000" dirty="0" smtClean="0"/>
          </a:p>
          <a:p>
            <a:pPr lvl="0"/>
            <a:endParaRPr lang="en-IN" sz="2000" dirty="0" smtClean="0"/>
          </a:p>
          <a:p>
            <a:pPr lvl="0"/>
            <a:r>
              <a:rPr lang="en-IN" sz="2000" dirty="0" smtClean="0"/>
              <a:t>Communities</a:t>
            </a:r>
            <a:endParaRPr lang="en-US" sz="2000" dirty="0" smtClean="0"/>
          </a:p>
          <a:p>
            <a:pPr lvl="0"/>
            <a:endParaRPr lang="en-IN" sz="2000" dirty="0" smtClean="0"/>
          </a:p>
          <a:p>
            <a:pPr lvl="0"/>
            <a:r>
              <a:rPr lang="en-IN" sz="2000" dirty="0" smtClean="0"/>
              <a:t>Ecosystem </a:t>
            </a:r>
            <a:endParaRPr lang="en-US" sz="2000" dirty="0" smtClean="0"/>
          </a:p>
          <a:p>
            <a:pPr lvl="0"/>
            <a:endParaRPr lang="en-IN" sz="2000" dirty="0" smtClean="0"/>
          </a:p>
          <a:p>
            <a:pPr lvl="0"/>
            <a:r>
              <a:rPr lang="en-IN" sz="2000" dirty="0" smtClean="0"/>
              <a:t>Biosphere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5" name="Picture 4" descr="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600200"/>
            <a:ext cx="502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800600" y="6019800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(Source - Flint, ML and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Gouveia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P. 200)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u="sng" dirty="0" smtClean="0"/>
              <a:t>Species</a:t>
            </a:r>
            <a:endParaRPr lang="en-US" sz="1800" u="sng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Natural </a:t>
            </a:r>
            <a:r>
              <a:rPr lang="en-US" sz="1800" dirty="0" smtClean="0"/>
              <a:t>group of actually or potentially interbreeding individuals reproductively isolated from other such groups. </a:t>
            </a:r>
            <a:r>
              <a:rPr lang="en-US" sz="1800" dirty="0" err="1" smtClean="0"/>
              <a:t>Eg</a:t>
            </a:r>
            <a:r>
              <a:rPr lang="en-US" sz="1800" dirty="0" smtClean="0"/>
              <a:t>. </a:t>
            </a:r>
            <a:r>
              <a:rPr lang="en-US" sz="1800" i="1" dirty="0" err="1" smtClean="0"/>
              <a:t>Sardinella</a:t>
            </a:r>
            <a:r>
              <a:rPr lang="en-US" sz="1800" i="1" dirty="0" smtClean="0"/>
              <a:t> </a:t>
            </a:r>
            <a:r>
              <a:rPr lang="en-US" sz="1800" dirty="0" smtClean="0"/>
              <a:t>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Catla</a:t>
            </a:r>
            <a:r>
              <a:rPr lang="en-US" sz="1800" i="1" dirty="0" smtClean="0"/>
              <a:t> </a:t>
            </a:r>
            <a:r>
              <a:rPr lang="en-US" sz="1800" dirty="0" smtClean="0"/>
              <a:t>sp</a:t>
            </a:r>
            <a:r>
              <a:rPr lang="en-US" sz="1800" i="1" dirty="0" smtClean="0"/>
              <a:t>.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b="1" u="sng" dirty="0" smtClean="0"/>
              <a:t>Population</a:t>
            </a:r>
            <a:endParaRPr lang="en-US" sz="1800" u="sng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All </a:t>
            </a:r>
            <a:r>
              <a:rPr lang="en-US" sz="1800" dirty="0" smtClean="0"/>
              <a:t>the individuals of a particular species or several related species of plants and /or animals in a unit area and unit time constitutes ecological </a:t>
            </a:r>
            <a:r>
              <a:rPr lang="en-US" sz="1800" dirty="0" smtClean="0"/>
              <a:t>population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Nonspecific </a:t>
            </a:r>
            <a:r>
              <a:rPr lang="en-IN" sz="1800" dirty="0" smtClean="0"/>
              <a:t>population (only one species)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Poly/mixed </a:t>
            </a:r>
            <a:r>
              <a:rPr lang="en-IN" sz="1800" dirty="0" smtClean="0"/>
              <a:t>specific population (Several Species)</a:t>
            </a:r>
            <a:endParaRPr lang="en-US" sz="1800" dirty="0" smtClean="0"/>
          </a:p>
          <a:p>
            <a:pPr algn="just"/>
            <a:endParaRPr lang="en-IN" sz="1800" dirty="0" smtClean="0"/>
          </a:p>
          <a:p>
            <a:pPr algn="just"/>
            <a:r>
              <a:rPr lang="en-IN" sz="1800" dirty="0" smtClean="0"/>
              <a:t>Example</a:t>
            </a:r>
            <a:r>
              <a:rPr lang="en-IN" sz="1800" dirty="0" smtClean="0"/>
              <a:t>: - Barnacles population, Mackerel population, oysters population 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u="sng" dirty="0" smtClean="0"/>
              <a:t>Community </a:t>
            </a:r>
            <a:endParaRPr lang="en-US" sz="1800" u="sng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Biotic </a:t>
            </a:r>
            <a:r>
              <a:rPr lang="en-US" sz="1800" dirty="0" smtClean="0"/>
              <a:t>community is assemblages of several species of population that tend to occur together in various geographical areas constitute an ecological </a:t>
            </a:r>
            <a:r>
              <a:rPr lang="en-US" sz="1800" dirty="0" smtClean="0"/>
              <a:t>community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Example </a:t>
            </a:r>
            <a:r>
              <a:rPr lang="en-US" sz="1800" dirty="0" smtClean="0"/>
              <a:t>:- Rocky shore community, coral reef community, sandy shore </a:t>
            </a:r>
            <a:r>
              <a:rPr lang="en-US" sz="1800" dirty="0" smtClean="0"/>
              <a:t>community </a:t>
            </a:r>
            <a:r>
              <a:rPr lang="en-IN" sz="1800" dirty="0" smtClean="0"/>
              <a:t>algal </a:t>
            </a:r>
            <a:r>
              <a:rPr lang="en-IN" sz="1800" dirty="0" smtClean="0"/>
              <a:t>community etc.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Community - also </a:t>
            </a:r>
            <a:r>
              <a:rPr lang="en-US" sz="1800" dirty="0" smtClean="0"/>
              <a:t>called as ‘Bio Conenoses’ (Karl </a:t>
            </a:r>
            <a:r>
              <a:rPr lang="en-US" sz="1800" dirty="0" err="1" smtClean="0"/>
              <a:t>Mobius</a:t>
            </a:r>
            <a:r>
              <a:rPr lang="en-US" sz="1800" dirty="0" smtClean="0"/>
              <a:t>, 1977)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Phyto</a:t>
            </a:r>
            <a:r>
              <a:rPr lang="en-IN" sz="1800" dirty="0" smtClean="0"/>
              <a:t> </a:t>
            </a:r>
            <a:r>
              <a:rPr lang="en-IN" sz="1800" dirty="0" err="1" smtClean="0"/>
              <a:t>Coenosis</a:t>
            </a:r>
            <a:r>
              <a:rPr lang="en-IN" sz="1800" dirty="0" smtClean="0"/>
              <a:t> – Plant Community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Zoo </a:t>
            </a:r>
            <a:r>
              <a:rPr lang="en-US" sz="1800" dirty="0" err="1" smtClean="0"/>
              <a:t>Coenosis</a:t>
            </a:r>
            <a:r>
              <a:rPr lang="en-US" sz="1800" dirty="0" smtClean="0"/>
              <a:t> – Animal Community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Ecosystem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Dynamic </a:t>
            </a:r>
            <a:r>
              <a:rPr lang="en-US" sz="1800" dirty="0" smtClean="0"/>
              <a:t>interactions between plants, animals and microorganisms and their environment working together as a functional </a:t>
            </a:r>
            <a:r>
              <a:rPr lang="en-US" sz="1800" dirty="0" smtClean="0"/>
              <a:t>unit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Is </a:t>
            </a:r>
            <a:r>
              <a:rPr lang="en-US" sz="1800" dirty="0" smtClean="0"/>
              <a:t>a community of living and non-living things that work </a:t>
            </a:r>
            <a:r>
              <a:rPr lang="en-US" sz="1800" dirty="0" smtClean="0"/>
              <a:t>together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Each </a:t>
            </a:r>
            <a:r>
              <a:rPr lang="en-US" sz="1800" dirty="0" smtClean="0"/>
              <a:t>organism has its own niche or role to </a:t>
            </a:r>
            <a:r>
              <a:rPr lang="en-US" sz="1800" dirty="0" smtClean="0"/>
              <a:t>play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major parts of an ecosystem are soil, atmosphere, heat and light from the sun, water and living </a:t>
            </a:r>
            <a:r>
              <a:rPr lang="en-US" sz="1800" dirty="0" smtClean="0"/>
              <a:t>organisms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Biosphere 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biological component of earth systems, which includes </a:t>
            </a:r>
            <a:r>
              <a:rPr lang="en-US" sz="1800" dirty="0" smtClean="0"/>
              <a:t>the</a:t>
            </a:r>
            <a:r>
              <a:rPr lang="en-US" sz="1800" dirty="0" smtClean="0"/>
              <a:t> lithosphere, hydrosphere, </a:t>
            </a:r>
            <a:r>
              <a:rPr lang="en-US" sz="1800" dirty="0" smtClean="0"/>
              <a:t>atmosphere</a:t>
            </a:r>
            <a:r>
              <a:rPr lang="en-US" sz="1800" dirty="0" smtClean="0"/>
              <a:t> and other </a:t>
            </a:r>
            <a:r>
              <a:rPr lang="en-US" sz="1800" dirty="0" smtClean="0"/>
              <a:t>spheres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Includes </a:t>
            </a:r>
            <a:r>
              <a:rPr lang="en-US" sz="1800" dirty="0" smtClean="0"/>
              <a:t>all living </a:t>
            </a:r>
            <a:r>
              <a:rPr lang="en-US" sz="1800" dirty="0" smtClean="0"/>
              <a:t>organisms</a:t>
            </a:r>
            <a:r>
              <a:rPr lang="en-US" sz="1800" dirty="0" smtClean="0"/>
              <a:t> –plants, animals, bacteria, fungi etc. on earth, together with the dead organic matter produced by </a:t>
            </a:r>
            <a:r>
              <a:rPr lang="en-US" sz="1800" dirty="0" smtClean="0"/>
              <a:t>them</a:t>
            </a:r>
            <a:r>
              <a:rPr lang="en-US" sz="1800" dirty="0" smtClean="0"/>
              <a:t> 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t1.gstatic.com/images?q=tbn:ANd9GcSNSYgWo8-s63GbNQjeh3wdD2RhfjB2gxRwz1KRGWoct8Buniy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581400"/>
            <a:ext cx="426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215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Ecological hierarchy, ecological organization, ecological components</vt:lpstr>
      <vt:lpstr>Slide 2</vt:lpstr>
      <vt:lpstr>Slide 3</vt:lpstr>
      <vt:lpstr>ECOLOGICAL COMPONENTS</vt:lpstr>
      <vt:lpstr>Slide 5</vt:lpstr>
      <vt:lpstr>Slide 6</vt:lpstr>
      <vt:lpstr>Slide 7</vt:lpstr>
      <vt:lpstr>Biosphere 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hierarchy, ecological organization, ecological components</dc:title>
  <dc:creator/>
  <cp:lastModifiedBy>ELAB3</cp:lastModifiedBy>
  <cp:revision>19</cp:revision>
  <dcterms:created xsi:type="dcterms:W3CDTF">2006-08-16T00:00:00Z</dcterms:created>
  <dcterms:modified xsi:type="dcterms:W3CDTF">2012-04-20T11:09:19Z</dcterms:modified>
</cp:coreProperties>
</file>