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ECOSYSTEM ECOLOGY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0"/>
            <a:ext cx="8229600" cy="6019800"/>
          </a:xfrm>
        </p:spPr>
        <p:txBody>
          <a:bodyPr>
            <a:normAutofit/>
          </a:bodyPr>
          <a:lstStyle/>
          <a:p>
            <a:pPr algn="just">
              <a:buNone/>
            </a:pPr>
            <a:endParaRPr lang="en-US" sz="1800" dirty="0" smtClean="0"/>
          </a:p>
          <a:p>
            <a:pPr algn="just"/>
            <a:r>
              <a:rPr lang="en-US" sz="1800" dirty="0" smtClean="0"/>
              <a:t>Aerobic decomposition of organic matter by bacteria in pond - important drain on the oxygen supply in ponds</a:t>
            </a:r>
          </a:p>
          <a:p>
            <a:pPr algn="just">
              <a:buNone/>
            </a:pPr>
            <a:endParaRPr lang="en-US" sz="1800" dirty="0" smtClean="0"/>
          </a:p>
          <a:p>
            <a:pPr algn="just"/>
            <a:r>
              <a:rPr lang="en-US" sz="1800" dirty="0" smtClean="0"/>
              <a:t>Aerobic decomposition – needs continuous supply of oxygen and proceeds more rapidly when DO concentrations are near saturation</a:t>
            </a:r>
          </a:p>
          <a:p>
            <a:pPr algn="just">
              <a:buNone/>
            </a:pPr>
            <a:endParaRPr lang="en-US" sz="1800" dirty="0" smtClean="0"/>
          </a:p>
          <a:p>
            <a:pPr algn="just"/>
            <a:r>
              <a:rPr lang="en-US" sz="1800" dirty="0" smtClean="0"/>
              <a:t>Anaerobic conditions - decomposition - rate of degradation is slow</a:t>
            </a:r>
          </a:p>
          <a:p>
            <a:pPr algn="just">
              <a:buNone/>
            </a:pPr>
            <a:endParaRPr lang="en-US" sz="1800" dirty="0" smtClean="0"/>
          </a:p>
          <a:p>
            <a:pPr algn="just"/>
            <a:r>
              <a:rPr lang="en-US" sz="1800" dirty="0" smtClean="0"/>
              <a:t>Aerobic condition - end product of decomposition - primarily carbon dioxide</a:t>
            </a:r>
          </a:p>
          <a:p>
            <a:pPr algn="just">
              <a:buNone/>
            </a:pPr>
            <a:endParaRPr lang="en-US" sz="1800" dirty="0" smtClean="0"/>
          </a:p>
          <a:p>
            <a:pPr algn="just"/>
            <a:r>
              <a:rPr lang="en-US" sz="1800" dirty="0" smtClean="0"/>
              <a:t>Bacterial decomposition - increase of the level of carbon dioxide and other </a:t>
            </a:r>
            <a:r>
              <a:rPr lang="en-US" sz="1800" dirty="0" err="1" smtClean="0"/>
              <a:t>abnoxious</a:t>
            </a:r>
            <a:r>
              <a:rPr lang="en-US" sz="1800" dirty="0" smtClean="0"/>
              <a:t> gases - depletion of DO - fish kills and </a:t>
            </a:r>
            <a:r>
              <a:rPr lang="en-US" sz="1800" dirty="0" err="1" smtClean="0"/>
              <a:t>planktonic</a:t>
            </a:r>
            <a:r>
              <a:rPr lang="en-US" sz="1800" dirty="0" smtClean="0"/>
              <a:t> collapses</a:t>
            </a:r>
            <a:endParaRPr lang="en-US" sz="1800" dirty="0"/>
          </a:p>
        </p:txBody>
      </p:sp>
      <p:pic>
        <p:nvPicPr>
          <p:cNvPr id="4" name="Picture 3" descr="Figure 7"/>
          <p:cNvPicPr/>
          <p:nvPr/>
        </p:nvPicPr>
        <p:blipFill>
          <a:blip r:embed="rId2"/>
          <a:srcRect/>
          <a:stretch>
            <a:fillRect/>
          </a:stretch>
        </p:blipFill>
        <p:spPr bwMode="auto">
          <a:xfrm>
            <a:off x="1600200" y="4267201"/>
            <a:ext cx="5257800" cy="25908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buNone/>
            </a:pPr>
            <a:r>
              <a:rPr lang="en-US" sz="1800" b="1" dirty="0" smtClean="0"/>
              <a:t>Biotic components</a:t>
            </a:r>
            <a:endParaRPr lang="en-US" sz="1800" dirty="0" smtClean="0"/>
          </a:p>
          <a:p>
            <a:pPr algn="just"/>
            <a:endParaRPr lang="en-US" sz="1800" dirty="0" smtClean="0"/>
          </a:p>
          <a:p>
            <a:pPr algn="just"/>
            <a:r>
              <a:rPr lang="en-US" sz="1800" dirty="0" smtClean="0"/>
              <a:t>Autotrophic </a:t>
            </a:r>
            <a:r>
              <a:rPr lang="en-US" sz="1800" dirty="0" smtClean="0"/>
              <a:t>organisms and heterotrophic organisms </a:t>
            </a:r>
            <a:r>
              <a:rPr lang="en-US" sz="1800" dirty="0" smtClean="0"/>
              <a:t>- based </a:t>
            </a:r>
            <a:r>
              <a:rPr lang="en-US" sz="1800" dirty="0" smtClean="0"/>
              <a:t>on how they get their nutrition, food or organic nutrients for their growth, development and </a:t>
            </a:r>
            <a:r>
              <a:rPr lang="en-US" sz="1800" dirty="0" smtClean="0"/>
              <a:t>survival</a:t>
            </a:r>
          </a:p>
          <a:p>
            <a:pPr algn="just"/>
            <a:endParaRPr lang="en-US" sz="1800" b="1" dirty="0" smtClean="0"/>
          </a:p>
          <a:p>
            <a:pPr algn="just"/>
            <a:r>
              <a:rPr lang="en-US" sz="1800" b="1" dirty="0" err="1" smtClean="0"/>
              <a:t>Autotrophs</a:t>
            </a:r>
            <a:r>
              <a:rPr lang="en-US" sz="1800" b="1" dirty="0" smtClean="0"/>
              <a:t> </a:t>
            </a:r>
            <a:r>
              <a:rPr lang="en-US" sz="1800" dirty="0" smtClean="0"/>
              <a:t>- </a:t>
            </a:r>
            <a:r>
              <a:rPr lang="en-US" sz="1800" dirty="0" smtClean="0"/>
              <a:t>primary </a:t>
            </a:r>
            <a:r>
              <a:rPr lang="en-US" sz="1800" dirty="0" smtClean="0"/>
              <a:t>producers</a:t>
            </a:r>
          </a:p>
          <a:p>
            <a:pPr algn="just"/>
            <a:endParaRPr lang="en-US" sz="1800" dirty="0" smtClean="0"/>
          </a:p>
          <a:p>
            <a:pPr algn="just"/>
            <a:r>
              <a:rPr lang="en-US" sz="1800" dirty="0" smtClean="0"/>
              <a:t>Green </a:t>
            </a:r>
            <a:r>
              <a:rPr lang="en-US" sz="1800" dirty="0" smtClean="0"/>
              <a:t>plants incorporate the sun’s energy by photosynthesis. </a:t>
            </a:r>
            <a:endParaRPr lang="en-US" sz="1800" dirty="0" smtClean="0"/>
          </a:p>
          <a:p>
            <a:pPr algn="just"/>
            <a:endParaRPr lang="en-US" sz="1800" b="1" dirty="0" smtClean="0"/>
          </a:p>
          <a:p>
            <a:pPr algn="just"/>
            <a:r>
              <a:rPr lang="en-US" sz="1800" b="1" dirty="0" err="1" smtClean="0"/>
              <a:t>Heterotrophs</a:t>
            </a:r>
            <a:r>
              <a:rPr lang="en-US" sz="1800" dirty="0" smtClean="0"/>
              <a:t> - secondary </a:t>
            </a:r>
            <a:r>
              <a:rPr lang="en-US" sz="1800" dirty="0" smtClean="0"/>
              <a:t>producers or </a:t>
            </a:r>
            <a:r>
              <a:rPr lang="en-US" sz="1800" dirty="0" smtClean="0"/>
              <a:t>consumers - All animals</a:t>
            </a:r>
            <a:endParaRPr lang="en-US" sz="1800" dirty="0" smtClean="0"/>
          </a:p>
          <a:p>
            <a:pPr algn="just"/>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just">
              <a:buNone/>
            </a:pPr>
            <a:r>
              <a:rPr lang="en-US" sz="1800" b="1" dirty="0" err="1" smtClean="0"/>
              <a:t>Autotrophs</a:t>
            </a:r>
            <a:r>
              <a:rPr lang="en-US" sz="1800" dirty="0" smtClean="0"/>
              <a:t> (Producers)</a:t>
            </a:r>
          </a:p>
          <a:p>
            <a:pPr algn="just"/>
            <a:endParaRPr lang="en-US" sz="1800" dirty="0" smtClean="0"/>
          </a:p>
          <a:p>
            <a:pPr algn="just"/>
            <a:r>
              <a:rPr lang="en-US" sz="1800" dirty="0" err="1" smtClean="0"/>
              <a:t>Autotrophs</a:t>
            </a:r>
            <a:r>
              <a:rPr lang="en-US" sz="1800" dirty="0" smtClean="0"/>
              <a:t> - organisms </a:t>
            </a:r>
            <a:r>
              <a:rPr lang="en-US" sz="1800" dirty="0" smtClean="0"/>
              <a:t>that can manufacture the organic compounds from simple inorganic compounds in the </a:t>
            </a:r>
            <a:r>
              <a:rPr lang="en-US" sz="1800" dirty="0" smtClean="0"/>
              <a:t>environment</a:t>
            </a:r>
          </a:p>
          <a:p>
            <a:pPr algn="just"/>
            <a:endParaRPr lang="en-US" sz="1800" dirty="0" smtClean="0"/>
          </a:p>
          <a:p>
            <a:pPr algn="just"/>
            <a:endParaRPr lang="en-US" sz="1800" dirty="0" smtClean="0"/>
          </a:p>
          <a:p>
            <a:pPr algn="just"/>
            <a:r>
              <a:rPr lang="en-US" sz="1800" dirty="0" smtClean="0"/>
              <a:t>Aquatic ecosystem producers - </a:t>
            </a:r>
            <a:r>
              <a:rPr lang="en-US" sz="1800" dirty="0" smtClean="0"/>
              <a:t>various species of floating and drifting forms of phytoplankton and </a:t>
            </a:r>
            <a:r>
              <a:rPr lang="en-US" sz="1800" dirty="0" smtClean="0"/>
              <a:t>bacteria</a:t>
            </a:r>
          </a:p>
          <a:p>
            <a:pPr algn="just"/>
            <a:endParaRPr lang="en-US" sz="1800" dirty="0" smtClean="0"/>
          </a:p>
          <a:p>
            <a:pPr algn="just"/>
            <a:endParaRPr lang="en-US" sz="1800" dirty="0" smtClean="0"/>
          </a:p>
          <a:p>
            <a:pPr algn="just"/>
            <a:r>
              <a:rPr lang="en-US" sz="1800" dirty="0" err="1" smtClean="0"/>
              <a:t>Macrophytes</a:t>
            </a:r>
            <a:r>
              <a:rPr lang="en-US" sz="1800" dirty="0" smtClean="0"/>
              <a:t> - producer </a:t>
            </a:r>
            <a:r>
              <a:rPr lang="en-US" sz="1800" dirty="0" smtClean="0"/>
              <a:t>in aquatic </a:t>
            </a:r>
            <a:r>
              <a:rPr lang="en-US" sz="1800" dirty="0" smtClean="0"/>
              <a:t>ecosystems</a:t>
            </a:r>
            <a:endParaRPr lang="en-US" sz="1800" dirty="0" smtClean="0"/>
          </a:p>
          <a:p>
            <a:pPr algn="just"/>
            <a:endParaRPr lang="en-US" sz="1800" dirty="0" smtClean="0"/>
          </a:p>
          <a:p>
            <a:pPr algn="just"/>
            <a:endParaRPr lang="en-US" sz="1800" dirty="0" smtClean="0"/>
          </a:p>
          <a:p>
            <a:pPr algn="just"/>
            <a:r>
              <a:rPr lang="en-US" sz="1800" dirty="0" smtClean="0"/>
              <a:t>Producers – photosynthesis</a:t>
            </a:r>
          </a:p>
          <a:p>
            <a:pPr algn="just"/>
            <a:endParaRPr lang="en-US" sz="1800" dirty="0" smtClean="0"/>
          </a:p>
          <a:p>
            <a:pPr algn="just">
              <a:buNone/>
            </a:pPr>
            <a:r>
              <a:rPr lang="en-US" sz="1800" dirty="0" smtClean="0"/>
              <a:t>	The </a:t>
            </a:r>
            <a:r>
              <a:rPr lang="en-US" sz="1800" dirty="0" smtClean="0"/>
              <a:t>overall net chemical change can be summarized as follows: </a:t>
            </a:r>
          </a:p>
          <a:p>
            <a:pPr algn="just">
              <a:buNone/>
            </a:pPr>
            <a:r>
              <a:rPr lang="en-US" sz="1800" dirty="0" smtClean="0"/>
              <a:t>	6 </a:t>
            </a:r>
            <a:r>
              <a:rPr lang="en-US" sz="1800" dirty="0" smtClean="0"/>
              <a:t>CO</a:t>
            </a:r>
            <a:r>
              <a:rPr lang="en-US" sz="1800" baseline="-25000" dirty="0" smtClean="0"/>
              <a:t>2</a:t>
            </a:r>
            <a:r>
              <a:rPr lang="en-US" sz="1800" dirty="0" smtClean="0"/>
              <a:t> + 6 H</a:t>
            </a:r>
            <a:r>
              <a:rPr lang="en-US" sz="1800" baseline="-25000" dirty="0" smtClean="0"/>
              <a:t>2</a:t>
            </a:r>
            <a:r>
              <a:rPr lang="en-US" sz="1800" dirty="0" smtClean="0"/>
              <a:t>O + solar energy -----&gt; C</a:t>
            </a:r>
            <a:r>
              <a:rPr lang="en-US" sz="1800" baseline="-25000" dirty="0" smtClean="0"/>
              <a:t>6</a:t>
            </a:r>
            <a:r>
              <a:rPr lang="en-US" sz="1800" dirty="0" smtClean="0"/>
              <a:t>H</a:t>
            </a:r>
            <a:r>
              <a:rPr lang="en-US" sz="1800" baseline="-25000" dirty="0" smtClean="0"/>
              <a:t>12</a:t>
            </a:r>
            <a:r>
              <a:rPr lang="en-US" sz="1800" dirty="0" smtClean="0"/>
              <a:t>O</a:t>
            </a:r>
            <a:r>
              <a:rPr lang="en-US" sz="1800" baseline="-25000" dirty="0" smtClean="0"/>
              <a:t>6</a:t>
            </a:r>
            <a:r>
              <a:rPr lang="en-US" sz="1800" dirty="0" smtClean="0"/>
              <a:t> + 6 O</a:t>
            </a:r>
            <a:r>
              <a:rPr lang="en-US" sz="1800" baseline="-25000" dirty="0" smtClean="0"/>
              <a:t>2</a:t>
            </a:r>
            <a:endParaRPr lang="en-US" sz="1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buNone/>
            </a:pPr>
            <a:r>
              <a:rPr lang="en-US" sz="1800" b="1" dirty="0" err="1" smtClean="0"/>
              <a:t>Heterotrophs</a:t>
            </a:r>
            <a:r>
              <a:rPr lang="en-US" sz="1800" dirty="0" smtClean="0"/>
              <a:t> (Consumers) </a:t>
            </a:r>
          </a:p>
          <a:p>
            <a:pPr algn="just"/>
            <a:endParaRPr lang="en-US" sz="1800" dirty="0" smtClean="0"/>
          </a:p>
          <a:p>
            <a:pPr algn="just"/>
            <a:r>
              <a:rPr lang="en-US" sz="1800" dirty="0" smtClean="0"/>
              <a:t>These cannot </a:t>
            </a:r>
            <a:r>
              <a:rPr lang="en-US" sz="1800" dirty="0" smtClean="0"/>
              <a:t>synthesize the organic nutrients they need and get their organic nutrients by feeding on the tissues of producers or other </a:t>
            </a:r>
            <a:r>
              <a:rPr lang="en-US" sz="1800" dirty="0" smtClean="0"/>
              <a:t>consumers</a:t>
            </a:r>
          </a:p>
          <a:p>
            <a:pPr algn="just"/>
            <a:endParaRPr lang="en-US" sz="1800" dirty="0" smtClean="0"/>
          </a:p>
          <a:p>
            <a:pPr algn="just"/>
            <a:r>
              <a:rPr lang="en-US" sz="1800" dirty="0" smtClean="0"/>
              <a:t>There </a:t>
            </a:r>
            <a:r>
              <a:rPr lang="en-US" sz="1800" dirty="0" smtClean="0"/>
              <a:t>are several classes of consumers, depending on their food </a:t>
            </a:r>
            <a:r>
              <a:rPr lang="en-US" sz="1800" dirty="0" smtClean="0"/>
              <a:t>source</a:t>
            </a:r>
            <a:endParaRPr lang="en-US" sz="1800" dirty="0" smtClean="0"/>
          </a:p>
          <a:p>
            <a:pPr lvl="1" algn="just"/>
            <a:r>
              <a:rPr lang="en-IN" sz="1800" b="1" dirty="0" smtClean="0"/>
              <a:t>Primary consumers</a:t>
            </a:r>
            <a:r>
              <a:rPr lang="en-IN" sz="1800" dirty="0" smtClean="0"/>
              <a:t> (herbivores): Feed directly on plants or other </a:t>
            </a:r>
            <a:r>
              <a:rPr lang="en-IN" sz="1800" dirty="0" smtClean="0"/>
              <a:t>producers</a:t>
            </a:r>
            <a:endParaRPr lang="en-US" sz="1800" dirty="0" smtClean="0"/>
          </a:p>
          <a:p>
            <a:pPr algn="just">
              <a:buNone/>
            </a:pPr>
            <a:r>
              <a:rPr lang="en-IN" sz="1800" dirty="0" smtClean="0"/>
              <a:t>		e.g</a:t>
            </a:r>
            <a:r>
              <a:rPr lang="en-IN" sz="1800" dirty="0" smtClean="0"/>
              <a:t>. - zooplankton (copepods, </a:t>
            </a:r>
            <a:r>
              <a:rPr lang="en-IN" sz="1800" dirty="0" err="1" smtClean="0"/>
              <a:t>cladocerans</a:t>
            </a:r>
            <a:r>
              <a:rPr lang="en-IN" sz="1800" dirty="0" smtClean="0"/>
              <a:t> etc.)</a:t>
            </a:r>
            <a:endParaRPr lang="en-US" sz="1800" dirty="0" smtClean="0"/>
          </a:p>
          <a:p>
            <a:pPr lvl="1" algn="just"/>
            <a:endParaRPr lang="en-IN" sz="1800" b="1" dirty="0" smtClean="0"/>
          </a:p>
          <a:p>
            <a:pPr lvl="1" algn="just"/>
            <a:r>
              <a:rPr lang="en-IN" sz="1800" b="1" dirty="0" smtClean="0"/>
              <a:t>Secondary </a:t>
            </a:r>
            <a:r>
              <a:rPr lang="en-IN" sz="1800" b="1" dirty="0" smtClean="0"/>
              <a:t>consumers</a:t>
            </a:r>
            <a:r>
              <a:rPr lang="en-IN" sz="1800" dirty="0" smtClean="0"/>
              <a:t> (primary carnivores) feed on primary consumers. </a:t>
            </a:r>
            <a:r>
              <a:rPr lang="en-IN" sz="1800" dirty="0" err="1" smtClean="0"/>
              <a:t>e.g</a:t>
            </a:r>
            <a:r>
              <a:rPr lang="en-IN" sz="1800" dirty="0" smtClean="0"/>
              <a:t> </a:t>
            </a:r>
            <a:endParaRPr lang="en-US" sz="1800" dirty="0" smtClean="0"/>
          </a:p>
          <a:p>
            <a:pPr algn="just">
              <a:buNone/>
            </a:pPr>
            <a:r>
              <a:rPr lang="en-IN" sz="1800" dirty="0" smtClean="0"/>
              <a:t>		Aquatic </a:t>
            </a:r>
            <a:r>
              <a:rPr lang="en-IN" sz="1800" dirty="0" smtClean="0"/>
              <a:t>insects, crustaceans </a:t>
            </a:r>
            <a:r>
              <a:rPr lang="en-IN" sz="1800" dirty="0" smtClean="0"/>
              <a:t>etc</a:t>
            </a:r>
            <a:endParaRPr lang="en-US" sz="1800" dirty="0" smtClean="0"/>
          </a:p>
          <a:p>
            <a:pPr lvl="1" algn="just"/>
            <a:endParaRPr lang="en-IN" sz="1800" b="1" dirty="0" smtClean="0"/>
          </a:p>
          <a:p>
            <a:pPr lvl="1" algn="just"/>
            <a:r>
              <a:rPr lang="en-IN" sz="1800" b="1" dirty="0" smtClean="0"/>
              <a:t>Tertiary </a:t>
            </a:r>
            <a:r>
              <a:rPr lang="en-IN" sz="1800" b="1" dirty="0" smtClean="0"/>
              <a:t>consumers</a:t>
            </a:r>
            <a:r>
              <a:rPr lang="en-IN" sz="1800" dirty="0" smtClean="0"/>
              <a:t> (secondary carnivores) feed only on secondary </a:t>
            </a:r>
            <a:r>
              <a:rPr lang="en-IN" sz="1800" dirty="0" smtClean="0"/>
              <a:t>consumers </a:t>
            </a:r>
            <a:endParaRPr lang="en-US" sz="1800" dirty="0" smtClean="0"/>
          </a:p>
          <a:p>
            <a:pPr algn="just">
              <a:buNone/>
            </a:pPr>
            <a:r>
              <a:rPr lang="en-IN" sz="1800" dirty="0" smtClean="0"/>
              <a:t>		e.g</a:t>
            </a:r>
            <a:r>
              <a:rPr lang="en-IN" sz="1800" dirty="0" smtClean="0"/>
              <a:t>. small </a:t>
            </a:r>
            <a:r>
              <a:rPr lang="en-IN" sz="1800" dirty="0" smtClean="0"/>
              <a:t>fishes</a:t>
            </a:r>
            <a:endParaRPr lang="en-US" sz="1800" dirty="0" smtClean="0"/>
          </a:p>
          <a:p>
            <a:pPr lvl="0" algn="just">
              <a:buNone/>
            </a:pPr>
            <a:r>
              <a:rPr lang="en-IN" sz="1800" b="1" dirty="0" smtClean="0"/>
              <a:t>	</a:t>
            </a:r>
          </a:p>
          <a:p>
            <a:pPr lvl="0" algn="just">
              <a:buNone/>
            </a:pPr>
            <a:r>
              <a:rPr lang="en-IN" sz="1800" b="1" dirty="0" smtClean="0"/>
              <a:t>Tertiary </a:t>
            </a:r>
            <a:r>
              <a:rPr lang="en-IN" sz="1800" b="1" dirty="0" smtClean="0"/>
              <a:t>carnivores :</a:t>
            </a:r>
            <a:r>
              <a:rPr lang="en-IN" sz="1800" dirty="0" smtClean="0"/>
              <a:t>Feed only on animal-eating animals. They are </a:t>
            </a:r>
            <a:r>
              <a:rPr lang="en-IN" sz="1800" dirty="0" smtClean="0"/>
              <a:t>predators</a:t>
            </a:r>
            <a:endParaRPr lang="en-US" sz="1800" dirty="0" smtClean="0"/>
          </a:p>
          <a:p>
            <a:pPr algn="just">
              <a:buNone/>
            </a:pPr>
            <a:r>
              <a:rPr lang="en-IN" sz="1800" dirty="0" smtClean="0"/>
              <a:t>		e.g</a:t>
            </a:r>
            <a:r>
              <a:rPr lang="en-IN" sz="1800" dirty="0" smtClean="0"/>
              <a:t>. large fishes like tuna, seer fish, sharks etc.</a:t>
            </a:r>
            <a:endParaRPr lang="en-US" sz="1800" dirty="0" smtClean="0"/>
          </a:p>
          <a:p>
            <a:pPr algn="just"/>
            <a:endParaRPr lang="en-US"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just">
              <a:buNone/>
            </a:pPr>
            <a:endParaRPr lang="en-US" sz="1800" b="1" dirty="0" smtClean="0"/>
          </a:p>
          <a:p>
            <a:pPr algn="just">
              <a:buNone/>
            </a:pPr>
            <a:r>
              <a:rPr lang="en-US" sz="1800" b="1" dirty="0" smtClean="0"/>
              <a:t>Ecosystem</a:t>
            </a:r>
            <a:endParaRPr lang="en-US" sz="1800" dirty="0" smtClean="0"/>
          </a:p>
          <a:p>
            <a:pPr algn="just">
              <a:buNone/>
            </a:pPr>
            <a:endParaRPr lang="en-US" sz="1800" dirty="0" smtClean="0"/>
          </a:p>
          <a:p>
            <a:pPr algn="just"/>
            <a:r>
              <a:rPr lang="en-US" sz="1800" dirty="0" smtClean="0"/>
              <a:t>A community or a series of communities and the surrounding physical and chemical environment together constitutes an ‘ecosystem’</a:t>
            </a:r>
          </a:p>
          <a:p>
            <a:pPr algn="just"/>
            <a:endParaRPr lang="en-US" sz="1800" dirty="0" smtClean="0"/>
          </a:p>
          <a:p>
            <a:pPr algn="just"/>
            <a:endParaRPr lang="en-US" sz="1800" dirty="0" smtClean="0"/>
          </a:p>
          <a:p>
            <a:pPr algn="just"/>
            <a:r>
              <a:rPr lang="en-US" sz="1800" dirty="0" smtClean="0"/>
              <a:t>An ecosystem is a dynamic entity composed of a biological community associated with </a:t>
            </a:r>
            <a:r>
              <a:rPr lang="en-US" sz="1800" dirty="0" err="1" smtClean="0"/>
              <a:t>abiotic</a:t>
            </a:r>
            <a:r>
              <a:rPr lang="en-US" sz="1800" dirty="0" smtClean="0"/>
              <a:t> environment </a:t>
            </a:r>
            <a:endParaRPr lang="en-US" sz="1800" b="1" dirty="0" smtClean="0"/>
          </a:p>
          <a:p>
            <a:pPr algn="just"/>
            <a:endParaRPr lang="en-US" sz="1800" dirty="0" smtClean="0"/>
          </a:p>
          <a:p>
            <a:pPr algn="just"/>
            <a:endParaRPr lang="en-US" sz="1800" dirty="0" smtClean="0"/>
          </a:p>
          <a:p>
            <a:pPr algn="just"/>
            <a:r>
              <a:rPr lang="en-US" sz="1800" dirty="0" smtClean="0"/>
              <a:t>World Ocean is - a single ecosystem and which a large ecosystem in the world</a:t>
            </a:r>
          </a:p>
          <a:p>
            <a:pPr algn="just"/>
            <a:endParaRPr lang="en-US"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algn="just">
              <a:buNone/>
            </a:pPr>
            <a:endParaRPr lang="en-US" sz="1800" b="1" dirty="0" smtClean="0"/>
          </a:p>
          <a:p>
            <a:pPr algn="just">
              <a:buNone/>
            </a:pPr>
            <a:endParaRPr lang="en-US" sz="1800" b="1" dirty="0" smtClean="0"/>
          </a:p>
          <a:p>
            <a:pPr algn="just">
              <a:buNone/>
            </a:pPr>
            <a:r>
              <a:rPr lang="en-US" sz="1800" b="1" dirty="0" smtClean="0"/>
              <a:t>Definition</a:t>
            </a:r>
            <a:endParaRPr lang="en-US" sz="1800" dirty="0" smtClean="0"/>
          </a:p>
          <a:p>
            <a:pPr algn="just"/>
            <a:endParaRPr lang="en-US" sz="1800" dirty="0" smtClean="0"/>
          </a:p>
          <a:p>
            <a:pPr algn="just"/>
            <a:r>
              <a:rPr lang="en-US" sz="1800" dirty="0" smtClean="0"/>
              <a:t>A self-sustaining network of biotic and biotic elements that interact to sustain life</a:t>
            </a:r>
          </a:p>
          <a:p>
            <a:pPr algn="just">
              <a:buNone/>
            </a:pPr>
            <a:endParaRPr lang="en-US" sz="1800" dirty="0" smtClean="0"/>
          </a:p>
          <a:p>
            <a:pPr algn="just"/>
            <a:r>
              <a:rPr lang="en-US" sz="1800" dirty="0" smtClean="0"/>
              <a:t>Ecosystem is the basic unit of study in ecology   (Brewer, 1988).</a:t>
            </a:r>
          </a:p>
          <a:p>
            <a:pPr algn="just"/>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buNone/>
            </a:pPr>
            <a:r>
              <a:rPr lang="en-US" sz="1800" b="1" dirty="0" smtClean="0"/>
              <a:t>PRINCIPLES AND CONCEPTS</a:t>
            </a:r>
            <a:endParaRPr lang="en-US" sz="1800" dirty="0" smtClean="0"/>
          </a:p>
          <a:p>
            <a:pPr algn="just"/>
            <a:endParaRPr lang="en-US" sz="1800" dirty="0" smtClean="0"/>
          </a:p>
          <a:p>
            <a:pPr algn="just"/>
            <a:r>
              <a:rPr lang="en-US" sz="1800" dirty="0" smtClean="0"/>
              <a:t>The characteristic features of an ecosystem are the flow of energy, the food supply and the production of all biological resources to drive the ecosystem</a:t>
            </a:r>
          </a:p>
          <a:p>
            <a:pPr algn="just"/>
            <a:endParaRPr lang="en-US" sz="1800" dirty="0" smtClean="0"/>
          </a:p>
          <a:p>
            <a:pPr algn="just"/>
            <a:r>
              <a:rPr lang="en-US" sz="1800" dirty="0" smtClean="0"/>
              <a:t>Light energy from the sun is captured by green plants and converted to chemical energy- used for growth and construction</a:t>
            </a:r>
          </a:p>
          <a:p>
            <a:pPr algn="just"/>
            <a:endParaRPr lang="en-US" sz="1800" dirty="0" smtClean="0"/>
          </a:p>
          <a:p>
            <a:pPr algn="just"/>
            <a:r>
              <a:rPr lang="en-US" sz="1800" dirty="0" smtClean="0"/>
              <a:t>A food chain - succession of organisms in a community that constitutes a feeding sequence in which food energy is transferred from one organism to the other</a:t>
            </a:r>
          </a:p>
          <a:p>
            <a:pPr algn="just"/>
            <a:endParaRPr lang="en-US" sz="1800" dirty="0" smtClean="0"/>
          </a:p>
          <a:p>
            <a:pPr algn="just"/>
            <a:r>
              <a:rPr lang="en-US" sz="1800" dirty="0" smtClean="0"/>
              <a:t>At each step, some of the chemical energy is assimilated and used by the organism and the rest is released in respiration and waste products in an ecosystem</a:t>
            </a:r>
          </a:p>
          <a:p>
            <a:pPr algn="just"/>
            <a:endParaRPr lang="en-US"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10000"/>
          </a:bodyPr>
          <a:lstStyle/>
          <a:p>
            <a:pPr algn="just">
              <a:buNone/>
            </a:pPr>
            <a:r>
              <a:rPr lang="en-US" sz="1800" b="1" dirty="0" smtClean="0"/>
              <a:t>Homeostasis of the ecosystem</a:t>
            </a:r>
          </a:p>
          <a:p>
            <a:pPr algn="just"/>
            <a:endParaRPr lang="en-US" sz="1800" dirty="0" smtClean="0"/>
          </a:p>
          <a:p>
            <a:pPr algn="just"/>
            <a:r>
              <a:rPr lang="en-US" sz="1800" dirty="0" smtClean="0"/>
              <a:t>An ecosystem maintains a biological equilibrium between the different components is referred to as a homeostasis- also known as biological equilibrium</a:t>
            </a:r>
          </a:p>
          <a:p>
            <a:pPr algn="just"/>
            <a:endParaRPr lang="en-US" sz="1800" dirty="0" smtClean="0"/>
          </a:p>
          <a:p>
            <a:pPr algn="just"/>
            <a:r>
              <a:rPr lang="en-US" sz="1800" dirty="0" smtClean="0"/>
              <a:t>Also referred  to as a balance of nature. </a:t>
            </a:r>
          </a:p>
          <a:p>
            <a:pPr algn="just"/>
            <a:endParaRPr lang="en-US" sz="1800" dirty="0" smtClean="0"/>
          </a:p>
          <a:p>
            <a:pPr algn="just"/>
            <a:r>
              <a:rPr lang="en-US" sz="1800" dirty="0" smtClean="0"/>
              <a:t>One component of ecosystem keeps a check on the population of the other component and this system is referred as a feedback system</a:t>
            </a:r>
          </a:p>
          <a:p>
            <a:pPr algn="just"/>
            <a:endParaRPr lang="en-US" sz="1800" dirty="0" smtClean="0"/>
          </a:p>
          <a:p>
            <a:pPr algn="just"/>
            <a:r>
              <a:rPr lang="en-US" sz="1800" dirty="0" smtClean="0"/>
              <a:t>Feed back system- can be positive or negative</a:t>
            </a:r>
          </a:p>
          <a:p>
            <a:pPr algn="just"/>
            <a:endParaRPr lang="en-US" sz="1800" dirty="0" smtClean="0"/>
          </a:p>
          <a:p>
            <a:pPr algn="just"/>
            <a:r>
              <a:rPr lang="en-US" sz="1800" dirty="0" smtClean="0"/>
              <a:t>Positive feedback- the increase in the population of the organisms at the different levels increases the population of organisms at a lower level </a:t>
            </a:r>
          </a:p>
          <a:p>
            <a:pPr algn="just"/>
            <a:endParaRPr lang="en-US" sz="1800" dirty="0" smtClean="0"/>
          </a:p>
          <a:p>
            <a:pPr algn="just"/>
            <a:r>
              <a:rPr lang="en-US" sz="1800" dirty="0" err="1" smtClean="0"/>
              <a:t>Eg</a:t>
            </a:r>
            <a:r>
              <a:rPr lang="en-US" sz="1800" dirty="0" smtClean="0"/>
              <a:t>: when population of plants increases                   increase in the population of herbivore animals           increases the population of frogs and birds                   increased population of insectivorous animals acts on the herbivorous insect by the process of predation. This is known as the negative feedback.</a:t>
            </a:r>
          </a:p>
          <a:p>
            <a:pPr algn="just">
              <a:buNone/>
            </a:pPr>
            <a:r>
              <a:rPr lang="en-US" sz="1800" dirty="0" smtClean="0"/>
              <a:t>   </a:t>
            </a:r>
            <a:endParaRPr lang="en-US" sz="1800" dirty="0"/>
          </a:p>
        </p:txBody>
      </p:sp>
      <p:cxnSp>
        <p:nvCxnSpPr>
          <p:cNvPr id="5" name="Straight Arrow Connector 4"/>
          <p:cNvCxnSpPr/>
          <p:nvPr/>
        </p:nvCxnSpPr>
        <p:spPr>
          <a:xfrm>
            <a:off x="4876800" y="48006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3124200" y="50292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8610600" y="50292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a:bodyPr>
          <a:lstStyle/>
          <a:p>
            <a:pPr algn="just">
              <a:buNone/>
            </a:pPr>
            <a:endParaRPr lang="en-US" sz="1800" b="1" dirty="0" smtClean="0"/>
          </a:p>
          <a:p>
            <a:pPr algn="just">
              <a:buNone/>
            </a:pPr>
            <a:r>
              <a:rPr lang="en-US" sz="1800" b="1" dirty="0" smtClean="0"/>
              <a:t>TYPES OF ECOSYSTEM </a:t>
            </a:r>
            <a:endParaRPr lang="en-US" sz="1800" dirty="0" smtClean="0"/>
          </a:p>
          <a:p>
            <a:pPr lvl="0" algn="just"/>
            <a:r>
              <a:rPr lang="en-IN" sz="1800" dirty="0" smtClean="0"/>
              <a:t>Natural ecosystem    (Open ecosystem)</a:t>
            </a:r>
            <a:endParaRPr lang="en-US" sz="1800" dirty="0" smtClean="0"/>
          </a:p>
          <a:p>
            <a:pPr lvl="0" algn="just"/>
            <a:r>
              <a:rPr lang="en-IN" sz="1800" dirty="0" smtClean="0"/>
              <a:t>Artificial ecosystem (Closed ecosystem)</a:t>
            </a:r>
            <a:endParaRPr lang="en-US" sz="1800" dirty="0" smtClean="0"/>
          </a:p>
          <a:p>
            <a:pPr algn="just">
              <a:buNone/>
            </a:pPr>
            <a:endParaRPr lang="en-US" sz="1800" b="1" dirty="0" smtClean="0"/>
          </a:p>
          <a:p>
            <a:pPr algn="just">
              <a:buNone/>
            </a:pPr>
            <a:r>
              <a:rPr lang="en-US" sz="1800" b="1" dirty="0" smtClean="0"/>
              <a:t>Natural ecosystem: </a:t>
            </a:r>
            <a:endParaRPr lang="en-US" sz="1800" dirty="0" smtClean="0"/>
          </a:p>
          <a:p>
            <a:pPr algn="just"/>
            <a:r>
              <a:rPr lang="en-US" sz="1800" dirty="0" smtClean="0"/>
              <a:t>Self regulating system without direct human interference and manipulations. </a:t>
            </a:r>
            <a:r>
              <a:rPr lang="en-US" sz="1800" dirty="0" err="1" smtClean="0"/>
              <a:t>Eg</a:t>
            </a:r>
            <a:r>
              <a:rPr lang="en-US" sz="1800" dirty="0" smtClean="0"/>
              <a:t>: Ponds, lakes, rivers, seas, oceans, forests, grasslands </a:t>
            </a:r>
            <a:r>
              <a:rPr lang="en-US" sz="1800" b="1" dirty="0" smtClean="0"/>
              <a:t> </a:t>
            </a:r>
            <a:endParaRPr lang="en-US" sz="1800" dirty="0" smtClean="0"/>
          </a:p>
          <a:p>
            <a:pPr algn="just">
              <a:buNone/>
            </a:pPr>
            <a:endParaRPr lang="en-US" sz="1800" b="1" dirty="0" smtClean="0"/>
          </a:p>
          <a:p>
            <a:pPr algn="just">
              <a:buNone/>
            </a:pPr>
            <a:r>
              <a:rPr lang="en-US" sz="1800" b="1" dirty="0" smtClean="0"/>
              <a:t>Artificial ecosystem </a:t>
            </a:r>
            <a:endParaRPr lang="en-US" sz="1800" dirty="0" smtClean="0"/>
          </a:p>
          <a:p>
            <a:pPr algn="just"/>
            <a:r>
              <a:rPr lang="en-US" sz="1800" dirty="0" smtClean="0"/>
              <a:t>Are manmade ecosystems which can be controlled and managed </a:t>
            </a:r>
            <a:r>
              <a:rPr lang="en-US" sz="1800" dirty="0" err="1" smtClean="0"/>
              <a:t>Eg</a:t>
            </a:r>
            <a:r>
              <a:rPr lang="en-US" sz="1800" dirty="0" smtClean="0"/>
              <a:t>: Aquarium, ponds, etc. Other terminologies used are</a:t>
            </a:r>
          </a:p>
          <a:p>
            <a:pPr algn="just"/>
            <a:endParaRPr lang="en-US" sz="1800" b="1" dirty="0" smtClean="0"/>
          </a:p>
          <a:p>
            <a:pPr algn="just"/>
            <a:r>
              <a:rPr lang="en-US" sz="1800" b="1" dirty="0" smtClean="0"/>
              <a:t>The biosphere</a:t>
            </a:r>
            <a:r>
              <a:rPr lang="en-US" sz="1800" dirty="0" smtClean="0"/>
              <a:t>: 	A major ecosystem and comprises all other ecosystem.</a:t>
            </a:r>
          </a:p>
          <a:p>
            <a:pPr algn="just"/>
            <a:endParaRPr lang="en-US" sz="1800" b="1" dirty="0" smtClean="0"/>
          </a:p>
          <a:p>
            <a:pPr algn="just"/>
            <a:r>
              <a:rPr lang="en-US" sz="1800" b="1" dirty="0" smtClean="0"/>
              <a:t>Mega ecosystem:  </a:t>
            </a:r>
            <a:r>
              <a:rPr lang="en-US" sz="1800" dirty="0" smtClean="0"/>
              <a:t>Marine ecosystem -Oceans, seas, estuaries, backwaters etc.</a:t>
            </a:r>
          </a:p>
          <a:p>
            <a:pPr algn="just"/>
            <a:endParaRPr lang="en-US" sz="1800" b="1" dirty="0" smtClean="0"/>
          </a:p>
          <a:p>
            <a:pPr algn="just"/>
            <a:r>
              <a:rPr lang="en-US" sz="1800" b="1" dirty="0" err="1" smtClean="0"/>
              <a:t>Limnetic</a:t>
            </a:r>
            <a:r>
              <a:rPr lang="en-US" sz="1800" b="1" dirty="0" smtClean="0"/>
              <a:t> ecosystem</a:t>
            </a:r>
            <a:r>
              <a:rPr lang="en-US" sz="1800" dirty="0" smtClean="0"/>
              <a:t>: Fresh water ecosystem - Ponds, pools, lakes, rivers, streams etc.</a:t>
            </a:r>
          </a:p>
          <a:p>
            <a:pPr algn="just"/>
            <a:endParaRPr 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57" name="Rectangle 41"/>
          <p:cNvSpPr>
            <a:spLocks noChangeArrowheads="1"/>
          </p:cNvSpPr>
          <p:nvPr/>
        </p:nvSpPr>
        <p:spPr bwMode="auto">
          <a:xfrm>
            <a:off x="457200" y="685800"/>
            <a:ext cx="84582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STRUCURE OF AN ECOSYSTEM</a:t>
            </a:r>
            <a:endParaRPr kumimoji="0" lang="en-US"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pitchFamily="34" charset="0"/>
            </a:endParaRPr>
          </a:p>
        </p:txBody>
      </p:sp>
      <p:grpSp>
        <p:nvGrpSpPr>
          <p:cNvPr id="9217" name="Group 1"/>
          <p:cNvGrpSpPr>
            <a:grpSpLocks/>
          </p:cNvGrpSpPr>
          <p:nvPr/>
        </p:nvGrpSpPr>
        <p:grpSpPr bwMode="auto">
          <a:xfrm>
            <a:off x="685800" y="1523706"/>
            <a:ext cx="8229600" cy="4162720"/>
            <a:chOff x="1335" y="6952"/>
            <a:chExt cx="9570" cy="5333"/>
          </a:xfrm>
        </p:grpSpPr>
        <p:grpSp>
          <p:nvGrpSpPr>
            <p:cNvPr id="9252" name="Group 36"/>
            <p:cNvGrpSpPr>
              <a:grpSpLocks/>
            </p:cNvGrpSpPr>
            <p:nvPr/>
          </p:nvGrpSpPr>
          <p:grpSpPr bwMode="auto">
            <a:xfrm>
              <a:off x="3180" y="8865"/>
              <a:ext cx="3375" cy="1725"/>
              <a:chOff x="3180" y="8865"/>
              <a:chExt cx="3375" cy="1725"/>
            </a:xfrm>
          </p:grpSpPr>
          <p:sp>
            <p:nvSpPr>
              <p:cNvPr id="9256" name="Text Box 40"/>
              <p:cNvSpPr txBox="1">
                <a:spLocks noChangeArrowheads="1"/>
              </p:cNvSpPr>
              <p:nvPr/>
            </p:nvSpPr>
            <p:spPr bwMode="auto">
              <a:xfrm>
                <a:off x="3180" y="10215"/>
                <a:ext cx="1830" cy="3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Decomposers</a:t>
                </a:r>
                <a:endParaRPr kumimoji="0" lang="en-US" sz="1800" b="0" i="0" u="none" strike="noStrike" cap="none" normalizeH="0" baseline="0" smtClean="0">
                  <a:ln>
                    <a:noFill/>
                  </a:ln>
                  <a:solidFill>
                    <a:schemeClr val="tx1"/>
                  </a:solidFill>
                  <a:effectLst/>
                  <a:latin typeface="Arial" pitchFamily="34" charset="0"/>
                </a:endParaRPr>
              </a:p>
            </p:txBody>
          </p:sp>
          <p:sp>
            <p:nvSpPr>
              <p:cNvPr id="9255" name="AutoShape 39"/>
              <p:cNvSpPr>
                <a:spLocks noChangeShapeType="1"/>
              </p:cNvSpPr>
              <p:nvPr/>
            </p:nvSpPr>
            <p:spPr bwMode="auto">
              <a:xfrm>
                <a:off x="6555" y="8865"/>
                <a:ext cx="0" cy="225"/>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9254" name="AutoShape 38"/>
              <p:cNvSpPr>
                <a:spLocks noChangeShapeType="1"/>
              </p:cNvSpPr>
              <p:nvPr/>
            </p:nvSpPr>
            <p:spPr bwMode="auto">
              <a:xfrm>
                <a:off x="6555" y="9465"/>
                <a:ext cx="0" cy="24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9253" name="AutoShape 37"/>
              <p:cNvSpPr>
                <a:spLocks noChangeShapeType="1"/>
              </p:cNvSpPr>
              <p:nvPr/>
            </p:nvSpPr>
            <p:spPr bwMode="auto">
              <a:xfrm>
                <a:off x="6555" y="10110"/>
                <a:ext cx="0" cy="225"/>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grpSp>
        <p:sp>
          <p:nvSpPr>
            <p:cNvPr id="9251" name="AutoShape 35"/>
            <p:cNvSpPr>
              <a:spLocks noChangeShapeType="1"/>
            </p:cNvSpPr>
            <p:nvPr/>
          </p:nvSpPr>
          <p:spPr bwMode="auto">
            <a:xfrm>
              <a:off x="4845" y="10710"/>
              <a:ext cx="15" cy="66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grpSp>
          <p:nvGrpSpPr>
            <p:cNvPr id="9218" name="Group 2"/>
            <p:cNvGrpSpPr>
              <a:grpSpLocks/>
            </p:cNvGrpSpPr>
            <p:nvPr/>
          </p:nvGrpSpPr>
          <p:grpSpPr bwMode="auto">
            <a:xfrm>
              <a:off x="1335" y="6952"/>
              <a:ext cx="9570" cy="5333"/>
              <a:chOff x="1335" y="6952"/>
              <a:chExt cx="9570" cy="5333"/>
            </a:xfrm>
          </p:grpSpPr>
          <p:sp>
            <p:nvSpPr>
              <p:cNvPr id="9250" name="Text Box 34"/>
              <p:cNvSpPr txBox="1">
                <a:spLocks noChangeArrowheads="1"/>
              </p:cNvSpPr>
              <p:nvPr/>
            </p:nvSpPr>
            <p:spPr bwMode="auto">
              <a:xfrm>
                <a:off x="1601" y="6952"/>
                <a:ext cx="2205" cy="4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Essential </a:t>
                </a:r>
                <a:endParaRPr kumimoji="0" lang="en-US" sz="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component</a:t>
                </a:r>
                <a:endParaRPr kumimoji="0" lang="en-US" sz="1800" b="0" i="0" u="none" strike="noStrike" cap="none" normalizeH="0" baseline="0" dirty="0" smtClean="0">
                  <a:ln>
                    <a:noFill/>
                  </a:ln>
                  <a:solidFill>
                    <a:schemeClr val="tx1"/>
                  </a:solidFill>
                  <a:effectLst/>
                  <a:latin typeface="Arial" pitchFamily="34" charset="0"/>
                </a:endParaRPr>
              </a:p>
            </p:txBody>
          </p:sp>
          <p:sp>
            <p:nvSpPr>
              <p:cNvPr id="9249" name="Text Box 33"/>
              <p:cNvSpPr txBox="1">
                <a:spLocks noChangeArrowheads="1"/>
              </p:cNvSpPr>
              <p:nvPr/>
            </p:nvSpPr>
            <p:spPr bwMode="auto">
              <a:xfrm>
                <a:off x="6900" y="7155"/>
                <a:ext cx="2640" cy="3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Non essential</a:t>
                </a: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component</a:t>
                </a:r>
                <a:endParaRPr kumimoji="0" lang="en-US" sz="800" b="0" i="0" u="none" strike="noStrike" cap="none" normalizeH="0" baseline="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9248" name="Text Box 32"/>
              <p:cNvSpPr txBox="1">
                <a:spLocks noChangeArrowheads="1"/>
              </p:cNvSpPr>
              <p:nvPr/>
            </p:nvSpPr>
            <p:spPr bwMode="auto">
              <a:xfrm>
                <a:off x="1335" y="7680"/>
                <a:ext cx="1620" cy="40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Solar energy </a:t>
                </a:r>
                <a:endParaRPr kumimoji="0" lang="en-US" sz="800" b="0" i="0" u="none" strike="noStrike" cap="none" normalizeH="0" baseline="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9247" name="Text Box 31"/>
              <p:cNvSpPr txBox="1">
                <a:spLocks noChangeArrowheads="1"/>
              </p:cNvSpPr>
              <p:nvPr/>
            </p:nvSpPr>
            <p:spPr bwMode="auto">
              <a:xfrm>
                <a:off x="3855" y="7680"/>
                <a:ext cx="2265" cy="40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Plant, algae, bacteria</a:t>
                </a:r>
                <a:endParaRPr kumimoji="0" lang="en-US" sz="1800" b="0" i="0" u="none" strike="noStrike" cap="none" normalizeH="0" baseline="0" smtClean="0">
                  <a:ln>
                    <a:noFill/>
                  </a:ln>
                  <a:solidFill>
                    <a:schemeClr val="tx1"/>
                  </a:solidFill>
                  <a:effectLst/>
                  <a:latin typeface="Arial" pitchFamily="34" charset="0"/>
                </a:endParaRPr>
              </a:p>
            </p:txBody>
          </p:sp>
          <p:sp>
            <p:nvSpPr>
              <p:cNvPr id="9246" name="Text Box 30"/>
              <p:cNvSpPr txBox="1">
                <a:spLocks noChangeArrowheads="1"/>
              </p:cNvSpPr>
              <p:nvPr/>
            </p:nvSpPr>
            <p:spPr bwMode="auto">
              <a:xfrm>
                <a:off x="8895" y="7695"/>
                <a:ext cx="1185" cy="39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Producers </a:t>
                </a:r>
                <a:endParaRPr kumimoji="0" lang="en-US" sz="1800" b="0" i="0" u="none" strike="noStrike" cap="none" normalizeH="0" baseline="0" smtClean="0">
                  <a:ln>
                    <a:noFill/>
                  </a:ln>
                  <a:solidFill>
                    <a:schemeClr val="tx1"/>
                  </a:solidFill>
                  <a:effectLst/>
                  <a:latin typeface="Arial" pitchFamily="34" charset="0"/>
                </a:endParaRPr>
              </a:p>
            </p:txBody>
          </p:sp>
          <p:sp>
            <p:nvSpPr>
              <p:cNvPr id="9245" name="Text Box 29"/>
              <p:cNvSpPr txBox="1">
                <a:spLocks noChangeArrowheads="1"/>
              </p:cNvSpPr>
              <p:nvPr/>
            </p:nvSpPr>
            <p:spPr bwMode="auto">
              <a:xfrm>
                <a:off x="5910" y="8475"/>
                <a:ext cx="1485" cy="39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Herbivores</a:t>
                </a:r>
                <a:endParaRPr kumimoji="0" lang="en-US" sz="1800" b="0" i="0" u="none" strike="noStrike" cap="none" normalizeH="0" baseline="0" smtClean="0">
                  <a:ln>
                    <a:noFill/>
                  </a:ln>
                  <a:solidFill>
                    <a:schemeClr val="tx1"/>
                  </a:solidFill>
                  <a:effectLst/>
                  <a:latin typeface="Arial" pitchFamily="34" charset="0"/>
                </a:endParaRPr>
              </a:p>
            </p:txBody>
          </p:sp>
          <p:sp>
            <p:nvSpPr>
              <p:cNvPr id="9244" name="Text Box 28"/>
              <p:cNvSpPr txBox="1">
                <a:spLocks noChangeArrowheads="1"/>
              </p:cNvSpPr>
              <p:nvPr/>
            </p:nvSpPr>
            <p:spPr bwMode="auto">
              <a:xfrm>
                <a:off x="5895" y="9090"/>
                <a:ext cx="1500" cy="3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Parasites</a:t>
                </a:r>
                <a:endParaRPr kumimoji="0" lang="en-US" sz="1800" b="0" i="0" u="none" strike="noStrike" cap="none" normalizeH="0" baseline="0" smtClean="0">
                  <a:ln>
                    <a:noFill/>
                  </a:ln>
                  <a:solidFill>
                    <a:schemeClr val="tx1"/>
                  </a:solidFill>
                  <a:effectLst/>
                  <a:latin typeface="Arial" pitchFamily="34" charset="0"/>
                </a:endParaRPr>
              </a:p>
            </p:txBody>
          </p:sp>
          <p:sp>
            <p:nvSpPr>
              <p:cNvPr id="9243" name="Text Box 27"/>
              <p:cNvSpPr txBox="1">
                <a:spLocks noChangeArrowheads="1"/>
              </p:cNvSpPr>
              <p:nvPr/>
            </p:nvSpPr>
            <p:spPr bwMode="auto">
              <a:xfrm>
                <a:off x="5895" y="9705"/>
                <a:ext cx="1500" cy="40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Scavengers </a:t>
                </a:r>
                <a:endParaRPr kumimoji="0" lang="en-US" sz="1800" b="0" i="0" u="none" strike="noStrike" cap="none" normalizeH="0" baseline="0" smtClean="0">
                  <a:ln>
                    <a:noFill/>
                  </a:ln>
                  <a:solidFill>
                    <a:schemeClr val="tx1"/>
                  </a:solidFill>
                  <a:effectLst/>
                  <a:latin typeface="Arial" pitchFamily="34" charset="0"/>
                </a:endParaRPr>
              </a:p>
            </p:txBody>
          </p:sp>
          <p:sp>
            <p:nvSpPr>
              <p:cNvPr id="9242" name="Text Box 26"/>
              <p:cNvSpPr txBox="1">
                <a:spLocks noChangeArrowheads="1"/>
              </p:cNvSpPr>
              <p:nvPr/>
            </p:nvSpPr>
            <p:spPr bwMode="auto">
              <a:xfrm>
                <a:off x="5910" y="10335"/>
                <a:ext cx="1485" cy="3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Saprophyts</a:t>
                </a:r>
                <a:endParaRPr kumimoji="0" lang="en-US" sz="1800" b="0" i="0" u="none" strike="noStrike" cap="none" normalizeH="0" baseline="0" smtClean="0">
                  <a:ln>
                    <a:noFill/>
                  </a:ln>
                  <a:solidFill>
                    <a:schemeClr val="tx1"/>
                  </a:solidFill>
                  <a:effectLst/>
                  <a:latin typeface="Arial" pitchFamily="34" charset="0"/>
                </a:endParaRPr>
              </a:p>
            </p:txBody>
          </p:sp>
          <p:sp>
            <p:nvSpPr>
              <p:cNvPr id="9241" name="Text Box 25"/>
              <p:cNvSpPr txBox="1">
                <a:spLocks noChangeArrowheads="1"/>
              </p:cNvSpPr>
              <p:nvPr/>
            </p:nvSpPr>
            <p:spPr bwMode="auto">
              <a:xfrm>
                <a:off x="10365" y="9180"/>
                <a:ext cx="540" cy="16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Consumers</a:t>
                </a:r>
                <a:endParaRPr kumimoji="0" lang="en-US" sz="1800" b="0" i="0" u="none" strike="noStrike" cap="none" normalizeH="0" baseline="0" smtClean="0">
                  <a:ln>
                    <a:noFill/>
                  </a:ln>
                  <a:solidFill>
                    <a:schemeClr val="tx1"/>
                  </a:solidFill>
                  <a:effectLst/>
                  <a:latin typeface="Arial" pitchFamily="34" charset="0"/>
                </a:endParaRPr>
              </a:p>
            </p:txBody>
          </p:sp>
          <p:sp>
            <p:nvSpPr>
              <p:cNvPr id="9240" name="Text Box 24"/>
              <p:cNvSpPr txBox="1">
                <a:spLocks noChangeArrowheads="1"/>
              </p:cNvSpPr>
              <p:nvPr/>
            </p:nvSpPr>
            <p:spPr bwMode="auto">
              <a:xfrm>
                <a:off x="2085" y="11490"/>
                <a:ext cx="1290" cy="36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Nutrients </a:t>
                </a:r>
                <a:endParaRPr kumimoji="0" lang="en-US" sz="1800" b="0" i="0" u="none" strike="noStrike" cap="none" normalizeH="0" baseline="0" smtClean="0">
                  <a:ln>
                    <a:noFill/>
                  </a:ln>
                  <a:solidFill>
                    <a:schemeClr val="tx1"/>
                  </a:solidFill>
                  <a:effectLst/>
                  <a:latin typeface="Arial" pitchFamily="34" charset="0"/>
                </a:endParaRPr>
              </a:p>
            </p:txBody>
          </p:sp>
          <p:sp>
            <p:nvSpPr>
              <p:cNvPr id="9239" name="Text Box 23"/>
              <p:cNvSpPr txBox="1">
                <a:spLocks noChangeArrowheads="1"/>
              </p:cNvSpPr>
              <p:nvPr/>
            </p:nvSpPr>
            <p:spPr bwMode="auto">
              <a:xfrm>
                <a:off x="4755" y="11490"/>
                <a:ext cx="1545" cy="36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Transformers</a:t>
                </a:r>
                <a:endParaRPr kumimoji="0" lang="en-US" sz="1800" b="0" i="0" u="none" strike="noStrike" cap="none" normalizeH="0" baseline="0" smtClean="0">
                  <a:ln>
                    <a:noFill/>
                  </a:ln>
                  <a:solidFill>
                    <a:schemeClr val="tx1"/>
                  </a:solidFill>
                  <a:effectLst/>
                  <a:latin typeface="Arial" pitchFamily="34" charset="0"/>
                </a:endParaRPr>
              </a:p>
            </p:txBody>
          </p:sp>
          <p:sp>
            <p:nvSpPr>
              <p:cNvPr id="9238" name="AutoShape 22"/>
              <p:cNvSpPr>
                <a:spLocks noChangeShapeType="1"/>
              </p:cNvSpPr>
              <p:nvPr/>
            </p:nvSpPr>
            <p:spPr bwMode="auto">
              <a:xfrm>
                <a:off x="3060" y="7875"/>
                <a:ext cx="540" cy="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9237" name="AutoShape 21"/>
              <p:cNvSpPr>
                <a:spLocks noChangeShapeType="1"/>
              </p:cNvSpPr>
              <p:nvPr/>
            </p:nvSpPr>
            <p:spPr bwMode="auto">
              <a:xfrm>
                <a:off x="6300" y="7875"/>
                <a:ext cx="2250" cy="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9236" name="AutoShape 20"/>
              <p:cNvSpPr>
                <a:spLocks noChangeShapeType="1"/>
              </p:cNvSpPr>
              <p:nvPr/>
            </p:nvSpPr>
            <p:spPr bwMode="auto">
              <a:xfrm>
                <a:off x="3945" y="8280"/>
                <a:ext cx="15" cy="183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9235" name="AutoShape 19"/>
              <p:cNvSpPr>
                <a:spLocks noChangeShapeType="1"/>
              </p:cNvSpPr>
              <p:nvPr/>
            </p:nvSpPr>
            <p:spPr bwMode="auto">
              <a:xfrm flipH="1">
                <a:off x="4020" y="8625"/>
                <a:ext cx="1875" cy="1485"/>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9234" name="AutoShape 18"/>
              <p:cNvSpPr>
                <a:spLocks noChangeShapeType="1"/>
              </p:cNvSpPr>
              <p:nvPr/>
            </p:nvSpPr>
            <p:spPr bwMode="auto">
              <a:xfrm flipH="1">
                <a:off x="4200" y="9915"/>
                <a:ext cx="1695" cy="195"/>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9233" name="AutoShape 17"/>
              <p:cNvSpPr>
                <a:spLocks noChangeShapeType="1"/>
              </p:cNvSpPr>
              <p:nvPr/>
            </p:nvSpPr>
            <p:spPr bwMode="auto">
              <a:xfrm flipH="1" flipV="1">
                <a:off x="5100" y="10335"/>
                <a:ext cx="720" cy="18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9232" name="AutoShape 16"/>
              <p:cNvSpPr>
                <a:spLocks noChangeShapeType="1"/>
              </p:cNvSpPr>
              <p:nvPr/>
            </p:nvSpPr>
            <p:spPr bwMode="auto">
              <a:xfrm>
                <a:off x="5355" y="8085"/>
                <a:ext cx="465" cy="465"/>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9231" name="AutoShape 15"/>
              <p:cNvSpPr>
                <a:spLocks noChangeShapeType="1"/>
              </p:cNvSpPr>
              <p:nvPr/>
            </p:nvSpPr>
            <p:spPr bwMode="auto">
              <a:xfrm>
                <a:off x="5100" y="8085"/>
                <a:ext cx="720" cy="120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9230" name="AutoShape 14"/>
              <p:cNvSpPr>
                <a:spLocks noChangeShapeType="1"/>
              </p:cNvSpPr>
              <p:nvPr/>
            </p:nvSpPr>
            <p:spPr bwMode="auto">
              <a:xfrm>
                <a:off x="4755" y="8085"/>
                <a:ext cx="1065" cy="183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9229" name="AutoShape 13"/>
              <p:cNvSpPr>
                <a:spLocks noChangeShapeType="1"/>
              </p:cNvSpPr>
              <p:nvPr/>
            </p:nvSpPr>
            <p:spPr bwMode="auto">
              <a:xfrm>
                <a:off x="4560" y="8085"/>
                <a:ext cx="1260" cy="243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9228" name="Text Box 12"/>
              <p:cNvSpPr txBox="1">
                <a:spLocks noChangeArrowheads="1"/>
              </p:cNvSpPr>
              <p:nvPr/>
            </p:nvSpPr>
            <p:spPr bwMode="auto">
              <a:xfrm>
                <a:off x="8295" y="8460"/>
                <a:ext cx="1440" cy="40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Carnivores</a:t>
                </a:r>
                <a:endParaRPr kumimoji="0" lang="en-US" sz="1800" b="0" i="0" u="none" strike="noStrike" cap="none" normalizeH="0" baseline="0" smtClean="0">
                  <a:ln>
                    <a:noFill/>
                  </a:ln>
                  <a:solidFill>
                    <a:schemeClr val="tx1"/>
                  </a:solidFill>
                  <a:effectLst/>
                  <a:latin typeface="Arial" pitchFamily="34" charset="0"/>
                </a:endParaRPr>
              </a:p>
            </p:txBody>
          </p:sp>
          <p:sp>
            <p:nvSpPr>
              <p:cNvPr id="9227" name="AutoShape 11"/>
              <p:cNvSpPr>
                <a:spLocks noChangeShapeType="1"/>
              </p:cNvSpPr>
              <p:nvPr/>
            </p:nvSpPr>
            <p:spPr bwMode="auto">
              <a:xfrm>
                <a:off x="7485" y="8625"/>
                <a:ext cx="645" cy="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9226" name="AutoShape 10"/>
              <p:cNvSpPr>
                <a:spLocks noChangeShapeType="1"/>
              </p:cNvSpPr>
              <p:nvPr/>
            </p:nvSpPr>
            <p:spPr bwMode="auto">
              <a:xfrm flipH="1">
                <a:off x="7485" y="8715"/>
                <a:ext cx="720" cy="57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9225" name="AutoShape 9"/>
              <p:cNvSpPr>
                <a:spLocks noChangeShapeType="1"/>
              </p:cNvSpPr>
              <p:nvPr/>
            </p:nvSpPr>
            <p:spPr bwMode="auto">
              <a:xfrm flipH="1">
                <a:off x="7485" y="8970"/>
                <a:ext cx="1185" cy="945"/>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9224" name="AutoShape 8"/>
              <p:cNvSpPr>
                <a:spLocks noChangeShapeType="1"/>
              </p:cNvSpPr>
              <p:nvPr/>
            </p:nvSpPr>
            <p:spPr bwMode="auto">
              <a:xfrm flipH="1">
                <a:off x="7485" y="8970"/>
                <a:ext cx="1590" cy="1545"/>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9223" name="AutoShape 7"/>
              <p:cNvSpPr>
                <a:spLocks noChangeShapeType="1"/>
              </p:cNvSpPr>
              <p:nvPr/>
            </p:nvSpPr>
            <p:spPr bwMode="auto">
              <a:xfrm flipH="1">
                <a:off x="6465" y="8970"/>
                <a:ext cx="2775" cy="2685"/>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9222" name="AutoShape 6"/>
              <p:cNvSpPr>
                <a:spLocks noChangeShapeType="1"/>
              </p:cNvSpPr>
              <p:nvPr/>
            </p:nvSpPr>
            <p:spPr bwMode="auto">
              <a:xfrm flipV="1">
                <a:off x="2415" y="8085"/>
                <a:ext cx="1185" cy="3285"/>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9221" name="AutoShape 5"/>
              <p:cNvSpPr>
                <a:spLocks/>
              </p:cNvSpPr>
              <p:nvPr/>
            </p:nvSpPr>
            <p:spPr bwMode="auto">
              <a:xfrm>
                <a:off x="9885" y="8550"/>
                <a:ext cx="270" cy="3300"/>
              </a:xfrm>
              <a:prstGeom prst="rightBrace">
                <a:avLst>
                  <a:gd name="adj1" fmla="val 101852"/>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220" name="AutoShape 4"/>
              <p:cNvSpPr>
                <a:spLocks/>
              </p:cNvSpPr>
              <p:nvPr/>
            </p:nvSpPr>
            <p:spPr bwMode="auto">
              <a:xfrm rot="5400000">
                <a:off x="2535" y="11445"/>
                <a:ext cx="240" cy="1440"/>
              </a:xfrm>
              <a:prstGeom prst="rightBrace">
                <a:avLst>
                  <a:gd name="adj1" fmla="val 50000"/>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219" name="AutoShape 3"/>
              <p:cNvSpPr>
                <a:spLocks/>
              </p:cNvSpPr>
              <p:nvPr/>
            </p:nvSpPr>
            <p:spPr bwMode="auto">
              <a:xfrm rot="5400000">
                <a:off x="7365" y="9360"/>
                <a:ext cx="240" cy="5610"/>
              </a:xfrm>
              <a:prstGeom prst="rightBrace">
                <a:avLst>
                  <a:gd name="adj1" fmla="val 194792"/>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sp>
        <p:nvSpPr>
          <p:cNvPr id="9272" name="Rectangle 56"/>
          <p:cNvSpPr>
            <a:spLocks noChangeArrowheads="1"/>
          </p:cNvSpPr>
          <p:nvPr/>
        </p:nvSpPr>
        <p:spPr bwMode="auto">
          <a:xfrm>
            <a:off x="1371600" y="5638800"/>
            <a:ext cx="77724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pitchFamily="34" charset="0"/>
              </a:rPr>
              <a:t/>
            </a:r>
            <a:br>
              <a:rPr kumimoji="0" lang="en-US" sz="800" b="0" i="0" u="none" strike="noStrike" cap="none" normalizeH="0" baseline="0" dirty="0" smtClean="0">
                <a:ln>
                  <a:noFill/>
                </a:ln>
                <a:solidFill>
                  <a:schemeClr val="tx1"/>
                </a:solidFill>
                <a:effectLst/>
                <a:latin typeface="Arial" pitchFamily="34" charset="0"/>
              </a:rPr>
            </a:br>
            <a:endParaRPr kumimoji="0" lang="en-US" sz="18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Nonliving components                                                     Living components</a:t>
            </a:r>
            <a:endParaRPr kumimoji="0" lang="en-US" sz="8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26163"/>
          </a:xfrm>
        </p:spPr>
        <p:txBody>
          <a:bodyPr>
            <a:normAutofit/>
          </a:bodyPr>
          <a:lstStyle/>
          <a:p>
            <a:pPr algn="just">
              <a:buNone/>
            </a:pPr>
            <a:endParaRPr lang="en-US" sz="1800" b="1" dirty="0" smtClean="0"/>
          </a:p>
          <a:p>
            <a:pPr algn="just">
              <a:buNone/>
            </a:pPr>
            <a:r>
              <a:rPr lang="en-US" sz="1800" b="1" dirty="0" smtClean="0"/>
              <a:t>POND ECOSYSTEM- PRODUCTION AND DECOMPOSITION</a:t>
            </a:r>
            <a:endParaRPr lang="en-US" sz="1800" dirty="0" smtClean="0"/>
          </a:p>
          <a:p>
            <a:pPr algn="just"/>
            <a:endParaRPr lang="en-US" sz="1800" dirty="0" smtClean="0"/>
          </a:p>
          <a:p>
            <a:pPr algn="just"/>
            <a:r>
              <a:rPr lang="en-US" sz="1800" dirty="0" smtClean="0"/>
              <a:t>Solar energy - utilized for primary production by chlorophyll-bearing plants </a:t>
            </a:r>
          </a:p>
          <a:p>
            <a:pPr algn="just"/>
            <a:endParaRPr lang="en-US" sz="1800" dirty="0" smtClean="0"/>
          </a:p>
          <a:p>
            <a:pPr algn="just"/>
            <a:r>
              <a:rPr lang="en-US" sz="1800" dirty="0" smtClean="0"/>
              <a:t>Conversion of solar energy into chemical energy is due to photosynthetic and chemosynthetic activities in the aquatic plant community </a:t>
            </a:r>
          </a:p>
          <a:p>
            <a:pPr algn="just"/>
            <a:endParaRPr lang="en-US" sz="1800" dirty="0" smtClean="0"/>
          </a:p>
          <a:p>
            <a:pPr algn="just"/>
            <a:r>
              <a:rPr lang="en-US" sz="1800" dirty="0" smtClean="0"/>
              <a:t>The rate at which organic matter produced is called </a:t>
            </a:r>
            <a:r>
              <a:rPr lang="en-US" sz="1800" b="1" dirty="0" smtClean="0"/>
              <a:t>primary productivity</a:t>
            </a:r>
          </a:p>
          <a:p>
            <a:pPr algn="just"/>
            <a:endParaRPr lang="en-US" sz="1800" dirty="0" smtClean="0"/>
          </a:p>
          <a:p>
            <a:pPr algn="just"/>
            <a:r>
              <a:rPr lang="en-US" sz="1800" dirty="0" smtClean="0"/>
              <a:t>Different forms producers and consumers are linked together through predator-prey relationship (Fig)</a:t>
            </a:r>
            <a:endParaRPr lang="en-US" sz="1800" dirty="0"/>
          </a:p>
        </p:txBody>
      </p:sp>
      <p:pic>
        <p:nvPicPr>
          <p:cNvPr id="4" name="Picture 3" descr="Figure 1"/>
          <p:cNvPicPr/>
          <p:nvPr/>
        </p:nvPicPr>
        <p:blipFill>
          <a:blip r:embed="rId2"/>
          <a:srcRect t="2168"/>
          <a:stretch>
            <a:fillRect/>
          </a:stretch>
        </p:blipFill>
        <p:spPr bwMode="auto">
          <a:xfrm>
            <a:off x="2133600" y="3962400"/>
            <a:ext cx="4724400" cy="28956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r>
              <a:rPr lang="en-US" sz="1800" dirty="0" smtClean="0"/>
              <a:t>Phytoplankton, zooplankton, detritus and benthic organisms serve as food for the stocked fishes. </a:t>
            </a:r>
          </a:p>
          <a:p>
            <a:pPr algn="just"/>
            <a:endParaRPr lang="en-US" sz="1800" dirty="0" smtClean="0"/>
          </a:p>
          <a:p>
            <a:pPr algn="just"/>
            <a:r>
              <a:rPr lang="en-US" sz="1800" dirty="0" smtClean="0"/>
              <a:t>Pond productivity - dependent on light, carbon dioxide, temperature and essential nutrients</a:t>
            </a:r>
          </a:p>
          <a:p>
            <a:pPr algn="just"/>
            <a:endParaRPr lang="en-US" sz="1800" dirty="0" smtClean="0"/>
          </a:p>
          <a:p>
            <a:pPr algn="just"/>
            <a:r>
              <a:rPr lang="en-US" sz="1800" dirty="0" smtClean="0"/>
              <a:t>At low phosphate concentration, diatoms are common, but with increasing concentrations green algae become more frequent, eventually giving way to blue-green algae</a:t>
            </a:r>
          </a:p>
          <a:p>
            <a:pPr algn="just"/>
            <a:endParaRPr lang="en-US" sz="1800" dirty="0" smtClean="0"/>
          </a:p>
          <a:p>
            <a:pPr algn="just"/>
            <a:r>
              <a:rPr lang="en-US" sz="1800" dirty="0" smtClean="0"/>
              <a:t>Excessive phosphate - rises phytoplankton blooms which check the light penetration and thus lower the pond productivity through ‘</a:t>
            </a:r>
            <a:r>
              <a:rPr lang="en-US" sz="1800" dirty="0" err="1" smtClean="0"/>
              <a:t>autoshading</a:t>
            </a:r>
            <a:r>
              <a:rPr lang="en-US" sz="1800" dirty="0" smtClean="0"/>
              <a:t>’</a:t>
            </a:r>
          </a:p>
          <a:p>
            <a:pPr algn="just"/>
            <a:endParaRPr lang="en-US" sz="1800" dirty="0"/>
          </a:p>
        </p:txBody>
      </p:sp>
      <p:pic>
        <p:nvPicPr>
          <p:cNvPr id="4" name="Picture 3" descr="Figure 2"/>
          <p:cNvPicPr/>
          <p:nvPr/>
        </p:nvPicPr>
        <p:blipFill>
          <a:blip r:embed="rId2"/>
          <a:srcRect/>
          <a:stretch>
            <a:fillRect/>
          </a:stretch>
        </p:blipFill>
        <p:spPr bwMode="auto">
          <a:xfrm>
            <a:off x="2362200" y="4114800"/>
            <a:ext cx="4419600" cy="27432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395</TotalTime>
  <Words>617</Words>
  <Application>Microsoft Office PowerPoint</Application>
  <PresentationFormat>On-screen Show (4:3)</PresentationFormat>
  <Paragraphs>143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ECOSYSTEM ECOLOGY</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ECOSYSTEM ECOLOGY</dc:title>
  <dc:creator/>
  <cp:lastModifiedBy>ELAB3</cp:lastModifiedBy>
  <cp:revision>44</cp:revision>
  <dcterms:created xsi:type="dcterms:W3CDTF">2006-08-16T00:00:00Z</dcterms:created>
  <dcterms:modified xsi:type="dcterms:W3CDTF">2012-05-02T06:03:19Z</dcterms:modified>
</cp:coreProperties>
</file>