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FOOD CHAIN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ECOLOGICAL PYRAMIDS</a:t>
            </a:r>
            <a:endParaRPr lang="en-US" sz="1800" dirty="0" smtClean="0"/>
          </a:p>
          <a:p>
            <a:pPr algn="just"/>
            <a:r>
              <a:rPr lang="en-US" sz="1800" dirty="0" smtClean="0"/>
              <a:t>Ecological </a:t>
            </a:r>
            <a:r>
              <a:rPr lang="en-US" sz="1800" dirty="0" smtClean="0"/>
              <a:t>pyramid (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pyramid) </a:t>
            </a:r>
            <a:r>
              <a:rPr lang="en-US" sz="1800" dirty="0" smtClean="0"/>
              <a:t>- </a:t>
            </a:r>
            <a:r>
              <a:rPr lang="en-US" sz="1800" dirty="0" smtClean="0"/>
              <a:t>the graphical representation of the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structure such as number, biomass and energy of an </a:t>
            </a:r>
            <a:r>
              <a:rPr lang="en-US" sz="1800" dirty="0" smtClean="0"/>
              <a:t>ecosystem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First </a:t>
            </a:r>
            <a:r>
              <a:rPr lang="en-US" sz="1800" dirty="0" smtClean="0"/>
              <a:t>proposed by Charles Sutherland Elton (1927) and hence these ecological pyramids are called </a:t>
            </a:r>
            <a:r>
              <a:rPr lang="en-US" sz="1800" dirty="0" err="1" smtClean="0"/>
              <a:t>Eltonian</a:t>
            </a:r>
            <a:r>
              <a:rPr lang="en-US" sz="1800" dirty="0" smtClean="0"/>
              <a:t> </a:t>
            </a:r>
            <a:r>
              <a:rPr lang="en-US" sz="1800" dirty="0" smtClean="0"/>
              <a:t>pyramid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Begins </a:t>
            </a:r>
            <a:r>
              <a:rPr lang="en-US" sz="1800" dirty="0" smtClean="0"/>
              <a:t>with producers on the bottom and proceed through the various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levels, the highest of which is on </a:t>
            </a:r>
            <a:r>
              <a:rPr lang="en-US" sz="1800" dirty="0" smtClean="0"/>
              <a:t>top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There </a:t>
            </a:r>
            <a:r>
              <a:rPr lang="en-US" sz="1800" dirty="0" smtClean="0"/>
              <a:t>are three types of ecological pyramids viz. pyramid of numbers, pyramid of biomass and pyramid of energy.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C10F02c.jpg                                                    00000076 PINET ITK                      B541A54C: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191001"/>
            <a:ext cx="6096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TYPES OF ECOLOGICAL PYRAMIDS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Pyramid </a:t>
            </a:r>
            <a:r>
              <a:rPr lang="en-IN" sz="1800" dirty="0" smtClean="0"/>
              <a:t>of Biomass (g /m</a:t>
            </a:r>
            <a:r>
              <a:rPr lang="en-IN" sz="1800" baseline="30000" dirty="0" smtClean="0"/>
              <a:t>2</a:t>
            </a:r>
            <a:r>
              <a:rPr lang="en-IN" sz="1800" dirty="0" smtClean="0"/>
              <a:t>/ day)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Pyramid of  Energy (calories)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Pyramid  of Number  (No /m</a:t>
            </a:r>
            <a:r>
              <a:rPr lang="en-IN" sz="1800" baseline="30000" dirty="0" smtClean="0"/>
              <a:t>2/</a:t>
            </a:r>
            <a:r>
              <a:rPr lang="en-IN" sz="1800" dirty="0" smtClean="0"/>
              <a:t>day</a:t>
            </a:r>
            <a:r>
              <a:rPr lang="en-IN" sz="1800" dirty="0" smtClean="0"/>
              <a:t>)</a:t>
            </a:r>
          </a:p>
          <a:p>
            <a:pPr lvl="0" algn="just"/>
            <a:endParaRPr lang="en-IN" sz="1800" dirty="0" smtClean="0"/>
          </a:p>
          <a:p>
            <a:pPr lvl="0"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Pyramid of </a:t>
            </a:r>
            <a:r>
              <a:rPr lang="en-US" sz="1800" b="1" dirty="0" smtClean="0"/>
              <a:t>number</a:t>
            </a:r>
            <a:endParaRPr lang="en-US" sz="1800" dirty="0" smtClean="0"/>
          </a:p>
          <a:p>
            <a:pPr algn="just"/>
            <a:r>
              <a:rPr lang="en-US" sz="1800" dirty="0" smtClean="0"/>
              <a:t>Shows the number of organisms at each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(relating to nutrition) level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Here the number of individuals at the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 decreases from the producer level to the consumer level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 an ecosystem, the number of producers is far high and the number of consumers in the subsequent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levels are lesser than that of the producers </a:t>
            </a:r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Example:  In a pond ecosystem, the number decreases in the following order  </a:t>
            </a:r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Phytoplankton   →  Zooplankton  → Small fishes →  Large predatory fishes</a:t>
            </a:r>
          </a:p>
          <a:p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495800"/>
            <a:ext cx="57435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Pyramid of biomass</a:t>
            </a:r>
            <a:endParaRPr lang="en-US" sz="1800" dirty="0" smtClean="0"/>
          </a:p>
          <a:p>
            <a:pPr algn="just"/>
            <a:r>
              <a:rPr lang="en-US" sz="1800" dirty="0" smtClean="0"/>
              <a:t>Biomass refers to the total weight of living organisms in a unit </a:t>
            </a:r>
            <a:r>
              <a:rPr lang="en-US" sz="1800" dirty="0" smtClean="0"/>
              <a:t>area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Ecological </a:t>
            </a:r>
            <a:r>
              <a:rPr lang="en-US" sz="1800" dirty="0" smtClean="0"/>
              <a:t>pyramid of  biomass shows the relationship between biomass and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 by quantifying the amount of biomass present at each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</a:t>
            </a:r>
            <a:r>
              <a:rPr lang="en-US" sz="1800" dirty="0" smtClean="0"/>
              <a:t>level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pyramid of biomass is an upright one (the apex is pointed upwards) in all terrestrial </a:t>
            </a:r>
            <a:r>
              <a:rPr lang="en-US" sz="1800" dirty="0" smtClean="0"/>
              <a:t>ecosystems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 </a:t>
            </a:r>
            <a:r>
              <a:rPr lang="en-US" sz="1800" dirty="0" smtClean="0"/>
              <a:t>certain ecosystems like pond ecosystem, the pyramid of biomass is an inverted type of pyramid (apex is pointed </a:t>
            </a:r>
            <a:r>
              <a:rPr lang="en-US" sz="1800" dirty="0" smtClean="0"/>
              <a:t>downwards) - </a:t>
            </a:r>
            <a:r>
              <a:rPr lang="en-US" sz="1800" dirty="0" smtClean="0"/>
              <a:t>contain less amount of biomass of producers and more amount of biomass of consumers (fishes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191000"/>
            <a:ext cx="5410200" cy="2529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Pyramid of </a:t>
            </a:r>
            <a:r>
              <a:rPr lang="en-US" sz="1800" b="1" dirty="0" smtClean="0"/>
              <a:t>energy</a:t>
            </a:r>
            <a:endParaRPr lang="en-US" sz="1800" dirty="0" smtClean="0"/>
          </a:p>
          <a:p>
            <a:pPr algn="just"/>
            <a:r>
              <a:rPr lang="en-US" sz="1800" dirty="0" smtClean="0"/>
              <a:t>In </a:t>
            </a:r>
            <a:r>
              <a:rPr lang="en-US" sz="1800" dirty="0" smtClean="0"/>
              <a:t>the food chain, energy that was originally stored by the autotrophic plants is dissipated along the food </a:t>
            </a:r>
            <a:r>
              <a:rPr lang="en-US" sz="1800" dirty="0" smtClean="0"/>
              <a:t>chain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More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</a:t>
            </a:r>
            <a:r>
              <a:rPr lang="en-US" sz="1800" dirty="0" smtClean="0"/>
              <a:t>links or levels in the food chain </a:t>
            </a:r>
            <a:r>
              <a:rPr lang="en-US" sz="1800" dirty="0" smtClean="0"/>
              <a:t>-  </a:t>
            </a:r>
            <a:r>
              <a:rPr lang="en-US" sz="1800" dirty="0" smtClean="0"/>
              <a:t>dissipated or unusable energy  loss will also be </a:t>
            </a:r>
            <a:r>
              <a:rPr lang="en-US" sz="1800" dirty="0" smtClean="0"/>
              <a:t>more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There </a:t>
            </a:r>
            <a:r>
              <a:rPr lang="en-US" sz="1800" dirty="0" smtClean="0"/>
              <a:t>is generally a 90 percent loss at each level of the food chain, creating a pyramid-shaped diagram that is wider at the bottom and narrow at the </a:t>
            </a:r>
            <a:r>
              <a:rPr lang="en-US" sz="1800" dirty="0" smtClean="0"/>
              <a:t>top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Example</a:t>
            </a:r>
            <a:r>
              <a:rPr lang="en-US" sz="1800" dirty="0" smtClean="0"/>
              <a:t>: In a pond, maximum energy is stored by the phytoplankton. Then, the energy decreases when it is transferred to the subsequent consumer levels. </a:t>
            </a:r>
          </a:p>
          <a:p>
            <a:pPr algn="just"/>
            <a:endParaRPr lang="en-US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4495800"/>
            <a:ext cx="4419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Food chain is the sequence of the eaters being eaten is called </a:t>
            </a:r>
            <a:r>
              <a:rPr lang="en-US" sz="1800" b="1" dirty="0" smtClean="0"/>
              <a:t>food chain</a:t>
            </a:r>
          </a:p>
          <a:p>
            <a:pPr algn="just"/>
            <a:endParaRPr lang="en-US" sz="1800" b="1" dirty="0" smtClean="0"/>
          </a:p>
          <a:p>
            <a:pPr algn="just"/>
            <a:r>
              <a:rPr lang="en-US" sz="1800" dirty="0" smtClean="0"/>
              <a:t>The various steps in the food chain is called “</a:t>
            </a:r>
            <a:r>
              <a:rPr lang="en-US" sz="1800" b="1" dirty="0" err="1" smtClean="0"/>
              <a:t>Trophic</a:t>
            </a:r>
            <a:r>
              <a:rPr lang="en-US" sz="1800" b="1" dirty="0" smtClean="0"/>
              <a:t> level</a:t>
            </a:r>
            <a:r>
              <a:rPr lang="en-US" sz="1800" dirty="0" smtClean="0"/>
              <a:t>”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Owing to repeated eating being eaten, the energy is transferred from one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 to another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transfer of energy from one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 to another is called energy flow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There are three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levels of food chain in upwelling areas and five in marine environments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Normally four </a:t>
            </a:r>
            <a:r>
              <a:rPr lang="en-US" sz="1800" dirty="0" err="1" smtClean="0"/>
              <a:t>trophic</a:t>
            </a:r>
            <a:r>
              <a:rPr lang="en-US" sz="1800" dirty="0" smtClean="0"/>
              <a:t> levels of food chain in a pond ecosystem. Shorter the food chain greater the energy </a:t>
            </a:r>
            <a:r>
              <a:rPr lang="en-US" sz="1800" dirty="0" err="1" smtClean="0"/>
              <a:t>tranfer</a:t>
            </a:r>
            <a:r>
              <a:rPr lang="en-US" sz="1800" dirty="0" smtClean="0"/>
              <a:t>. Energy flows in an ecosystem through the food chain in a unidirectional and at steady state.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TYPES OF FOOD CHAIN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There are two basic types of food-chains in aquatic ecosystems</a:t>
            </a:r>
            <a:endParaRPr lang="en-IN" sz="1800" dirty="0" smtClean="0"/>
          </a:p>
          <a:p>
            <a:pPr lvl="0" algn="just"/>
            <a:r>
              <a:rPr lang="en-IN" sz="1800" dirty="0" smtClean="0"/>
              <a:t>Grazing food chain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Detritus food chain</a:t>
            </a:r>
            <a:endParaRPr lang="en-US" sz="1800" dirty="0" smtClean="0"/>
          </a:p>
          <a:p>
            <a:pPr lvl="0" algn="just">
              <a:buNone/>
            </a:pPr>
            <a:endParaRPr lang="en-IN" sz="1800" b="1" dirty="0" smtClean="0"/>
          </a:p>
          <a:p>
            <a:pPr lvl="0" algn="just">
              <a:buNone/>
            </a:pPr>
            <a:r>
              <a:rPr lang="en-IN" sz="1800" b="1" dirty="0" smtClean="0"/>
              <a:t>Grazing food chain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Starts with green plants and ends with carnivores via herbivores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Producers - own food in the presence of sunlight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herbivorous eat the producers and the carnivores are eaten by the top carnivores</a:t>
            </a:r>
          </a:p>
          <a:p>
            <a:pPr algn="just">
              <a:buNone/>
            </a:pPr>
            <a:endParaRPr lang="en-US" sz="1800" dirty="0" smtClean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665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105400"/>
            <a:ext cx="78486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Predator </a:t>
            </a:r>
            <a:r>
              <a:rPr lang="en-US" sz="1800" b="1" dirty="0" smtClean="0"/>
              <a:t>food chain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Predator </a:t>
            </a:r>
            <a:r>
              <a:rPr lang="en-US" sz="1800" dirty="0" smtClean="0"/>
              <a:t>food </a:t>
            </a:r>
            <a:r>
              <a:rPr lang="en-US" sz="1800" dirty="0" smtClean="0"/>
              <a:t>chain one </a:t>
            </a:r>
            <a:r>
              <a:rPr lang="en-US" sz="1800" dirty="0" smtClean="0"/>
              <a:t>animal captures and devours another </a:t>
            </a:r>
            <a:r>
              <a:rPr lang="en-US" sz="1800" dirty="0" smtClean="0"/>
              <a:t>animal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animal which kills other animals for food is called a </a:t>
            </a:r>
            <a:r>
              <a:rPr lang="en-US" sz="1800" b="1" dirty="0" smtClean="0"/>
              <a:t>predator</a:t>
            </a:r>
            <a:endParaRPr lang="en-US" sz="1800" b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This </a:t>
            </a:r>
            <a:r>
              <a:rPr lang="en-US" sz="1800" dirty="0" smtClean="0"/>
              <a:t>act of hunting is called </a:t>
            </a:r>
            <a:r>
              <a:rPr lang="en-US" sz="1800" dirty="0" smtClean="0"/>
              <a:t>predation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Animals </a:t>
            </a:r>
            <a:r>
              <a:rPr lang="en-US" sz="1800" dirty="0" smtClean="0"/>
              <a:t>that are caught and eaten by a predator are called </a:t>
            </a:r>
            <a:r>
              <a:rPr lang="en-US" sz="1800" b="1" dirty="0" smtClean="0"/>
              <a:t>prey</a:t>
            </a:r>
            <a:endParaRPr lang="en-US" sz="1800" b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Predators </a:t>
            </a:r>
            <a:r>
              <a:rPr lang="en-US" sz="1800" dirty="0" smtClean="0"/>
              <a:t>that only eat the meat of prey are carnivores</a:t>
            </a:r>
          </a:p>
          <a:p>
            <a:pPr algn="just"/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181600"/>
            <a:ext cx="84486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Parasitic </a:t>
            </a:r>
            <a:r>
              <a:rPr lang="en-US" sz="1800" b="1" dirty="0" smtClean="0"/>
              <a:t>food chain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plants and animals of the grazing food chain are affected by </a:t>
            </a:r>
            <a:r>
              <a:rPr lang="en-US" sz="1800" b="1" dirty="0" smtClean="0"/>
              <a:t>parasites</a:t>
            </a:r>
          </a:p>
          <a:p>
            <a:pPr algn="just"/>
            <a:endParaRPr lang="en-US" sz="1800" b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Parasites </a:t>
            </a:r>
            <a:r>
              <a:rPr lang="en-US" sz="1800" dirty="0" smtClean="0"/>
              <a:t>derive their energy from their </a:t>
            </a:r>
            <a:r>
              <a:rPr lang="en-US" sz="1800" dirty="0" smtClean="0"/>
              <a:t>hosts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parasitic chain is formed with in the grazing food </a:t>
            </a:r>
            <a:r>
              <a:rPr lang="en-US" sz="1800" dirty="0" smtClean="0"/>
              <a:t>chain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lvl="0" algn="just">
              <a:buNone/>
            </a:pPr>
            <a:endParaRPr lang="en-IN" sz="1800" b="1" dirty="0" smtClean="0"/>
          </a:p>
          <a:p>
            <a:pPr lvl="0" algn="just">
              <a:buNone/>
            </a:pPr>
            <a:r>
              <a:rPr lang="en-IN" sz="1800" b="1" dirty="0" smtClean="0"/>
              <a:t>Detritus </a:t>
            </a:r>
            <a:r>
              <a:rPr lang="en-IN" sz="1800" b="1" dirty="0" smtClean="0"/>
              <a:t>food chain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Detritus </a:t>
            </a:r>
            <a:r>
              <a:rPr lang="en-US" sz="1800" dirty="0" smtClean="0"/>
              <a:t>food chain</a:t>
            </a:r>
            <a:r>
              <a:rPr lang="en-US" sz="1800" b="1" dirty="0" smtClean="0"/>
              <a:t> </a:t>
            </a:r>
            <a:r>
              <a:rPr lang="en-US" sz="1800" dirty="0" smtClean="0"/>
              <a:t>starts from the dead organic matter and ends with inorganic </a:t>
            </a:r>
            <a:r>
              <a:rPr lang="en-US" sz="1800" dirty="0" smtClean="0"/>
              <a:t>matter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This </a:t>
            </a:r>
            <a:r>
              <a:rPr lang="en-US" sz="1800" dirty="0" smtClean="0"/>
              <a:t>consists of decomposers such as bacteria and </a:t>
            </a:r>
            <a:r>
              <a:rPr lang="en-US" sz="1800" dirty="0" smtClean="0"/>
              <a:t>fungi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Decompose </a:t>
            </a:r>
            <a:r>
              <a:rPr lang="en-US" sz="1800" dirty="0" smtClean="0"/>
              <a:t>the organic matter and convert to inorganic </a:t>
            </a:r>
            <a:r>
              <a:rPr lang="en-US" sz="1800" dirty="0" smtClean="0"/>
              <a:t>matter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Helpful </a:t>
            </a:r>
            <a:r>
              <a:rPr lang="en-US" sz="1800" dirty="0" smtClean="0"/>
              <a:t>for plants to prepare their </a:t>
            </a:r>
            <a:r>
              <a:rPr lang="en-US" sz="1800" dirty="0" smtClean="0"/>
              <a:t>food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Groups </a:t>
            </a:r>
            <a:r>
              <a:rPr lang="en-US" sz="1800" dirty="0" smtClean="0"/>
              <a:t>of organisms feed excessively on dead bodies of animals and plants are called as “</a:t>
            </a:r>
            <a:r>
              <a:rPr lang="en-US" sz="1800" dirty="0" err="1" smtClean="0"/>
              <a:t>detrivores</a:t>
            </a:r>
            <a:r>
              <a:rPr lang="en-US" sz="1800" dirty="0" smtClean="0"/>
              <a:t>” (consists of algae, bacteria, </a:t>
            </a:r>
            <a:r>
              <a:rPr lang="en-US" sz="1800" dirty="0" smtClean="0"/>
              <a:t>fungi)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The  </a:t>
            </a:r>
            <a:r>
              <a:rPr lang="en-US" sz="1800" dirty="0" smtClean="0"/>
              <a:t>groups of </a:t>
            </a:r>
            <a:r>
              <a:rPr lang="en-US" sz="1800" dirty="0" err="1" smtClean="0"/>
              <a:t>detrivores</a:t>
            </a:r>
            <a:r>
              <a:rPr lang="en-US" sz="1800" dirty="0" smtClean="0"/>
              <a:t> includes </a:t>
            </a:r>
            <a:r>
              <a:rPr lang="en-US" sz="1800" dirty="0" err="1" smtClean="0"/>
              <a:t>Protozoans</a:t>
            </a:r>
            <a:r>
              <a:rPr lang="en-US" sz="1800" dirty="0" smtClean="0"/>
              <a:t>; Insects; </a:t>
            </a:r>
            <a:r>
              <a:rPr lang="en-US" sz="1800" dirty="0" err="1" smtClean="0"/>
              <a:t>Polychaete</a:t>
            </a:r>
            <a:r>
              <a:rPr lang="en-US" sz="1800" dirty="0" smtClean="0"/>
              <a:t> worms; Crustaceans – Crab, Shrimps, Amphipods; </a:t>
            </a:r>
            <a:r>
              <a:rPr lang="en-US" sz="1800" dirty="0" err="1" smtClean="0"/>
              <a:t>Molluscans</a:t>
            </a:r>
            <a:r>
              <a:rPr lang="en-US" sz="1800" dirty="0" smtClean="0"/>
              <a:t> – Clams; Nematode worms etc.</a:t>
            </a:r>
          </a:p>
          <a:p>
            <a:pPr algn="just"/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743200"/>
            <a:ext cx="7400925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10F02ab.jpg                                                   00000076 PINET ITK                      B541A54C: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581400"/>
            <a:ext cx="83820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FOOD WEB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Path </a:t>
            </a:r>
            <a:r>
              <a:rPr lang="en-US" sz="1800" dirty="0" smtClean="0"/>
              <a:t>way that transfer energy form a given plant or plants through a given series of consumer is called food </a:t>
            </a:r>
            <a:r>
              <a:rPr lang="en-US" sz="1800" dirty="0" smtClean="0"/>
              <a:t>chain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Food </a:t>
            </a:r>
            <a:r>
              <a:rPr lang="en-US" sz="1800" dirty="0" smtClean="0"/>
              <a:t>webs </a:t>
            </a:r>
            <a:r>
              <a:rPr lang="en-US" sz="1800" dirty="0" smtClean="0"/>
              <a:t>- important </a:t>
            </a:r>
            <a:r>
              <a:rPr lang="en-US" sz="1800" dirty="0" smtClean="0"/>
              <a:t>in maintaining the stability of an </a:t>
            </a:r>
            <a:r>
              <a:rPr lang="en-US" sz="1800" dirty="0" smtClean="0"/>
              <a:t>ecosystem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interlocking of many food chains is called </a:t>
            </a:r>
            <a:r>
              <a:rPr lang="en-US" sz="1800" b="1" dirty="0" smtClean="0"/>
              <a:t>food </a:t>
            </a:r>
            <a:r>
              <a:rPr lang="en-US" sz="1800" b="1" dirty="0" smtClean="0"/>
              <a:t>web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Food </a:t>
            </a:r>
            <a:r>
              <a:rPr lang="en-US" sz="1800" dirty="0" smtClean="0"/>
              <a:t>web </a:t>
            </a:r>
            <a:r>
              <a:rPr lang="en-US" sz="1800" dirty="0" smtClean="0"/>
              <a:t>- </a:t>
            </a:r>
            <a:r>
              <a:rPr lang="en-US" sz="1800" dirty="0" smtClean="0"/>
              <a:t>non linear flow of </a:t>
            </a:r>
            <a:r>
              <a:rPr lang="en-US" sz="1800" dirty="0" smtClean="0"/>
              <a:t>energy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Food </a:t>
            </a:r>
            <a:r>
              <a:rPr lang="en-US" sz="1800" dirty="0" smtClean="0"/>
              <a:t>web </a:t>
            </a:r>
            <a:r>
              <a:rPr lang="en-US" sz="1800" dirty="0" smtClean="0"/>
              <a:t>- </a:t>
            </a:r>
            <a:r>
              <a:rPr lang="en-US" sz="1800" dirty="0" smtClean="0"/>
              <a:t>a set of interconnected food chains by which energy and materials circulate within an </a:t>
            </a:r>
            <a:r>
              <a:rPr lang="en-US" sz="1800" dirty="0" smtClean="0"/>
              <a:t>ecosystem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food web is divided into two broad categories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grazing </a:t>
            </a:r>
            <a:r>
              <a:rPr lang="en-US" sz="1800" dirty="0" smtClean="0"/>
              <a:t>web - begins </a:t>
            </a:r>
            <a:r>
              <a:rPr lang="en-US" sz="1800" dirty="0" smtClean="0"/>
              <a:t>with green plants, algae, or photosynthesizing plankton and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Detritus web - begins </a:t>
            </a:r>
            <a:r>
              <a:rPr lang="en-US" sz="1800" dirty="0" smtClean="0"/>
              <a:t>with organic </a:t>
            </a:r>
            <a:r>
              <a:rPr lang="en-US" sz="1800" dirty="0" smtClean="0"/>
              <a:t>debris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 </a:t>
            </a:r>
            <a:r>
              <a:rPr lang="en-US" sz="1800" dirty="0" smtClean="0"/>
              <a:t>a grazing web, materials typically pass from plants to plant eaters (herbivores) to flesh eaters (carnivores</a:t>
            </a:r>
            <a:r>
              <a:rPr lang="en-US" sz="1800" dirty="0" smtClean="0"/>
              <a:t>)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 </a:t>
            </a:r>
            <a:r>
              <a:rPr lang="en-US" sz="1800" dirty="0" smtClean="0"/>
              <a:t>a detritus web, materials pass from plant and animal matter to bacteria and fungi (decomposers), then to detritus feeders (deprivers) and then to their predators (carnivores).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891</Words>
  <Application>Microsoft Office PowerPoint</Application>
  <PresentationFormat>On-screen Show (4:3)</PresentationFormat>
  <Paragraphs>131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FOOD CHAIN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CHAIN</dc:title>
  <dc:creator/>
  <cp:lastModifiedBy>ELAB3</cp:lastModifiedBy>
  <cp:revision>26</cp:revision>
  <dcterms:created xsi:type="dcterms:W3CDTF">2006-08-16T00:00:00Z</dcterms:created>
  <dcterms:modified xsi:type="dcterms:W3CDTF">2012-05-04T06:09:35Z</dcterms:modified>
</cp:coreProperties>
</file>