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POPULATION </a:t>
            </a:r>
            <a:r>
              <a:rPr lang="en-US" b="1" dirty="0" smtClean="0">
                <a:solidFill>
                  <a:srgbClr val="0070C0"/>
                </a:solidFill>
              </a:rPr>
              <a:t>ECOLOGY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POPULATION GROWTH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 smtClean="0"/>
              <a:t>increase in size of population is called population </a:t>
            </a:r>
            <a:r>
              <a:rPr lang="en-US" sz="1800" dirty="0" smtClean="0"/>
              <a:t>growth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Population </a:t>
            </a:r>
            <a:r>
              <a:rPr lang="en-US" sz="1800" dirty="0" smtClean="0"/>
              <a:t>growth occurs when birth rates exceed death rates or immigration exceeds </a:t>
            </a:r>
            <a:r>
              <a:rPr lang="en-US" sz="1800" dirty="0" smtClean="0"/>
              <a:t>emigration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Population </a:t>
            </a:r>
            <a:r>
              <a:rPr lang="en-US" sz="1800" dirty="0" smtClean="0"/>
              <a:t>size may be regulated by physical factors (weather, water and nutrient availability) and by biological factors (food availability, predators, parasites, competitors, and </a:t>
            </a:r>
            <a:r>
              <a:rPr lang="en-US" sz="1800" dirty="0" smtClean="0"/>
              <a:t>diseases)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Competition </a:t>
            </a:r>
            <a:r>
              <a:rPr lang="en-US" sz="1800" dirty="0" smtClean="0"/>
              <a:t>for resources, parasitism, predation and diseases are example of density-dependent factors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Flood</a:t>
            </a:r>
            <a:r>
              <a:rPr lang="en-US" sz="1800" dirty="0" smtClean="0"/>
              <a:t>, drought, fire and other climatic conditions and most pest control actions are examples of density-independent </a:t>
            </a:r>
            <a:r>
              <a:rPr lang="en-US" sz="1800" dirty="0" smtClean="0"/>
              <a:t>factors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Population </a:t>
            </a:r>
            <a:r>
              <a:rPr lang="en-US" sz="1800" dirty="0" smtClean="0"/>
              <a:t>growth can be explained by using the equation: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Nn</a:t>
            </a:r>
            <a:r>
              <a:rPr lang="en-US" sz="1800" i="1" dirty="0" smtClean="0"/>
              <a:t> = </a:t>
            </a:r>
            <a:r>
              <a:rPr lang="en-US" sz="1800" i="1" dirty="0" err="1" smtClean="0"/>
              <a:t>Nt</a:t>
            </a:r>
            <a:r>
              <a:rPr lang="en-US" sz="1800" i="1" dirty="0" smtClean="0"/>
              <a:t> + B - D + I - </a:t>
            </a:r>
            <a:r>
              <a:rPr lang="en-US" sz="1800" i="1" dirty="0" smtClean="0"/>
              <a:t>E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 </a:t>
            </a:r>
            <a:r>
              <a:rPr lang="en-US" sz="1800" dirty="0" smtClean="0"/>
              <a:t>population may grow exponentially or logistically (see Fig</a:t>
            </a:r>
            <a:r>
              <a:rPr lang="en-US" sz="1800" dirty="0" smtClean="0"/>
              <a:t>.)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b="1" dirty="0" smtClean="0"/>
              <a:t>exponential or geometric population growth c</a:t>
            </a:r>
            <a:r>
              <a:rPr lang="en-US" sz="1800" dirty="0" smtClean="0"/>
              <a:t>urve is described by the formula </a:t>
            </a:r>
            <a:r>
              <a:rPr lang="en-US" sz="1800" dirty="0" err="1" smtClean="0"/>
              <a:t>rN</a:t>
            </a:r>
            <a:r>
              <a:rPr lang="en-US" sz="1800" dirty="0" smtClean="0"/>
              <a:t> = </a:t>
            </a:r>
            <a:r>
              <a:rPr lang="en-US" sz="1800" dirty="0" err="1" smtClean="0"/>
              <a:t>dN</a:t>
            </a:r>
            <a:r>
              <a:rPr lang="en-US" sz="1800" dirty="0" smtClean="0"/>
              <a:t>/</a:t>
            </a:r>
            <a:r>
              <a:rPr lang="en-US" sz="1800" dirty="0" err="1" smtClean="0"/>
              <a:t>dt</a:t>
            </a:r>
            <a:r>
              <a:rPr lang="en-US" sz="1800" dirty="0" smtClean="0"/>
              <a:t> </a:t>
            </a:r>
          </a:p>
          <a:p>
            <a:pPr algn="just"/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	where </a:t>
            </a:r>
            <a:r>
              <a:rPr lang="en-US" sz="1800" dirty="0" smtClean="0"/>
              <a:t>N is present population size, t is time, r is a constant called the instantaneous rate of population </a:t>
            </a:r>
            <a:r>
              <a:rPr lang="en-US" sz="1800" dirty="0" smtClean="0"/>
              <a:t>increase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  <p:pic>
        <p:nvPicPr>
          <p:cNvPr id="4" name="Picture 3" descr="Imag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3810000"/>
            <a:ext cx="5867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/>
            <a:r>
              <a:rPr lang="en-US" sz="1800" dirty="0" smtClean="0"/>
              <a:t>The </a:t>
            </a:r>
            <a:r>
              <a:rPr lang="en-US" sz="1800" b="1" dirty="0" smtClean="0"/>
              <a:t>logistic growth</a:t>
            </a:r>
            <a:r>
              <a:rPr lang="en-US" sz="1800" dirty="0" smtClean="0"/>
              <a:t> curve </a:t>
            </a:r>
            <a:r>
              <a:rPr lang="en-US" sz="1800" dirty="0" err="1" smtClean="0"/>
              <a:t>dN</a:t>
            </a:r>
            <a:r>
              <a:rPr lang="en-US" sz="1800" dirty="0" smtClean="0"/>
              <a:t>/</a:t>
            </a:r>
            <a:r>
              <a:rPr lang="en-US" sz="1800" dirty="0" err="1" smtClean="0"/>
              <a:t>dt</a:t>
            </a:r>
            <a:r>
              <a:rPr lang="en-US" sz="1800" dirty="0" smtClean="0"/>
              <a:t> = </a:t>
            </a:r>
            <a:r>
              <a:rPr lang="en-US" sz="1800" dirty="0" err="1" smtClean="0"/>
              <a:t>rN</a:t>
            </a:r>
            <a:r>
              <a:rPr lang="en-US" sz="1800" dirty="0" smtClean="0"/>
              <a:t> (K-N)/K </a:t>
            </a: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	where</a:t>
            </a:r>
            <a:r>
              <a:rPr lang="en-US" sz="1800" dirty="0" smtClean="0"/>
              <a:t>, N, t, r are the same as in the exponential growth model and K is the carrying capacity, or the maximum number of individuals the environment can </a:t>
            </a:r>
            <a:r>
              <a:rPr lang="en-US" sz="1800" dirty="0" smtClean="0"/>
              <a:t>support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When </a:t>
            </a:r>
            <a:r>
              <a:rPr lang="en-US" sz="1800" dirty="0" smtClean="0"/>
              <a:t>a population is growing in a limited space, the density gradually rises until interaction reduces the rate of increase ultimately leading to a reduction in population </a:t>
            </a:r>
            <a:r>
              <a:rPr lang="en-US" sz="1800" dirty="0" smtClean="0"/>
              <a:t>growth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This </a:t>
            </a:r>
            <a:r>
              <a:rPr lang="en-US" sz="1800" dirty="0" smtClean="0"/>
              <a:t>is logistic growth and the growth curve is sigmoid or </a:t>
            </a:r>
            <a:r>
              <a:rPr lang="en-US" sz="1800" dirty="0" smtClean="0"/>
              <a:t>S-shaped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 smtClean="0"/>
              <a:t>S-curve differs from the geometric curve in two ways:</a:t>
            </a:r>
          </a:p>
          <a:p>
            <a:pPr lvl="1" algn="just"/>
            <a:r>
              <a:rPr lang="en-US" sz="1800" dirty="0" smtClean="0"/>
              <a:t>it has an upper asymptote </a:t>
            </a:r>
          </a:p>
          <a:p>
            <a:pPr lvl="1" algn="just"/>
            <a:r>
              <a:rPr lang="en-US" sz="1800" dirty="0" smtClean="0"/>
              <a:t>it approaches this asymptote smoothly, not </a:t>
            </a:r>
            <a:r>
              <a:rPr lang="en-US" sz="1800" dirty="0" smtClean="0"/>
              <a:t>abruptly</a:t>
            </a:r>
            <a:endParaRPr lang="en-US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r>
              <a:rPr lang="en-US" sz="1800" b="1" dirty="0" smtClean="0"/>
              <a:t>POPULATION </a:t>
            </a:r>
            <a:r>
              <a:rPr lang="en-US" sz="1800" b="1" dirty="0" smtClean="0"/>
              <a:t>EQUILIBRIUM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After </a:t>
            </a:r>
            <a:r>
              <a:rPr lang="en-US" sz="1800" dirty="0" smtClean="0"/>
              <a:t>reaching the maximum number, the population remains at that level for a long period this is called population </a:t>
            </a:r>
            <a:r>
              <a:rPr lang="en-US" sz="1800" dirty="0" smtClean="0"/>
              <a:t>equilibrium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 smtClean="0"/>
              <a:t>population remains in equilibrium as long as the biotic and </a:t>
            </a:r>
            <a:r>
              <a:rPr lang="en-US" sz="1800" dirty="0" err="1" smtClean="0"/>
              <a:t>abiotic</a:t>
            </a:r>
            <a:r>
              <a:rPr lang="en-US" sz="1800" dirty="0" smtClean="0"/>
              <a:t> factors are optimum</a:t>
            </a:r>
            <a:endParaRPr lang="en-US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POPULATION FLUCTUATIONS</a:t>
            </a:r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 smtClean="0"/>
              <a:t>increase and decrease in number of individuals in a population is called “population fluctuation</a:t>
            </a:r>
            <a:r>
              <a:rPr lang="en-US" sz="1800" dirty="0" smtClean="0"/>
              <a:t>”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b="1" dirty="0" smtClean="0"/>
              <a:t>BIOTIC POTENTIAL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Refers </a:t>
            </a:r>
            <a:r>
              <a:rPr lang="en-US" sz="1800" dirty="0" smtClean="0"/>
              <a:t>to “The inherent ability of a population to increase in number when the age ratio is stable and all environments conditions are </a:t>
            </a:r>
            <a:r>
              <a:rPr lang="en-US" sz="1800" dirty="0" smtClean="0"/>
              <a:t>favorable”</a:t>
            </a:r>
          </a:p>
          <a:p>
            <a:endParaRPr lang="en-US" sz="1800" dirty="0" smtClean="0"/>
          </a:p>
          <a:p>
            <a:r>
              <a:rPr lang="en-US" sz="1800" dirty="0" smtClean="0"/>
              <a:t>It </a:t>
            </a:r>
            <a:r>
              <a:rPr lang="en-US" sz="1800" dirty="0" smtClean="0"/>
              <a:t>is the reproductive ability a </a:t>
            </a:r>
            <a:r>
              <a:rPr lang="en-US" sz="1800" dirty="0" smtClean="0"/>
              <a:t>population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905000"/>
            <a:ext cx="6477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IN" sz="1800" b="1" dirty="0" smtClean="0"/>
              <a:t>DISPERSAL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Dispersal </a:t>
            </a:r>
            <a:r>
              <a:rPr lang="en-US" sz="1800" dirty="0" smtClean="0"/>
              <a:t>is “a phenomenon where the individuals (not all) of a population move into or out of the population</a:t>
            </a:r>
            <a:r>
              <a:rPr lang="en-US" sz="1800" dirty="0" smtClean="0"/>
              <a:t>”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Allows </a:t>
            </a:r>
            <a:r>
              <a:rPr lang="en-US" sz="1800" dirty="0" smtClean="0"/>
              <a:t>individuals to colonize new </a:t>
            </a:r>
            <a:r>
              <a:rPr lang="en-US" sz="1800" dirty="0" smtClean="0"/>
              <a:t>areas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Regulates </a:t>
            </a:r>
            <a:r>
              <a:rPr lang="en-US" sz="1800" dirty="0" smtClean="0"/>
              <a:t>population size, </a:t>
            </a:r>
            <a:r>
              <a:rPr lang="en-US" sz="1800" dirty="0" smtClean="0"/>
              <a:t>evolution </a:t>
            </a:r>
            <a:r>
              <a:rPr lang="en-US" sz="1800" dirty="0" smtClean="0"/>
              <a:t>through mixing of genes between </a:t>
            </a:r>
            <a:r>
              <a:rPr lang="en-US" sz="1800" dirty="0" smtClean="0"/>
              <a:t>populations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Dispersal </a:t>
            </a:r>
            <a:r>
              <a:rPr lang="en-US" sz="1800" dirty="0" smtClean="0"/>
              <a:t>is accomplished through </a:t>
            </a:r>
            <a:r>
              <a:rPr lang="en-US" sz="1800" b="1" dirty="0" smtClean="0"/>
              <a:t>immigration </a:t>
            </a:r>
            <a:r>
              <a:rPr lang="en-US" sz="1800" dirty="0" smtClean="0"/>
              <a:t>(movement into a population), </a:t>
            </a:r>
            <a:r>
              <a:rPr lang="en-US" sz="1800" b="1" dirty="0" smtClean="0"/>
              <a:t>emigration</a:t>
            </a:r>
            <a:r>
              <a:rPr lang="en-US" sz="1800" dirty="0" smtClean="0"/>
              <a:t> (movement out of a population) or </a:t>
            </a:r>
            <a:r>
              <a:rPr lang="en-US" sz="1800" b="1" dirty="0" smtClean="0"/>
              <a:t>migration</a:t>
            </a:r>
            <a:r>
              <a:rPr lang="en-US" sz="1800" dirty="0" smtClean="0"/>
              <a:t> (frequent movement into or out of a population area).</a:t>
            </a:r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r>
              <a:rPr lang="en-US" sz="1800" b="1" u="sng" dirty="0" smtClean="0"/>
              <a:t>Migration</a:t>
            </a:r>
            <a:r>
              <a:rPr lang="en-US" sz="1800" b="1" dirty="0" smtClean="0"/>
              <a:t> </a:t>
            </a:r>
            <a:r>
              <a:rPr lang="en-US" sz="1800" dirty="0" smtClean="0"/>
              <a:t>: </a:t>
            </a:r>
            <a:r>
              <a:rPr lang="en-US" sz="1800" dirty="0" smtClean="0"/>
              <a:t>Periodic </a:t>
            </a:r>
            <a:r>
              <a:rPr lang="en-US" sz="1800" dirty="0" smtClean="0"/>
              <a:t>movement of animals from one place to another and back for breeding, feeding, and shelter - Fishes, birds, mammals etc.</a:t>
            </a:r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err="1" smtClean="0"/>
              <a:t>Catadromus</a:t>
            </a:r>
            <a:r>
              <a:rPr lang="en-IN" sz="1800" dirty="0" smtClean="0"/>
              <a:t> </a:t>
            </a:r>
            <a:r>
              <a:rPr lang="en-IN" sz="1800" dirty="0" smtClean="0"/>
              <a:t>– Fresh water to sea  for spawning. 	</a:t>
            </a:r>
            <a:r>
              <a:rPr lang="en-IN" sz="1800" dirty="0" err="1" smtClean="0"/>
              <a:t>Eg</a:t>
            </a:r>
            <a:r>
              <a:rPr lang="en-IN" sz="1800" dirty="0" smtClean="0"/>
              <a:t>: Eel-</a:t>
            </a:r>
            <a:r>
              <a:rPr lang="en-IN" sz="1800" i="1" dirty="0" smtClean="0"/>
              <a:t>Anguilla</a:t>
            </a:r>
            <a:r>
              <a:rPr lang="en-IN" sz="1800" dirty="0" smtClean="0"/>
              <a:t> sp</a:t>
            </a:r>
            <a:r>
              <a:rPr lang="en-IN" sz="1800" dirty="0" smtClean="0"/>
              <a:t>.</a:t>
            </a:r>
          </a:p>
          <a:p>
            <a:pPr lvl="0" algn="just"/>
            <a:r>
              <a:rPr lang="en-IN" sz="1800" dirty="0" err="1" smtClean="0"/>
              <a:t>Anadromous</a:t>
            </a:r>
            <a:r>
              <a:rPr lang="en-IN" sz="1800" dirty="0" smtClean="0"/>
              <a:t> </a:t>
            </a:r>
            <a:r>
              <a:rPr lang="en-IN" sz="1800" dirty="0" smtClean="0"/>
              <a:t>– Sea to fresh water for breeding.	</a:t>
            </a:r>
            <a:r>
              <a:rPr lang="en-IN" sz="1800" dirty="0" err="1" smtClean="0"/>
              <a:t>Eg</a:t>
            </a:r>
            <a:r>
              <a:rPr lang="en-IN" sz="1800" dirty="0" smtClean="0"/>
              <a:t>: Salmons. </a:t>
            </a:r>
            <a:r>
              <a:rPr lang="en-IN" sz="1800" dirty="0" err="1" smtClean="0"/>
              <a:t>Trouts</a:t>
            </a:r>
            <a:r>
              <a:rPr lang="en-IN" sz="1800" dirty="0" smtClean="0"/>
              <a:t> etc</a:t>
            </a:r>
            <a:r>
              <a:rPr lang="en-IN" sz="1800" dirty="0" smtClean="0"/>
              <a:t>.</a:t>
            </a:r>
          </a:p>
          <a:p>
            <a:pPr algn="just">
              <a:buNone/>
            </a:pPr>
            <a:endParaRPr lang="en-IN" sz="1800" b="1" dirty="0" smtClean="0"/>
          </a:p>
          <a:p>
            <a:pPr algn="just">
              <a:buNone/>
            </a:pPr>
            <a:endParaRPr lang="en-IN" sz="1800" b="1" dirty="0" smtClean="0"/>
          </a:p>
          <a:p>
            <a:pPr algn="just">
              <a:buNone/>
            </a:pPr>
            <a:endParaRPr lang="en-IN" sz="1800" b="1" dirty="0" smtClean="0"/>
          </a:p>
          <a:p>
            <a:pPr algn="just">
              <a:buNone/>
            </a:pPr>
            <a:r>
              <a:rPr lang="en-IN" sz="1800" b="1" u="sng" dirty="0" smtClean="0"/>
              <a:t>Emigration</a:t>
            </a:r>
            <a:r>
              <a:rPr lang="en-IN" sz="1800" b="1" u="sng" dirty="0" smtClean="0"/>
              <a:t>: </a:t>
            </a:r>
            <a:r>
              <a:rPr lang="en-IN" sz="1800" dirty="0" smtClean="0"/>
              <a:t>It is outward migration from a population. It is one way migration and migrant </a:t>
            </a:r>
            <a:r>
              <a:rPr lang="en-US" sz="1800" dirty="0" smtClean="0"/>
              <a:t>never </a:t>
            </a:r>
            <a:r>
              <a:rPr lang="en-US" sz="1800" dirty="0" smtClean="0"/>
              <a:t>return – commit </a:t>
            </a:r>
            <a:r>
              <a:rPr lang="en-US" sz="1800" dirty="0" smtClean="0"/>
              <a:t>suicide</a:t>
            </a:r>
          </a:p>
          <a:p>
            <a:pPr algn="just"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Eg</a:t>
            </a:r>
            <a:r>
              <a:rPr lang="en-US" sz="1800" dirty="0" smtClean="0"/>
              <a:t>: Lemming population (Small rodents)</a:t>
            </a:r>
          </a:p>
          <a:p>
            <a:pPr algn="just">
              <a:buNone/>
            </a:pPr>
            <a:endParaRPr lang="en-IN" sz="1800" b="1" u="sng" dirty="0" smtClean="0"/>
          </a:p>
          <a:p>
            <a:pPr algn="just">
              <a:buNone/>
            </a:pPr>
            <a:endParaRPr lang="en-IN" sz="1800" b="1" u="sng" dirty="0" smtClean="0"/>
          </a:p>
          <a:p>
            <a:pPr algn="just">
              <a:buNone/>
            </a:pPr>
            <a:endParaRPr lang="en-IN" sz="1800" b="1" u="sng" dirty="0" smtClean="0"/>
          </a:p>
          <a:p>
            <a:pPr algn="just">
              <a:buNone/>
            </a:pPr>
            <a:r>
              <a:rPr lang="en-IN" sz="1800" b="1" u="sng" dirty="0" smtClean="0"/>
              <a:t>Immigration </a:t>
            </a:r>
            <a:r>
              <a:rPr lang="en-IN" sz="1800" b="1" u="sng" dirty="0" smtClean="0"/>
              <a:t>: </a:t>
            </a:r>
            <a:r>
              <a:rPr lang="en-IN" sz="1800" dirty="0" smtClean="0"/>
              <a:t>It is inward migration, one way migration. It changes the structure of a stable </a:t>
            </a:r>
            <a:r>
              <a:rPr lang="en-US" sz="1800" dirty="0" smtClean="0"/>
              <a:t> </a:t>
            </a:r>
            <a:r>
              <a:rPr lang="en-IN" sz="1800" dirty="0" smtClean="0"/>
              <a:t>population</a:t>
            </a:r>
            <a:endParaRPr lang="en-US" sz="1800" dirty="0" smtClean="0"/>
          </a:p>
          <a:p>
            <a:pPr lvl="0" algn="just"/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1800" b="1" dirty="0" smtClean="0"/>
              <a:t>DISPERSION 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It </a:t>
            </a:r>
            <a:r>
              <a:rPr lang="en-US" sz="1800" dirty="0" smtClean="0"/>
              <a:t>refers to the distribution of individuals with in a </a:t>
            </a:r>
            <a:r>
              <a:rPr lang="en-US" sz="1800" dirty="0" smtClean="0"/>
              <a:t>population</a:t>
            </a:r>
          </a:p>
          <a:p>
            <a:endParaRPr lang="en-US" sz="1800" dirty="0" smtClean="0"/>
          </a:p>
          <a:p>
            <a:endParaRPr lang="en-US" sz="1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828800"/>
            <a:ext cx="7315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REGULATION OF POPULATION DENSITY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 smtClean="0"/>
              <a:t>total number of individuals of a species living in an area is called population density. Population grows by reproduction of </a:t>
            </a:r>
            <a:r>
              <a:rPr lang="en-US" sz="1800" dirty="0" smtClean="0"/>
              <a:t>individuals</a:t>
            </a: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Eg</a:t>
            </a:r>
            <a:r>
              <a:rPr lang="en-US" sz="1800" dirty="0" smtClean="0"/>
              <a:t>: An oyster lays about 50 million </a:t>
            </a:r>
            <a:r>
              <a:rPr lang="en-US" sz="1800" dirty="0" smtClean="0"/>
              <a:t>eggs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If </a:t>
            </a:r>
            <a:r>
              <a:rPr lang="en-US" sz="1800" dirty="0" smtClean="0"/>
              <a:t>all egg hatches</a:t>
            </a:r>
            <a:r>
              <a:rPr lang="en-US" sz="1800" dirty="0" smtClean="0"/>
              <a:t>, they </a:t>
            </a:r>
            <a:r>
              <a:rPr lang="en-US" sz="1800" dirty="0" smtClean="0"/>
              <a:t>will form a volume about eight time the size of the earth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Though </a:t>
            </a:r>
            <a:r>
              <a:rPr lang="en-US" sz="1800" dirty="0" smtClean="0"/>
              <a:t>the reproductive rate is high, the population does not increase as expected.  This is because the density is regulated.</a:t>
            </a:r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Density </a:t>
            </a:r>
            <a:r>
              <a:rPr lang="en-IN" sz="1800" dirty="0" smtClean="0"/>
              <a:t>dependent factors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Density </a:t>
            </a:r>
            <a:r>
              <a:rPr lang="en-IN" sz="1800" dirty="0" smtClean="0"/>
              <a:t>independent factors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1" dirty="0" smtClean="0"/>
              <a:t>Density independent factors</a:t>
            </a:r>
            <a:r>
              <a:rPr lang="en-US" sz="1800" b="1" u="heavy" dirty="0" smtClean="0"/>
              <a:t> 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They </a:t>
            </a:r>
            <a:r>
              <a:rPr lang="en-US" sz="1800" dirty="0" smtClean="0"/>
              <a:t>are connected with population density – Extrinsic factors.</a:t>
            </a:r>
          </a:p>
          <a:p>
            <a:endParaRPr lang="en-US" sz="1800" dirty="0" smtClean="0"/>
          </a:p>
          <a:p>
            <a:r>
              <a:rPr lang="en-US" sz="1800" dirty="0" err="1" smtClean="0"/>
              <a:t>Eg</a:t>
            </a:r>
            <a:r>
              <a:rPr lang="en-US" sz="1800" dirty="0" smtClean="0"/>
              <a:t>: Food, space, shelter and weather</a:t>
            </a:r>
          </a:p>
          <a:p>
            <a:endParaRPr lang="en-US" sz="1800" dirty="0" smtClean="0"/>
          </a:p>
          <a:p>
            <a:r>
              <a:rPr lang="en-US" sz="1800" dirty="0" smtClean="0"/>
              <a:t>When </a:t>
            </a:r>
            <a:r>
              <a:rPr lang="en-US" sz="1800" dirty="0" smtClean="0"/>
              <a:t>100 ornamental fishes are introduced into a small aquarium tank most of them die because of starvation and shortage of space.</a:t>
            </a:r>
          </a:p>
          <a:p>
            <a:endParaRPr lang="en-US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algn="just"/>
            <a:r>
              <a:rPr lang="en-US" sz="1800" dirty="0" smtClean="0"/>
              <a:t>Population ecology is the study of the variables that determine the growth, survival abundance and distribution of population in time and </a:t>
            </a:r>
            <a:r>
              <a:rPr lang="en-US" sz="1800" dirty="0" smtClean="0"/>
              <a:t>space</a:t>
            </a:r>
            <a:endParaRPr lang="en-US" sz="1800" dirty="0" smtClean="0"/>
          </a:p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r>
              <a:rPr lang="en-US" sz="1800" b="1" dirty="0" smtClean="0"/>
              <a:t>TYPES </a:t>
            </a:r>
            <a:r>
              <a:rPr lang="en-US" sz="1800" b="1" dirty="0" smtClean="0"/>
              <a:t>OF POPULATION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 </a:t>
            </a:r>
            <a:r>
              <a:rPr lang="en-IN" sz="1800" dirty="0" err="1" smtClean="0"/>
              <a:t>Monospecific</a:t>
            </a:r>
            <a:r>
              <a:rPr lang="en-IN" sz="1800" dirty="0" smtClean="0"/>
              <a:t> population – One species.		 </a:t>
            </a:r>
            <a:r>
              <a:rPr lang="en-IN" sz="1800" dirty="0" err="1" smtClean="0"/>
              <a:t>Eg</a:t>
            </a:r>
            <a:r>
              <a:rPr lang="en-IN" sz="1800" dirty="0" smtClean="0"/>
              <a:t>:  </a:t>
            </a:r>
            <a:r>
              <a:rPr lang="en-IN" sz="1800" dirty="0" err="1" smtClean="0"/>
              <a:t>Catla</a:t>
            </a:r>
            <a:r>
              <a:rPr lang="en-IN" sz="1800" dirty="0" smtClean="0"/>
              <a:t>, </a:t>
            </a:r>
            <a:r>
              <a:rPr lang="en-IN" sz="1800" dirty="0" err="1" smtClean="0"/>
              <a:t>Rohu</a:t>
            </a:r>
            <a:r>
              <a:rPr lang="en-IN" sz="1800" dirty="0" smtClean="0"/>
              <a:t>.</a:t>
            </a:r>
            <a:endParaRPr lang="en-US" sz="1800" dirty="0" smtClean="0"/>
          </a:p>
          <a:p>
            <a:pPr lvl="0" algn="just">
              <a:buNone/>
            </a:pPr>
            <a:r>
              <a:rPr lang="en-IN" sz="1800" dirty="0" smtClean="0"/>
              <a:t> </a:t>
            </a:r>
            <a:endParaRPr lang="en-IN" sz="1800" dirty="0" smtClean="0"/>
          </a:p>
          <a:p>
            <a:pPr lvl="0" algn="just"/>
            <a:r>
              <a:rPr lang="en-IN" sz="1800" dirty="0" err="1" smtClean="0"/>
              <a:t>Polyspecific</a:t>
            </a:r>
            <a:r>
              <a:rPr lang="en-IN" sz="1800" dirty="0" smtClean="0"/>
              <a:t> </a:t>
            </a:r>
            <a:r>
              <a:rPr lang="en-IN" sz="1800" dirty="0" smtClean="0"/>
              <a:t>population –   Many related species.	</a:t>
            </a:r>
            <a:r>
              <a:rPr lang="en-IN" sz="1800" dirty="0" err="1" smtClean="0"/>
              <a:t>Eg</a:t>
            </a:r>
            <a:r>
              <a:rPr lang="en-IN" sz="1800" dirty="0" smtClean="0"/>
              <a:t>: Fish, Human, Whale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1" dirty="0" smtClean="0"/>
              <a:t>Density dependent factors</a:t>
            </a: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They </a:t>
            </a:r>
            <a:r>
              <a:rPr lang="en-US" sz="1800" dirty="0" smtClean="0"/>
              <a:t>are intrinsic factors arise within the population during their </a:t>
            </a:r>
            <a:r>
              <a:rPr lang="en-US" sz="1800" dirty="0" smtClean="0"/>
              <a:t>growth</a:t>
            </a:r>
            <a:endParaRPr lang="en-US" sz="1800" dirty="0" smtClean="0"/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Competition </a:t>
            </a:r>
            <a:r>
              <a:rPr lang="en-US" sz="1800" dirty="0" smtClean="0"/>
              <a:t>– Competition for common resource –  space food, mate etc</a:t>
            </a:r>
            <a:r>
              <a:rPr lang="en-US" sz="1800" dirty="0" smtClean="0"/>
              <a:t>.</a:t>
            </a:r>
            <a:endParaRPr lang="en-US" sz="1800" dirty="0" smtClean="0"/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Predation </a:t>
            </a:r>
            <a:r>
              <a:rPr lang="en-US" sz="1800" dirty="0" smtClean="0"/>
              <a:t>–      Killing (predator) other animal (prey) for </a:t>
            </a:r>
            <a:r>
              <a:rPr lang="en-US" sz="1800" dirty="0" smtClean="0"/>
              <a:t>food</a:t>
            </a:r>
            <a:endParaRPr lang="en-US" sz="1800" dirty="0" smtClean="0"/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Emigration </a:t>
            </a:r>
            <a:r>
              <a:rPr lang="en-US" sz="1800" dirty="0" smtClean="0"/>
              <a:t>-     Displacement of organisms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Reproductive </a:t>
            </a:r>
            <a:r>
              <a:rPr lang="en-US" sz="1800" dirty="0" smtClean="0"/>
              <a:t>– Decreases the reproductively by increasing the density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Diseases </a:t>
            </a:r>
            <a:r>
              <a:rPr lang="en-US" sz="1800" dirty="0" smtClean="0"/>
              <a:t>–        Kills the  individuals and reduces the population</a:t>
            </a:r>
          </a:p>
          <a:p>
            <a:endParaRPr lang="en-US" sz="1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POPULATION INTERACTIONS </a:t>
            </a:r>
            <a:endParaRPr lang="en-US" sz="1800" dirty="0" smtClean="0"/>
          </a:p>
          <a:p>
            <a:pPr algn="just">
              <a:buNone/>
            </a:pP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Main </a:t>
            </a:r>
            <a:r>
              <a:rPr lang="en-US" sz="1800" dirty="0" smtClean="0"/>
              <a:t>population interactions are</a:t>
            </a:r>
          </a:p>
          <a:p>
            <a:pPr lvl="0" algn="just"/>
            <a:endParaRPr lang="en-IN" sz="1800" dirty="0" smtClean="0"/>
          </a:p>
          <a:p>
            <a:pPr algn="just"/>
            <a:r>
              <a:rPr lang="en-IN" sz="1800" dirty="0" smtClean="0"/>
              <a:t> </a:t>
            </a:r>
            <a:r>
              <a:rPr lang="en-IN" sz="1800" dirty="0" smtClean="0"/>
              <a:t>Symbiosis – 	</a:t>
            </a:r>
            <a:r>
              <a:rPr lang="en-IN" sz="1800" dirty="0" smtClean="0"/>
              <a:t>None </a:t>
            </a:r>
            <a:r>
              <a:rPr lang="en-IN" sz="1800" dirty="0" smtClean="0"/>
              <a:t>of the  partner affected 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algn="just"/>
            <a:r>
              <a:rPr lang="en-IN" sz="1800" dirty="0" smtClean="0"/>
              <a:t>Competition </a:t>
            </a:r>
            <a:r>
              <a:rPr lang="en-IN" sz="1800" dirty="0" smtClean="0"/>
              <a:t>-            Both partners inhabited (Paramecium)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algn="just"/>
            <a:r>
              <a:rPr lang="en-IN" sz="1800" dirty="0" smtClean="0"/>
              <a:t>Predation </a:t>
            </a:r>
            <a:r>
              <a:rPr lang="en-IN" sz="1800" dirty="0" smtClean="0"/>
              <a:t>–                Predator benefited, prey is harmed (Loin and Deer)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algn="just"/>
            <a:r>
              <a:rPr lang="en-IN" sz="1800" dirty="0" smtClean="0"/>
              <a:t>Parasitism </a:t>
            </a:r>
            <a:r>
              <a:rPr lang="en-IN" sz="1800" dirty="0" smtClean="0"/>
              <a:t>–               Parasite benefited, host harmed (</a:t>
            </a:r>
            <a:r>
              <a:rPr lang="en-IN" sz="1800" dirty="0" err="1" smtClean="0"/>
              <a:t>Ascaris</a:t>
            </a:r>
            <a:r>
              <a:rPr lang="en-IN" sz="1800" dirty="0" smtClean="0"/>
              <a:t> and Mary)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algn="just"/>
            <a:r>
              <a:rPr lang="en-IN" sz="1800" dirty="0" smtClean="0"/>
              <a:t>Commensalism </a:t>
            </a:r>
            <a:r>
              <a:rPr lang="en-IN" sz="1800" dirty="0" smtClean="0"/>
              <a:t>– </a:t>
            </a:r>
            <a:r>
              <a:rPr lang="en-IN" sz="1800" dirty="0" smtClean="0"/>
              <a:t>One </a:t>
            </a:r>
            <a:r>
              <a:rPr lang="en-IN" sz="1800" dirty="0" smtClean="0"/>
              <a:t>partner benefitted other partner is neither harmed nor </a:t>
            </a:r>
            <a:r>
              <a:rPr lang="en-IN" sz="1800" dirty="0" smtClean="0"/>
              <a:t>benefitted (shark </a:t>
            </a:r>
            <a:r>
              <a:rPr lang="en-IN" sz="1800" dirty="0" smtClean="0"/>
              <a:t>and sucker fish)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algn="just"/>
            <a:r>
              <a:rPr lang="en-IN" sz="1800" dirty="0" smtClean="0"/>
              <a:t>Mutualism </a:t>
            </a:r>
            <a:r>
              <a:rPr lang="en-IN" sz="1800" dirty="0" smtClean="0"/>
              <a:t>–	</a:t>
            </a:r>
            <a:r>
              <a:rPr lang="en-IN" sz="1800" dirty="0" smtClean="0"/>
              <a:t>Both </a:t>
            </a:r>
            <a:r>
              <a:rPr lang="en-IN" sz="1800" dirty="0" smtClean="0"/>
              <a:t>partners are </a:t>
            </a:r>
            <a:r>
              <a:rPr lang="en-IN" sz="1800" dirty="0" smtClean="0"/>
              <a:t>benefitted</a:t>
            </a:r>
            <a:endParaRPr lang="en-US" sz="1800" dirty="0" smtClean="0"/>
          </a:p>
          <a:p>
            <a:pPr algn="just"/>
            <a:r>
              <a:rPr lang="en-US" sz="1800" dirty="0" smtClean="0"/>
              <a:t>	</a:t>
            </a:r>
            <a:r>
              <a:rPr lang="en-US" sz="1800" dirty="0" err="1" smtClean="0"/>
              <a:t>Eg</a:t>
            </a:r>
            <a:r>
              <a:rPr lang="en-US" sz="1800" dirty="0" smtClean="0"/>
              <a:t>: Hermit crab and sea anemone</a:t>
            </a:r>
            <a:endParaRPr lang="en-US" sz="1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800" b="1" dirty="0" smtClean="0"/>
          </a:p>
          <a:p>
            <a:pPr>
              <a:buNone/>
            </a:pPr>
            <a:endParaRPr lang="en-US" sz="1800" b="1" dirty="0" smtClean="0"/>
          </a:p>
          <a:p>
            <a:pPr>
              <a:buNone/>
            </a:pPr>
            <a:r>
              <a:rPr lang="en-US" sz="1800" b="1" dirty="0" smtClean="0"/>
              <a:t>Types </a:t>
            </a:r>
            <a:r>
              <a:rPr lang="en-US" sz="1800" b="1" dirty="0" smtClean="0"/>
              <a:t>of interactions</a:t>
            </a:r>
            <a:endParaRPr lang="en-US" sz="1800" dirty="0" smtClean="0"/>
          </a:p>
          <a:p>
            <a:pPr lvl="0"/>
            <a:endParaRPr lang="en-IN" sz="1800" dirty="0" smtClean="0"/>
          </a:p>
          <a:p>
            <a:pPr lvl="0"/>
            <a:r>
              <a:rPr lang="en-IN" sz="1800" dirty="0" err="1" smtClean="0"/>
              <a:t>Interspecific</a:t>
            </a:r>
            <a:r>
              <a:rPr lang="en-IN" sz="1800" dirty="0" smtClean="0"/>
              <a:t> </a:t>
            </a:r>
            <a:r>
              <a:rPr lang="en-IN" sz="1800" dirty="0" smtClean="0"/>
              <a:t>– Between species</a:t>
            </a:r>
            <a:endParaRPr lang="en-US" sz="1800" dirty="0" smtClean="0"/>
          </a:p>
          <a:p>
            <a:pPr lvl="0"/>
            <a:endParaRPr lang="en-IN" sz="1800" dirty="0" smtClean="0"/>
          </a:p>
          <a:p>
            <a:pPr lvl="0"/>
            <a:r>
              <a:rPr lang="en-IN" sz="1800" dirty="0" err="1" smtClean="0"/>
              <a:t>Intraspecific</a:t>
            </a:r>
            <a:r>
              <a:rPr lang="en-IN" sz="1800" dirty="0" smtClean="0"/>
              <a:t> </a:t>
            </a:r>
            <a:r>
              <a:rPr lang="en-IN" sz="1800" dirty="0" smtClean="0"/>
              <a:t>– Within the </a:t>
            </a:r>
            <a:r>
              <a:rPr lang="en-IN" sz="1800" dirty="0" smtClean="0"/>
              <a:t>species</a:t>
            </a:r>
            <a:endParaRPr lang="en-US" sz="1800" dirty="0" smtClean="0"/>
          </a:p>
          <a:p>
            <a:endParaRPr lang="en-US" sz="1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CHARACTERISTICS OF POPULATION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Population </a:t>
            </a:r>
            <a:r>
              <a:rPr lang="en-IN" sz="1800" dirty="0" smtClean="0"/>
              <a:t>Density</a:t>
            </a:r>
            <a:endParaRPr lang="en-US" sz="1800" dirty="0" smtClean="0"/>
          </a:p>
          <a:p>
            <a:pPr lvl="0" algn="just"/>
            <a:r>
              <a:rPr lang="en-IN" sz="1800" dirty="0" err="1" smtClean="0"/>
              <a:t>Natality</a:t>
            </a:r>
            <a:r>
              <a:rPr lang="en-IN" sz="1800" dirty="0" smtClean="0"/>
              <a:t> </a:t>
            </a:r>
            <a:endParaRPr lang="en-US" sz="1800" dirty="0" smtClean="0"/>
          </a:p>
          <a:p>
            <a:pPr lvl="0" algn="just"/>
            <a:r>
              <a:rPr lang="en-IN" sz="1800" dirty="0" smtClean="0"/>
              <a:t>Mortality </a:t>
            </a:r>
            <a:endParaRPr lang="en-US" sz="1800" dirty="0" smtClean="0"/>
          </a:p>
          <a:p>
            <a:pPr lvl="0" algn="just"/>
            <a:r>
              <a:rPr lang="en-IN" sz="1800" dirty="0" smtClean="0"/>
              <a:t>Age distribution</a:t>
            </a:r>
            <a:endParaRPr lang="en-US" sz="1800" dirty="0" smtClean="0"/>
          </a:p>
          <a:p>
            <a:pPr lvl="0" algn="just"/>
            <a:r>
              <a:rPr lang="en-IN" sz="1800" dirty="0" smtClean="0"/>
              <a:t>Population growth</a:t>
            </a:r>
            <a:endParaRPr lang="en-US" sz="1800" dirty="0" smtClean="0"/>
          </a:p>
          <a:p>
            <a:pPr lvl="0" algn="just"/>
            <a:r>
              <a:rPr lang="en-IN" sz="1800" dirty="0" smtClean="0"/>
              <a:t>Population fluctuation</a:t>
            </a:r>
            <a:endParaRPr lang="en-US" sz="1800" dirty="0" smtClean="0"/>
          </a:p>
          <a:p>
            <a:pPr lvl="0" algn="just"/>
            <a:r>
              <a:rPr lang="en-IN" sz="1800" dirty="0" smtClean="0"/>
              <a:t>Population equilibrium</a:t>
            </a:r>
            <a:endParaRPr lang="en-US" sz="1800" dirty="0" smtClean="0"/>
          </a:p>
          <a:p>
            <a:pPr lvl="0" algn="just"/>
            <a:r>
              <a:rPr lang="en-IN" sz="1800" dirty="0" smtClean="0"/>
              <a:t>Biotic potential</a:t>
            </a:r>
            <a:endParaRPr lang="en-US" sz="1800" dirty="0" smtClean="0"/>
          </a:p>
          <a:p>
            <a:pPr lvl="0" algn="just"/>
            <a:r>
              <a:rPr lang="en-IN" sz="1800" dirty="0" smtClean="0"/>
              <a:t>Dispersal</a:t>
            </a:r>
            <a:endParaRPr lang="en-US" sz="1800" dirty="0" smtClean="0"/>
          </a:p>
          <a:p>
            <a:pPr lvl="0" algn="just"/>
            <a:r>
              <a:rPr lang="en-IN" sz="1800" dirty="0" smtClean="0"/>
              <a:t>Dispersion</a:t>
            </a:r>
            <a:endParaRPr lang="en-US" sz="1800" dirty="0" smtClean="0"/>
          </a:p>
          <a:p>
            <a:pPr lvl="0" algn="just"/>
            <a:r>
              <a:rPr lang="en-IN" sz="1800" dirty="0" smtClean="0"/>
              <a:t>Regulation of population density</a:t>
            </a:r>
            <a:endParaRPr lang="en-US" sz="1800" dirty="0" smtClean="0"/>
          </a:p>
          <a:p>
            <a:pPr algn="just"/>
            <a:r>
              <a:rPr lang="en-US" sz="1800" dirty="0" smtClean="0"/>
              <a:t>Population interactions.</a:t>
            </a:r>
            <a:endParaRPr 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POPULATION DENSITY</a:t>
            </a:r>
            <a:endParaRPr lang="en-US" sz="1800" dirty="0" smtClean="0"/>
          </a:p>
          <a:p>
            <a:pPr algn="just"/>
            <a:r>
              <a:rPr lang="en-US" sz="1800" dirty="0" smtClean="0"/>
              <a:t>The number of individuals of a species present in a defined area is a measure of population </a:t>
            </a:r>
            <a:r>
              <a:rPr lang="en-US" sz="1800" dirty="0" smtClean="0"/>
              <a:t>density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There </a:t>
            </a:r>
            <a:r>
              <a:rPr lang="en-US" sz="1800" dirty="0" smtClean="0"/>
              <a:t>are factors such as resource availability, competition, parasitism, predation, climate, </a:t>
            </a:r>
            <a:r>
              <a:rPr lang="en-US" sz="1800" i="1" dirty="0" smtClean="0"/>
              <a:t>etc</a:t>
            </a:r>
            <a:r>
              <a:rPr lang="en-US" sz="1800" dirty="0" smtClean="0"/>
              <a:t>. that usually operate in an ecosystem to keep populations within certain </a:t>
            </a:r>
            <a:r>
              <a:rPr lang="en-US" sz="1800" dirty="0" smtClean="0"/>
              <a:t>boundaries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It </a:t>
            </a:r>
            <a:r>
              <a:rPr lang="en-US" sz="1800" dirty="0" smtClean="0"/>
              <a:t>refers to “The total number of individuals in a unit area or unit volume at a given </a:t>
            </a:r>
            <a:r>
              <a:rPr lang="en-US" sz="1800" dirty="0" smtClean="0"/>
              <a:t>time”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err="1" smtClean="0"/>
              <a:t>Eg</a:t>
            </a:r>
            <a:r>
              <a:rPr lang="en-US" sz="1800" dirty="0" smtClean="0"/>
              <a:t>: No. of bacteria/ </a:t>
            </a:r>
            <a:r>
              <a:rPr lang="en-US" sz="1800" dirty="0" err="1" smtClean="0"/>
              <a:t>litre</a:t>
            </a:r>
            <a:r>
              <a:rPr lang="en-US" sz="1800" dirty="0" smtClean="0"/>
              <a:t>;  No. of plants / acre;     No. of benthos / m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. The density of population is expressed as,   D   =   N/A/t. </a:t>
            </a:r>
            <a:r>
              <a:rPr lang="en-US" sz="1800" dirty="0" err="1" smtClean="0"/>
              <a:t>Where,D</a:t>
            </a:r>
            <a:r>
              <a:rPr lang="en-US" sz="1800" dirty="0" smtClean="0"/>
              <a:t> = Population density, N  = Number of individuals,  T = Time, A = Area</a:t>
            </a:r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685800"/>
            <a:ext cx="83058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r>
              <a:rPr lang="en-US" sz="1800" b="1" dirty="0" smtClean="0"/>
              <a:t>NATALITY </a:t>
            </a:r>
            <a:r>
              <a:rPr lang="en-US" sz="1800" b="1" dirty="0" smtClean="0"/>
              <a:t>OR BIRTH RATE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Birth </a:t>
            </a:r>
            <a:r>
              <a:rPr lang="en-US" sz="1800" dirty="0" smtClean="0"/>
              <a:t>rate refers to the average number new individuals produced by a population in a given time due to birth, hatching, germination or </a:t>
            </a:r>
            <a:r>
              <a:rPr lang="en-US" sz="1800" dirty="0" smtClean="0"/>
              <a:t>fission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>
              <a:buNone/>
            </a:pPr>
            <a:r>
              <a:rPr lang="en-IN" sz="1800" dirty="0" smtClean="0"/>
              <a:t>Types of birth rate</a:t>
            </a:r>
            <a:endParaRPr lang="en-US" sz="1800" dirty="0" smtClean="0"/>
          </a:p>
          <a:p>
            <a:pPr lvl="0"/>
            <a:endParaRPr lang="en-IN" sz="1800" dirty="0" smtClean="0"/>
          </a:p>
          <a:p>
            <a:pPr lvl="0"/>
            <a:r>
              <a:rPr lang="en-IN" sz="1800" dirty="0" smtClean="0"/>
              <a:t>Potential </a:t>
            </a:r>
            <a:r>
              <a:rPr lang="en-IN" sz="1800" dirty="0" err="1" smtClean="0"/>
              <a:t>natality</a:t>
            </a:r>
            <a:r>
              <a:rPr lang="en-IN" sz="1800" dirty="0" smtClean="0"/>
              <a:t> – Maximum rate of reproduction</a:t>
            </a:r>
            <a:endParaRPr lang="en-US" sz="1800" dirty="0" smtClean="0"/>
          </a:p>
          <a:p>
            <a:pPr lvl="0"/>
            <a:endParaRPr lang="en-IN" sz="1800" dirty="0" smtClean="0"/>
          </a:p>
          <a:p>
            <a:pPr lvl="0"/>
            <a:r>
              <a:rPr lang="en-IN" sz="1800" dirty="0" smtClean="0"/>
              <a:t>Realized </a:t>
            </a:r>
            <a:r>
              <a:rPr lang="en-IN" sz="1800" dirty="0" err="1" smtClean="0"/>
              <a:t>natality</a:t>
            </a:r>
            <a:r>
              <a:rPr lang="en-IN" sz="1800" dirty="0" smtClean="0"/>
              <a:t> – Actual number enter new fish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447800" y="2743200"/>
            <a:ext cx="5486400" cy="914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Natality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=	</a:t>
            </a:r>
            <a:r>
              <a:rPr kumimoji="0" lang="en-U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Number of birth per unit time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              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Average population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		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1" dirty="0" smtClean="0"/>
              <a:t>Carrying capacity 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It </a:t>
            </a:r>
            <a:r>
              <a:rPr lang="en-US" sz="1800" dirty="0" smtClean="0"/>
              <a:t>is the total number of individuals that can be supported in an area at a particular time is called carrying </a:t>
            </a:r>
            <a:r>
              <a:rPr lang="en-US" sz="1800" dirty="0" smtClean="0"/>
              <a:t>capacity</a:t>
            </a:r>
          </a:p>
          <a:p>
            <a:endParaRPr lang="en-US" sz="1800" dirty="0" smtClean="0"/>
          </a:p>
          <a:p>
            <a:r>
              <a:rPr lang="en-US" sz="1800" dirty="0" smtClean="0"/>
              <a:t>Factors </a:t>
            </a:r>
            <a:r>
              <a:rPr lang="en-US" sz="1800" dirty="0" smtClean="0"/>
              <a:t>influencing are density, pollution, habitat stress, association, disease etc.</a:t>
            </a:r>
          </a:p>
          <a:p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sz="1800" b="1" dirty="0" smtClean="0"/>
              <a:t>MORTALITY OR DEATH RATE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Mortality </a:t>
            </a:r>
            <a:r>
              <a:rPr lang="en-US" sz="1800" dirty="0" smtClean="0"/>
              <a:t>refers to the number of individuals </a:t>
            </a:r>
            <a:r>
              <a:rPr lang="en-US" sz="1800" dirty="0" err="1" smtClean="0"/>
              <a:t>dieing</a:t>
            </a:r>
            <a:r>
              <a:rPr lang="en-US" sz="1800" dirty="0" smtClean="0"/>
              <a:t> in a population at a given time</a:t>
            </a:r>
            <a:r>
              <a:rPr lang="en-US" sz="1800" dirty="0" smtClean="0"/>
              <a:t>”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 smtClean="0"/>
              <a:t>size of population decreases due to </a:t>
            </a:r>
            <a:r>
              <a:rPr lang="en-US" sz="1800" dirty="0" smtClean="0"/>
              <a:t>mortality</a:t>
            </a: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	</a:t>
            </a:r>
          </a:p>
          <a:p>
            <a:pPr algn="just">
              <a:buNone/>
            </a:pPr>
            <a:r>
              <a:rPr lang="en-US" sz="1800" dirty="0" smtClean="0"/>
              <a:t>	</a:t>
            </a:r>
            <a:r>
              <a:rPr lang="en-US" sz="1800" dirty="0" smtClean="0"/>
              <a:t>Mortality </a:t>
            </a:r>
            <a:r>
              <a:rPr lang="en-US" sz="1800" dirty="0" smtClean="0"/>
              <a:t>=   </a:t>
            </a:r>
            <a:r>
              <a:rPr lang="en-US" sz="1800" u="sng" dirty="0" smtClean="0"/>
              <a:t>Number of deaths birth</a:t>
            </a: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	                        Average population</a:t>
            </a:r>
          </a:p>
          <a:p>
            <a:pPr algn="just">
              <a:buNone/>
            </a:pPr>
            <a:r>
              <a:rPr lang="en-US" sz="1800" b="1" dirty="0" smtClean="0"/>
              <a:t>Vital </a:t>
            </a:r>
            <a:r>
              <a:rPr lang="en-US" sz="1800" b="1" dirty="0" smtClean="0"/>
              <a:t>index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It </a:t>
            </a:r>
            <a:r>
              <a:rPr lang="en-US" sz="1800" dirty="0" smtClean="0"/>
              <a:t>is the ratio between birth rate and death rate is called vital </a:t>
            </a:r>
            <a:r>
              <a:rPr lang="en-US" sz="1800" dirty="0" smtClean="0"/>
              <a:t>index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Helps </a:t>
            </a:r>
            <a:r>
              <a:rPr lang="en-US" sz="1800" dirty="0" smtClean="0"/>
              <a:t>to understand the rate of growth of a </a:t>
            </a:r>
            <a:r>
              <a:rPr lang="en-US" sz="1800" dirty="0" smtClean="0"/>
              <a:t>population</a:t>
            </a: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			</a:t>
            </a: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	</a:t>
            </a:r>
            <a:r>
              <a:rPr lang="en-US" sz="1800" dirty="0" smtClean="0"/>
              <a:t>		Vital </a:t>
            </a:r>
            <a:r>
              <a:rPr lang="en-US" sz="1800" dirty="0" smtClean="0"/>
              <a:t>index =   </a:t>
            </a:r>
            <a:r>
              <a:rPr lang="en-US" sz="1800" u="sng" dirty="0" smtClean="0"/>
              <a:t>Birth</a:t>
            </a:r>
            <a:r>
              <a:rPr lang="en-US" sz="1800" dirty="0" smtClean="0"/>
              <a:t> x 100</a:t>
            </a:r>
          </a:p>
          <a:p>
            <a:pPr algn="just">
              <a:buNone/>
            </a:pPr>
            <a:r>
              <a:rPr lang="en-US" sz="1800" dirty="0" smtClean="0"/>
              <a:t>     </a:t>
            </a:r>
            <a:r>
              <a:rPr lang="en-US" sz="1800" dirty="0" smtClean="0"/>
              <a:t>		        		</a:t>
            </a:r>
            <a:r>
              <a:rPr lang="en-US" sz="1800" dirty="0" smtClean="0"/>
              <a:t>       Death</a:t>
            </a:r>
            <a:r>
              <a:rPr lang="en-US" sz="1800" dirty="0" smtClean="0"/>
              <a:t>	</a:t>
            </a:r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AGE DISTRIBUTION</a:t>
            </a:r>
            <a:r>
              <a:rPr lang="en-US" sz="1800" dirty="0" smtClean="0"/>
              <a:t> 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 </a:t>
            </a:r>
            <a:r>
              <a:rPr lang="en-US" sz="1800" dirty="0" smtClean="0"/>
              <a:t>population is formed of individuals in different age </a:t>
            </a:r>
            <a:r>
              <a:rPr lang="en-US" sz="1800" dirty="0" smtClean="0"/>
              <a:t>groups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Birth </a:t>
            </a:r>
            <a:r>
              <a:rPr lang="en-US" sz="1800" dirty="0" smtClean="0"/>
              <a:t>and death rates and immigration and emigration determine age distribution (proportion of individuals in each age group) of a </a:t>
            </a:r>
            <a:r>
              <a:rPr lang="en-US" sz="1800" dirty="0" smtClean="0"/>
              <a:t>population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Fecundity </a:t>
            </a:r>
            <a:r>
              <a:rPr lang="en-US" sz="1800" dirty="0" smtClean="0"/>
              <a:t>(rate at which females produce eggs), fertility (rate at which females produce zygotes), and sex ratio (proportion of male and female in the population) affect birth </a:t>
            </a:r>
            <a:r>
              <a:rPr lang="en-US" sz="1800" dirty="0" smtClean="0"/>
              <a:t>rate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891</Words>
  <Application>Microsoft Office PowerPoint</Application>
  <PresentationFormat>On-screen Show (4:3)</PresentationFormat>
  <Paragraphs>219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POPULATION ECOLOGY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ELAB3</cp:lastModifiedBy>
  <cp:revision>12</cp:revision>
  <dcterms:created xsi:type="dcterms:W3CDTF">2006-08-16T00:00:00Z</dcterms:created>
  <dcterms:modified xsi:type="dcterms:W3CDTF">2012-05-05T07:55:32Z</dcterms:modified>
</cp:coreProperties>
</file>