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4" r:id="rId13"/>
    <p:sldId id="281" r:id="rId14"/>
    <p:sldId id="282" r:id="rId15"/>
    <p:sldId id="283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Community ecology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err="1" smtClean="0"/>
              <a:t>Ecotone</a:t>
            </a:r>
            <a:r>
              <a:rPr lang="en-US" sz="1800" b="1" dirty="0" smtClean="0"/>
              <a:t> and edge effect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Ecotone</a:t>
            </a:r>
            <a:r>
              <a:rPr lang="en-US" sz="1800" dirty="0" smtClean="0"/>
              <a:t> is the intermediate zone lying between two adjacent communities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Eg</a:t>
            </a:r>
            <a:r>
              <a:rPr lang="en-US" sz="1800" dirty="0" smtClean="0"/>
              <a:t>. An estuary is an </a:t>
            </a:r>
            <a:r>
              <a:rPr lang="en-US" sz="1800" dirty="0" err="1" smtClean="0"/>
              <a:t>ecotone</a:t>
            </a:r>
            <a:r>
              <a:rPr lang="en-US" sz="1800" dirty="0" smtClean="0"/>
              <a:t> lying between river and sea</a:t>
            </a:r>
          </a:p>
          <a:p>
            <a:pPr>
              <a:buNone/>
            </a:pPr>
            <a:endParaRPr lang="en-US" sz="1800" dirty="0" smtClean="0"/>
          </a:p>
          <a:p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t="19643"/>
          <a:stretch>
            <a:fillRect/>
          </a:stretch>
        </p:blipFill>
        <p:spPr bwMode="auto">
          <a:xfrm>
            <a:off x="914400" y="2438400"/>
            <a:ext cx="6858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1800" b="1" dirty="0" smtClean="0"/>
              <a:t>Characteristics of </a:t>
            </a:r>
            <a:r>
              <a:rPr lang="en-US" sz="1800" b="1" dirty="0" err="1" smtClean="0"/>
              <a:t>ecotone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The </a:t>
            </a:r>
            <a:r>
              <a:rPr lang="en-IN" sz="1800" dirty="0" err="1" smtClean="0"/>
              <a:t>ecotone</a:t>
            </a:r>
            <a:r>
              <a:rPr lang="en-IN" sz="1800" dirty="0" smtClean="0"/>
              <a:t> prevails environmental conditions intermediate to both two adjacent communities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The </a:t>
            </a:r>
            <a:r>
              <a:rPr lang="en-IN" sz="1800" dirty="0" err="1" smtClean="0"/>
              <a:t>ecotone</a:t>
            </a:r>
            <a:r>
              <a:rPr lang="en-IN" sz="1800" dirty="0" smtClean="0"/>
              <a:t> offers an abundance of food and shelter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It contain organisms of both community 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As a rule </a:t>
            </a:r>
            <a:r>
              <a:rPr lang="en-IN" sz="1800" dirty="0" err="1" smtClean="0"/>
              <a:t>ecotone</a:t>
            </a:r>
            <a:r>
              <a:rPr lang="en-IN" sz="1800" dirty="0" smtClean="0"/>
              <a:t> contains more species often denser population than either of the neighbouring communities. This is called </a:t>
            </a:r>
            <a:r>
              <a:rPr lang="en-IN" sz="1800" b="1" dirty="0" smtClean="0"/>
              <a:t>edge effect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The </a:t>
            </a:r>
            <a:r>
              <a:rPr lang="en-IN" sz="1800" dirty="0" err="1" smtClean="0"/>
              <a:t>ecotone</a:t>
            </a:r>
            <a:r>
              <a:rPr lang="en-IN" sz="1800" dirty="0" smtClean="0"/>
              <a:t> contain certain species which are completely restricted to this region and they are called </a:t>
            </a:r>
            <a:r>
              <a:rPr lang="en-IN" sz="1800" b="1" dirty="0" smtClean="0"/>
              <a:t>edge species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The </a:t>
            </a:r>
            <a:r>
              <a:rPr lang="en-IN" sz="1800" dirty="0" err="1" smtClean="0"/>
              <a:t>ecotone</a:t>
            </a:r>
            <a:r>
              <a:rPr lang="en-IN" sz="1800" dirty="0" smtClean="0"/>
              <a:t> may be as broad as 100 km. or as narrow as 1 .0 km.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Ecological niche </a:t>
            </a:r>
            <a:endParaRPr lang="en-US" sz="1800" dirty="0" smtClean="0"/>
          </a:p>
          <a:p>
            <a:pPr algn="just"/>
            <a:r>
              <a:rPr lang="en-US" sz="1800" dirty="0" smtClean="0"/>
              <a:t>Niche refers to the functional status of an organism in its </a:t>
            </a:r>
            <a:r>
              <a:rPr lang="en-US" sz="1800" dirty="0" smtClean="0"/>
              <a:t>community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According </a:t>
            </a:r>
            <a:r>
              <a:rPr lang="en-US" sz="1800" dirty="0" smtClean="0"/>
              <a:t>to </a:t>
            </a:r>
            <a:r>
              <a:rPr lang="en-US" sz="1800" dirty="0" err="1" smtClean="0"/>
              <a:t>Odum</a:t>
            </a:r>
            <a:r>
              <a:rPr lang="en-US" sz="1800" dirty="0" smtClean="0"/>
              <a:t> niche is the Profession of an organism in the </a:t>
            </a:r>
            <a:r>
              <a:rPr lang="en-US" sz="1800" dirty="0" smtClean="0"/>
              <a:t>community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Habitat - address </a:t>
            </a:r>
            <a:r>
              <a:rPr lang="en-US" sz="1800" dirty="0" smtClean="0"/>
              <a:t>and niche </a:t>
            </a:r>
            <a:r>
              <a:rPr lang="en-US" sz="1800" dirty="0" smtClean="0"/>
              <a:t>– Profession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Niche </a:t>
            </a:r>
            <a:r>
              <a:rPr lang="en-US" sz="1800" dirty="0" smtClean="0"/>
              <a:t>includes what it </a:t>
            </a:r>
            <a:r>
              <a:rPr lang="en-US" sz="1800" dirty="0" smtClean="0"/>
              <a:t>eats, how </a:t>
            </a:r>
            <a:r>
              <a:rPr lang="en-US" sz="1800" dirty="0" smtClean="0"/>
              <a:t>it behaves, how it responds to the environment and interactions with other organisms in the </a:t>
            </a:r>
            <a:r>
              <a:rPr lang="en-US" sz="1800" dirty="0" smtClean="0"/>
              <a:t>community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Ecological </a:t>
            </a:r>
            <a:r>
              <a:rPr lang="en-US" sz="1800" dirty="0" smtClean="0"/>
              <a:t>niches may be </a:t>
            </a:r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Broad </a:t>
            </a:r>
            <a:r>
              <a:rPr lang="en-IN" sz="1800" dirty="0" smtClean="0"/>
              <a:t>niche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Narrow </a:t>
            </a:r>
            <a:r>
              <a:rPr lang="en-IN" sz="1800" dirty="0" smtClean="0"/>
              <a:t>niche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endParaRPr lang="en-US" sz="1800" b="1" dirty="0" smtClean="0"/>
          </a:p>
          <a:p>
            <a:pPr algn="just"/>
            <a:r>
              <a:rPr lang="en-US" sz="1800" b="1" dirty="0" smtClean="0"/>
              <a:t>Narrow </a:t>
            </a:r>
            <a:r>
              <a:rPr lang="en-US" sz="1800" b="1" dirty="0" smtClean="0"/>
              <a:t>niches</a:t>
            </a:r>
            <a:r>
              <a:rPr lang="en-US" sz="1800" dirty="0" smtClean="0"/>
              <a:t> </a:t>
            </a:r>
            <a:r>
              <a:rPr lang="en-US" sz="1800" dirty="0" smtClean="0"/>
              <a:t>- the </a:t>
            </a:r>
            <a:r>
              <a:rPr lang="en-US" sz="1800" dirty="0" smtClean="0"/>
              <a:t>role or function in the community or ecosystem has more finely subdivided and the species is </a:t>
            </a:r>
            <a:r>
              <a:rPr lang="en-US" sz="1800" dirty="0" smtClean="0"/>
              <a:t>specialized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Specialized </a:t>
            </a:r>
            <a:r>
              <a:rPr lang="en-US" sz="1800" dirty="0" smtClean="0"/>
              <a:t>species are also called </a:t>
            </a:r>
            <a:r>
              <a:rPr lang="en-US" sz="1800" b="1" u="sng" dirty="0" smtClean="0"/>
              <a:t>specialists</a:t>
            </a:r>
            <a:r>
              <a:rPr lang="en-US" sz="1800" dirty="0" smtClean="0"/>
              <a:t>  </a:t>
            </a:r>
            <a:r>
              <a:rPr lang="en-US" sz="1800" dirty="0" err="1" smtClean="0"/>
              <a:t>Eg</a:t>
            </a:r>
            <a:r>
              <a:rPr lang="en-US" sz="1800" dirty="0" smtClean="0"/>
              <a:t>:- muddy,  sandy , rocky </a:t>
            </a:r>
            <a:r>
              <a:rPr lang="en-US" sz="1800" dirty="0" smtClean="0"/>
              <a:t>etc.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b="1" dirty="0" smtClean="0"/>
          </a:p>
          <a:p>
            <a:pPr algn="just"/>
            <a:endParaRPr lang="en-US" sz="1800" b="1" dirty="0" smtClean="0"/>
          </a:p>
          <a:p>
            <a:pPr algn="just"/>
            <a:r>
              <a:rPr lang="en-US" sz="1800" b="1" dirty="0" smtClean="0"/>
              <a:t>Broad </a:t>
            </a:r>
            <a:r>
              <a:rPr lang="en-US" sz="1800" b="1" dirty="0" smtClean="0"/>
              <a:t>niches</a:t>
            </a:r>
            <a:r>
              <a:rPr lang="en-US" sz="1800" dirty="0" smtClean="0"/>
              <a:t>  </a:t>
            </a:r>
            <a:r>
              <a:rPr lang="en-US" sz="1800" dirty="0" smtClean="0"/>
              <a:t>- the </a:t>
            </a:r>
            <a:r>
              <a:rPr lang="en-US" sz="1800" dirty="0" smtClean="0"/>
              <a:t>species functions in the community is more of generalized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are </a:t>
            </a:r>
            <a:r>
              <a:rPr lang="en-US" sz="1800" dirty="0" smtClean="0"/>
              <a:t>either </a:t>
            </a:r>
            <a:r>
              <a:rPr lang="en-US" sz="1800" dirty="0" smtClean="0"/>
              <a:t>specialists or </a:t>
            </a:r>
            <a:r>
              <a:rPr lang="en-US" sz="1800" b="1" dirty="0" smtClean="0"/>
              <a:t>generalists</a:t>
            </a:r>
            <a:r>
              <a:rPr lang="en-US" sz="1800" dirty="0" smtClean="0"/>
              <a:t> with reference to the niche - Marine or fresh water , estuarine organisms etc.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143000"/>
            <a:ext cx="8382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Ecological succession</a:t>
            </a:r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process of development of new communities is called ecological </a:t>
            </a:r>
            <a:r>
              <a:rPr lang="en-US" sz="1800" dirty="0" smtClean="0"/>
              <a:t>succession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“An </a:t>
            </a:r>
            <a:r>
              <a:rPr lang="en-US" sz="1800" dirty="0" smtClean="0"/>
              <a:t>orderly and progressive replacement of one community by another till the development of a stable community in that area” (Smith, 1965).</a:t>
            </a:r>
          </a:p>
          <a:p>
            <a:pPr algn="just">
              <a:buNone/>
            </a:pPr>
            <a:r>
              <a:rPr lang="en-US" sz="1800" b="1" dirty="0" smtClean="0"/>
              <a:t> </a:t>
            </a:r>
            <a:endParaRPr lang="en-US" sz="1800" dirty="0" smtClean="0"/>
          </a:p>
          <a:p>
            <a:pPr algn="just">
              <a:buNone/>
            </a:pPr>
            <a:r>
              <a:rPr lang="en-US" sz="1800" b="1" dirty="0" smtClean="0"/>
              <a:t>Characteristics of succession  </a:t>
            </a:r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The </a:t>
            </a:r>
            <a:r>
              <a:rPr lang="en-US" sz="1800" dirty="0" smtClean="0"/>
              <a:t>succession is caused due to the modification of the habitat</a:t>
            </a:r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The </a:t>
            </a:r>
            <a:r>
              <a:rPr lang="en-US" sz="1800" dirty="0" smtClean="0"/>
              <a:t>kinds of programs changes continuously with succession </a:t>
            </a:r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The </a:t>
            </a:r>
            <a:r>
              <a:rPr lang="en-US" sz="1800" dirty="0" smtClean="0"/>
              <a:t>diversity of species increases. biomass  can also  increases</a:t>
            </a:r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The </a:t>
            </a:r>
            <a:r>
              <a:rPr lang="en-US" sz="1800" dirty="0" smtClean="0"/>
              <a:t>first stage of community is ‘</a:t>
            </a:r>
            <a:r>
              <a:rPr lang="en-US" sz="1800" b="1" dirty="0" smtClean="0"/>
              <a:t>pioneer community</a:t>
            </a:r>
            <a:r>
              <a:rPr lang="en-US" sz="1800" dirty="0" smtClean="0"/>
              <a:t>’ The final stage of community called ‘</a:t>
            </a:r>
            <a:r>
              <a:rPr lang="en-US" sz="1800" b="1" dirty="0" smtClean="0"/>
              <a:t>climax community’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Types of succession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Primary </a:t>
            </a:r>
            <a:r>
              <a:rPr lang="en-US" sz="1800" dirty="0" smtClean="0"/>
              <a:t>succession – Bacteria, Lichens – first community (pioneer) on rocks –  </a:t>
            </a:r>
            <a:r>
              <a:rPr lang="en-US" sz="1800" dirty="0" err="1" smtClean="0"/>
              <a:t>biofilm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Secondary </a:t>
            </a:r>
            <a:r>
              <a:rPr lang="en-US" sz="1800" dirty="0" smtClean="0"/>
              <a:t>succession-Attached of spats of barnacles, oyster, </a:t>
            </a:r>
            <a:r>
              <a:rPr lang="en-US" sz="1800" dirty="0" err="1" smtClean="0"/>
              <a:t>polychaetes</a:t>
            </a:r>
            <a:r>
              <a:rPr lang="en-US" sz="1800" dirty="0" smtClean="0"/>
              <a:t> etc. on pioneer communities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Autotrophic </a:t>
            </a:r>
            <a:r>
              <a:rPr lang="en-US" sz="1800" dirty="0" smtClean="0"/>
              <a:t>succession - 	Dominance of algae. 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Heterotrophic </a:t>
            </a:r>
            <a:r>
              <a:rPr lang="en-US" sz="1800" dirty="0" smtClean="0"/>
              <a:t>succession – 	Dominance of </a:t>
            </a:r>
            <a:r>
              <a:rPr lang="en-US" sz="1800" dirty="0" err="1" smtClean="0"/>
              <a:t>heterotrophs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Climax community </a:t>
            </a:r>
            <a:endParaRPr lang="en-US" sz="1800" dirty="0" smtClean="0"/>
          </a:p>
          <a:p>
            <a:pPr algn="just"/>
            <a:r>
              <a:rPr lang="en-US" sz="1800" dirty="0" smtClean="0"/>
              <a:t>The terminal and persistent community in an ecosystem is called </a:t>
            </a:r>
            <a:r>
              <a:rPr lang="en-US" sz="1800" b="1" dirty="0" smtClean="0"/>
              <a:t>climax community</a:t>
            </a:r>
            <a:r>
              <a:rPr lang="en-US" sz="1800" dirty="0" smtClean="0"/>
              <a:t>. </a:t>
            </a:r>
          </a:p>
          <a:p>
            <a:pPr algn="just">
              <a:buNone/>
            </a:pPr>
            <a:r>
              <a:rPr lang="en-US" sz="1800" dirty="0" smtClean="0"/>
              <a:t>Animal are broadly grouped into </a:t>
            </a:r>
          </a:p>
          <a:p>
            <a:pPr lvl="0" algn="just"/>
            <a:r>
              <a:rPr lang="en-IN" sz="1800" dirty="0" smtClean="0"/>
              <a:t>R- selected species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K-selected species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7432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Defintion</a:t>
            </a:r>
            <a:r>
              <a:rPr lang="en-US" sz="1800" dirty="0" smtClean="0"/>
              <a:t> - a natural assemblage of plants, animals and micro organisms inhabiting a given habitat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 group of population living in a unit area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Community ecology is the study of co-existing, interdependent populations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major interactions within the community are competition, parasitism, predation, mutualism and commensalism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Definition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According to Clarke, a community is defined as “a group of mutually adjusted plants and animals inhabiting  natural area”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Example: Pond community: Plankton, plants, fishes, insects, crustaceans, </a:t>
            </a:r>
            <a:r>
              <a:rPr lang="en-US" sz="1800" dirty="0" err="1" smtClean="0"/>
              <a:t>molluscas</a:t>
            </a:r>
            <a:r>
              <a:rPr lang="en-US" sz="1800" dirty="0" smtClean="0"/>
              <a:t>, worms, microorganisms and so on in a pond</a:t>
            </a:r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Types of community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Major community</a:t>
            </a:r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Minor community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Major community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is a large, self sustaining, self regulating and independent unit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Eg</a:t>
            </a:r>
            <a:r>
              <a:rPr lang="en-US" sz="1800" dirty="0" smtClean="0"/>
              <a:t>:- coral reefs, rocky community,  mangroves etc.</a:t>
            </a:r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Minor community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is smaller, not self sustaining and dependent on other communities for growth and survival but it is found in major community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</a:p>
          <a:p>
            <a:pPr algn="just">
              <a:buNone/>
            </a:pPr>
            <a:r>
              <a:rPr lang="en-US" sz="1800" dirty="0" smtClean="0"/>
              <a:t>	Example - Barnacles, Oysters, Algae, </a:t>
            </a:r>
            <a:r>
              <a:rPr lang="en-US" sz="1800" dirty="0" err="1" smtClean="0"/>
              <a:t>Polychaetes</a:t>
            </a:r>
            <a:r>
              <a:rPr lang="en-US" sz="1800" dirty="0" smtClean="0"/>
              <a:t>  present rocky shores. 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COMMUNITY ANALYSIS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 procedure for investigating the structure, function and regulation of aquatic communities and understanding of ecosystem functioning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Methodologies based on biomass size, distributions, followed by food web analysis, network analysis and dynamic simulation models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Biomass size distributions provide a structural and energetic food web analysis based on measurements of abundances and body sizes, and with a few general assumptions mainly on size relationships of metabolic activities and </a:t>
            </a:r>
            <a:r>
              <a:rPr lang="en-US" sz="1800" dirty="0" err="1" smtClean="0"/>
              <a:t>trophodynamics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Food web analysis considers binary webs depicting qualitatively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links between species or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guilds and provides profound information about the food web structure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Mass-balanced flow diagrams (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webs) take into account the magnitude of flows between living and non-living compartments and provide comprehensive descriptions of fluxes and cycling of matter and the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food web structure when evaluated by network analysis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ECOLOGICAL DOMINANCE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 ecological dominance is also known as the dominant species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refers to the most of population in a climax community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b="1" dirty="0" smtClean="0"/>
              <a:t>Ecological dominance</a:t>
            </a:r>
            <a:r>
              <a:rPr lang="en-US" sz="1800" dirty="0" smtClean="0"/>
              <a:t> is the degree to which a species is more numerous than its competitors in an ecological community or makes up more of the biomass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Most ecological communities are defined by their dominant species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t3.gstatic.com/images?q=tbn:ANd9GcRqjzyEFwi35Ef7Psc017-SXOFtowgv9VlWlT2zvXwHd8x6L2A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114800"/>
            <a:ext cx="4267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lvl="0" algn="just"/>
            <a:r>
              <a:rPr lang="en-IN" sz="1800" dirty="0" smtClean="0"/>
              <a:t>In tropical coastal waters the dominant corals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In temperate bogs, the dominant vegetation is usually species of </a:t>
            </a:r>
            <a:r>
              <a:rPr lang="en-US" sz="1800" i="1" dirty="0" smtClean="0"/>
              <a:t>Sphagnum</a:t>
            </a:r>
            <a:r>
              <a:rPr lang="en-US" sz="1800" dirty="0" smtClean="0"/>
              <a:t>  moss.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On earth, a large amount of its land ecosystems are dominated by human beings, making human beings the ecologically dominant species over much of the planet.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Tidal swamps in the tropics are usually dominated by species of mangrove (</a:t>
            </a:r>
            <a:r>
              <a:rPr lang="en-US" sz="1800" i="1" dirty="0" err="1" smtClean="0"/>
              <a:t>Rhizophoraceae</a:t>
            </a:r>
            <a:r>
              <a:rPr lang="en-US" sz="1800" dirty="0" smtClean="0"/>
              <a:t>)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Some sea floor communities are dominated by brittle stars.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Exposed rocky shorelines are dominated by sessile  organisms such as barnacles and limpets.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1800" b="1" dirty="0" smtClean="0"/>
              <a:t>Community dominance</a:t>
            </a:r>
            <a:endParaRPr lang="en-US" sz="1800" dirty="0" smtClean="0"/>
          </a:p>
          <a:p>
            <a:pPr algn="just"/>
            <a:r>
              <a:rPr lang="en-US" sz="1800" dirty="0" smtClean="0"/>
              <a:t>A community has many species, of  which one or few species play dominant role in the community by virtue of their number, size and activities such species are called ‘</a:t>
            </a:r>
            <a:r>
              <a:rPr lang="en-US" sz="1800" b="1" dirty="0" smtClean="0"/>
              <a:t>Community dominance’</a:t>
            </a:r>
          </a:p>
          <a:p>
            <a:pPr algn="just"/>
            <a:endParaRPr lang="en-US" sz="1800" b="1" dirty="0" smtClean="0"/>
          </a:p>
          <a:p>
            <a:pPr algn="just"/>
            <a:r>
              <a:rPr lang="en-US" sz="1800" dirty="0" smtClean="0"/>
              <a:t>The removal of community dominant from the community affects the community drastically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Species structure in most communities is either abundant or rare</a:t>
            </a:r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Few spices that are abundant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Large number species that are rare 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The abundant species are called </a:t>
            </a:r>
            <a:r>
              <a:rPr lang="en-US" sz="1800" b="1" dirty="0" smtClean="0"/>
              <a:t>dominants</a:t>
            </a:r>
            <a:r>
              <a:rPr lang="en-US" sz="1800" dirty="0" smtClean="0"/>
              <a:t>.  </a:t>
            </a:r>
            <a:r>
              <a:rPr lang="en-US" sz="1800" dirty="0" err="1" smtClean="0"/>
              <a:t>Eg</a:t>
            </a:r>
            <a:r>
              <a:rPr lang="en-US" sz="1800" dirty="0" smtClean="0"/>
              <a:t>. The mussel bed in the rocky shore –</a:t>
            </a:r>
            <a:r>
              <a:rPr lang="en-US" sz="1800" i="1" dirty="0" err="1" smtClean="0"/>
              <a:t>Mytilus</a:t>
            </a:r>
            <a:r>
              <a:rPr lang="en-US" sz="1800" i="1" dirty="0" smtClean="0"/>
              <a:t> sp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680</Words>
  <Application>Microsoft Office PowerPoint</Application>
  <PresentationFormat>On-screen Show (4:3)</PresentationFormat>
  <Paragraphs>177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Community ecology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ecology</dc:title>
  <dc:creator/>
  <cp:lastModifiedBy>ELAB3</cp:lastModifiedBy>
  <cp:revision>41</cp:revision>
  <dcterms:created xsi:type="dcterms:W3CDTF">2006-08-16T00:00:00Z</dcterms:created>
  <dcterms:modified xsi:type="dcterms:W3CDTF">2012-05-08T10:02:59Z</dcterms:modified>
</cp:coreProperties>
</file>