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COMMUNITY </a:t>
            </a:r>
            <a:r>
              <a:rPr lang="en-US" b="1" dirty="0" smtClean="0"/>
              <a:t>ANALYSIS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STABILITY &amp; DIVERSITY</a:t>
            </a:r>
            <a:endParaRPr lang="en-US" sz="1800" dirty="0" smtClean="0"/>
          </a:p>
          <a:p>
            <a:pPr algn="just"/>
            <a:r>
              <a:rPr lang="en-IN" sz="1800" dirty="0" smtClean="0"/>
              <a:t>Diversity is the number of species in a community while the Stability is the relative constancy in the abundance of population</a:t>
            </a:r>
            <a:endParaRPr lang="en-US" sz="1800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Evolution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Evolution </a:t>
            </a:r>
            <a:r>
              <a:rPr lang="en-US" sz="1800" dirty="0" smtClean="0"/>
              <a:t>is the survival of </a:t>
            </a:r>
            <a:r>
              <a:rPr lang="en-US" sz="1800" dirty="0" smtClean="0"/>
              <a:t>fittest</a:t>
            </a:r>
          </a:p>
          <a:p>
            <a:pPr algn="just"/>
            <a:endParaRPr lang="en-US" sz="1800" b="1" dirty="0" smtClean="0"/>
          </a:p>
          <a:p>
            <a:pPr algn="just"/>
            <a:r>
              <a:rPr lang="en-US" sz="1800" b="1" dirty="0" smtClean="0"/>
              <a:t>Survival</a:t>
            </a:r>
            <a:r>
              <a:rPr lang="en-US" sz="1800" dirty="0" smtClean="0"/>
              <a:t> - </a:t>
            </a:r>
            <a:r>
              <a:rPr lang="en-US" sz="1800" dirty="0" smtClean="0"/>
              <a:t>live long enough to reproduce and have offspring who in turn can </a:t>
            </a:r>
            <a:r>
              <a:rPr lang="en-US" sz="1800" dirty="0" smtClean="0"/>
              <a:t>survive</a:t>
            </a:r>
          </a:p>
          <a:p>
            <a:pPr algn="just"/>
            <a:endParaRPr lang="en-US" sz="1800" b="1" dirty="0" smtClean="0"/>
          </a:p>
          <a:p>
            <a:pPr algn="just"/>
            <a:r>
              <a:rPr lang="en-US" sz="1800" b="1" dirty="0" smtClean="0"/>
              <a:t>Fitness</a:t>
            </a:r>
            <a:r>
              <a:rPr lang="en-US" sz="1800" dirty="0" smtClean="0"/>
              <a:t> - </a:t>
            </a:r>
            <a:r>
              <a:rPr lang="en-US" sz="1800" dirty="0" smtClean="0"/>
              <a:t>individuals in a population are more likely to pass on their genes to the next </a:t>
            </a:r>
            <a:r>
              <a:rPr lang="en-US" sz="1800" dirty="0" smtClean="0"/>
              <a:t>generation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Natural selection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It </a:t>
            </a:r>
            <a:r>
              <a:rPr lang="en-US" sz="1800" dirty="0" smtClean="0"/>
              <a:t>is the differential reproduction and survival by </a:t>
            </a:r>
            <a:r>
              <a:rPr lang="en-US" sz="1800" dirty="0" smtClean="0"/>
              <a:t>genotypes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Natural </a:t>
            </a:r>
            <a:r>
              <a:rPr lang="en-US" sz="1800" dirty="0" smtClean="0"/>
              <a:t>selection is the mechanism of evolutionary change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It </a:t>
            </a:r>
            <a:r>
              <a:rPr lang="en-US" sz="1800" dirty="0" smtClean="0"/>
              <a:t>works on phenotypic expression of </a:t>
            </a:r>
            <a:r>
              <a:rPr lang="en-US" sz="1800" dirty="0" smtClean="0"/>
              <a:t>genotypes</a:t>
            </a:r>
          </a:p>
          <a:p>
            <a:pPr algn="just"/>
            <a:endParaRPr lang="en-US" sz="1800" dirty="0" smtClean="0"/>
          </a:p>
          <a:p>
            <a:pPr algn="just">
              <a:buNone/>
            </a:pPr>
            <a:r>
              <a:rPr lang="en-US" sz="1800" b="1" dirty="0" smtClean="0"/>
              <a:t>The law of the minimum  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Each </a:t>
            </a:r>
            <a:r>
              <a:rPr lang="en-US" sz="1800" dirty="0" smtClean="0"/>
              <a:t>species in a community has certain tolerance to varied environmental factors such as temperature, salinity and other material </a:t>
            </a:r>
            <a:r>
              <a:rPr lang="en-US" sz="1800" dirty="0" smtClean="0"/>
              <a:t>association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Single </a:t>
            </a:r>
            <a:r>
              <a:rPr lang="en-US" sz="1800" dirty="0" smtClean="0"/>
              <a:t>factor exceeds the tolerance level or reduced between the minimum and maximum, the species will be eliminated is known as the </a:t>
            </a:r>
            <a:r>
              <a:rPr lang="en-US" sz="1800" b="1" dirty="0" smtClean="0"/>
              <a:t>law of the minimum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endParaRPr lang="en-US" sz="1800" b="1" dirty="0" smtClean="0"/>
          </a:p>
          <a:p>
            <a:pPr algn="just" fontAlgn="base">
              <a:buNone/>
            </a:pPr>
            <a:r>
              <a:rPr lang="en-US" sz="1800" b="1" dirty="0" smtClean="0"/>
              <a:t>SPECIES </a:t>
            </a:r>
            <a:r>
              <a:rPr lang="en-US" sz="1800" b="1" dirty="0" smtClean="0"/>
              <a:t>DIVERSITY </a:t>
            </a:r>
            <a:endParaRPr lang="en-US" sz="1800" dirty="0" smtClean="0"/>
          </a:p>
          <a:p>
            <a:pPr algn="just" fontAlgn="base">
              <a:buNone/>
            </a:pPr>
            <a:r>
              <a:rPr lang="en-US" sz="1800" b="1" dirty="0" smtClean="0"/>
              <a:t> </a:t>
            </a:r>
            <a:endParaRPr lang="en-US" sz="1800" dirty="0" smtClean="0"/>
          </a:p>
          <a:p>
            <a:pPr algn="just" fontAlgn="base"/>
            <a:r>
              <a:rPr lang="en-US" sz="1800" dirty="0" smtClean="0"/>
              <a:t>Species diversity is a measure of the diversity within an ecological community that incorporates both </a:t>
            </a:r>
            <a:r>
              <a:rPr lang="en-US" sz="1800" dirty="0" smtClean="0"/>
              <a:t>species richness (</a:t>
            </a:r>
            <a:r>
              <a:rPr lang="en-US" sz="1800" dirty="0" smtClean="0"/>
              <a:t>the number of species in a community) and the evenness of species' </a:t>
            </a:r>
            <a:r>
              <a:rPr lang="en-US" sz="1800" dirty="0" smtClean="0"/>
              <a:t>abundances</a:t>
            </a:r>
            <a:endParaRPr lang="en-US" sz="1800" dirty="0" smtClean="0"/>
          </a:p>
          <a:p>
            <a:pPr algn="just" fontAlgn="base"/>
            <a:endParaRPr lang="en-US" sz="1800" dirty="0" smtClean="0"/>
          </a:p>
          <a:p>
            <a:pPr algn="just" fontAlgn="base">
              <a:buNone/>
            </a:pPr>
            <a:r>
              <a:rPr lang="en-US" sz="1800" b="1" dirty="0" smtClean="0"/>
              <a:t>Influence of species richness on species Diversity</a:t>
            </a:r>
            <a:endParaRPr lang="en-US" sz="1800" dirty="0" smtClean="0"/>
          </a:p>
          <a:p>
            <a:pPr algn="just" fontAlgn="base">
              <a:buNone/>
            </a:pPr>
            <a:r>
              <a:rPr lang="en-US" sz="1800" dirty="0" smtClean="0"/>
              <a:t> </a:t>
            </a:r>
          </a:p>
          <a:p>
            <a:pPr algn="just" fontAlgn="base"/>
            <a:r>
              <a:rPr lang="en-US" sz="1800" dirty="0" smtClean="0"/>
              <a:t>Species diversity is influenced by  species </a:t>
            </a:r>
            <a:r>
              <a:rPr lang="en-US" sz="1800" dirty="0" smtClean="0"/>
              <a:t>richness </a:t>
            </a:r>
          </a:p>
          <a:p>
            <a:pPr algn="just" fontAlgn="base"/>
            <a:endParaRPr lang="en-US" sz="1800" dirty="0" smtClean="0"/>
          </a:p>
          <a:p>
            <a:pPr algn="just" fontAlgn="base"/>
            <a:r>
              <a:rPr lang="en-US" sz="1800" dirty="0" smtClean="0"/>
              <a:t>Communities </a:t>
            </a:r>
            <a:r>
              <a:rPr lang="en-US" sz="1800" dirty="0" smtClean="0"/>
              <a:t>with more species are considered to be more </a:t>
            </a:r>
            <a:r>
              <a:rPr lang="en-US" sz="1800" dirty="0" smtClean="0"/>
              <a:t>diverse</a:t>
            </a:r>
          </a:p>
          <a:p>
            <a:pPr algn="just" fontAlgn="base"/>
            <a:endParaRPr lang="en-US" sz="1800" dirty="0" smtClean="0"/>
          </a:p>
          <a:p>
            <a:pPr algn="just" fontAlgn="base"/>
            <a:r>
              <a:rPr lang="en-US" sz="1800" dirty="0" smtClean="0"/>
              <a:t>For </a:t>
            </a:r>
            <a:r>
              <a:rPr lang="en-US" sz="1800" dirty="0" smtClean="0"/>
              <a:t>example, a community containing 10 species would be more diverse than a community with 5 </a:t>
            </a:r>
            <a:r>
              <a:rPr lang="en-US" sz="1800" dirty="0" smtClean="0"/>
              <a:t>species</a:t>
            </a:r>
            <a:endParaRPr lang="en-US" sz="1800" dirty="0" smtClean="0"/>
          </a:p>
          <a:p>
            <a:pPr algn="just" fontAlgn="base"/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 fontAlgn="base"/>
            <a:r>
              <a:rPr lang="en-US" sz="1800" dirty="0" smtClean="0"/>
              <a:t>Species diversity </a:t>
            </a:r>
            <a:r>
              <a:rPr lang="en-US" sz="1800" dirty="0" smtClean="0"/>
              <a:t>- influenced </a:t>
            </a:r>
            <a:r>
              <a:rPr lang="en-US" sz="1800" dirty="0" smtClean="0"/>
              <a:t>by the relative abundance of individuals in the species found in a </a:t>
            </a:r>
            <a:r>
              <a:rPr lang="en-US" sz="1800" dirty="0" smtClean="0"/>
              <a:t>community</a:t>
            </a:r>
          </a:p>
          <a:p>
            <a:pPr algn="just" fontAlgn="base"/>
            <a:endParaRPr lang="en-US" sz="1800" dirty="0" smtClean="0"/>
          </a:p>
          <a:p>
            <a:pPr algn="just" fontAlgn="base"/>
            <a:r>
              <a:rPr lang="en-US" sz="1800" dirty="0" smtClean="0"/>
              <a:t>Evenness </a:t>
            </a:r>
            <a:r>
              <a:rPr lang="en-US" sz="1800" dirty="0" smtClean="0"/>
              <a:t>measures the variation in the abundance of individuals per species within a </a:t>
            </a:r>
            <a:r>
              <a:rPr lang="en-US" sz="1800" dirty="0" smtClean="0"/>
              <a:t>community</a:t>
            </a:r>
          </a:p>
          <a:p>
            <a:pPr algn="just" fontAlgn="base"/>
            <a:endParaRPr lang="en-US" sz="1800" dirty="0" smtClean="0"/>
          </a:p>
          <a:p>
            <a:pPr algn="just" fontAlgn="base"/>
            <a:r>
              <a:rPr lang="en-US" sz="1800" dirty="0" smtClean="0"/>
              <a:t>Communities </a:t>
            </a:r>
            <a:r>
              <a:rPr lang="en-US" sz="1800" dirty="0" smtClean="0"/>
              <a:t>with less variation in the relative abundance of species are considered to be more “even” than a community with more variation in relative </a:t>
            </a:r>
            <a:r>
              <a:rPr lang="en-US" sz="1800" dirty="0" smtClean="0"/>
              <a:t>abundance</a:t>
            </a:r>
          </a:p>
          <a:p>
            <a:pPr algn="just" fontAlgn="base"/>
            <a:endParaRPr lang="en-US" sz="1800" dirty="0" smtClean="0"/>
          </a:p>
          <a:p>
            <a:pPr algn="just"/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3276600"/>
          <a:ext cx="2362200" cy="3428999"/>
        </p:xfrm>
        <a:graphic>
          <a:graphicData uri="http://schemas.openxmlformats.org/drawingml/2006/table">
            <a:tbl>
              <a:tblPr/>
              <a:tblGrid>
                <a:gridCol w="1181100"/>
                <a:gridCol w="1181100"/>
              </a:tblGrid>
              <a:tr h="489857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Community A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Species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Abundance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48200" y="3276602"/>
          <a:ext cx="2362200" cy="3428999"/>
        </p:xfrm>
        <a:graphic>
          <a:graphicData uri="http://schemas.openxmlformats.org/drawingml/2006/table">
            <a:tbl>
              <a:tblPr/>
              <a:tblGrid>
                <a:gridCol w="1181100"/>
                <a:gridCol w="1181100"/>
              </a:tblGrid>
              <a:tr h="489857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Community B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Species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Abundance</a:t>
                      </a:r>
                      <a:endParaRPr lang="en-US" sz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6830" marR="36830" marT="36830" marB="368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96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6830" marR="36830" marT="36830" marB="368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All </a:t>
            </a:r>
            <a:r>
              <a:rPr lang="en-US" sz="1800" dirty="0" smtClean="0"/>
              <a:t>five species in Community </a:t>
            </a:r>
            <a:r>
              <a:rPr lang="en-US" sz="1800" b="1" dirty="0" smtClean="0"/>
              <a:t>A</a:t>
            </a:r>
            <a:r>
              <a:rPr lang="en-US" sz="1800" dirty="0" smtClean="0"/>
              <a:t> have the same abundance, whereas there is great variation in abundance across the five species in Community </a:t>
            </a:r>
            <a:r>
              <a:rPr lang="en-US" sz="1800" b="1" dirty="0" smtClean="0"/>
              <a:t>B</a:t>
            </a:r>
          </a:p>
          <a:p>
            <a:pPr algn="just"/>
            <a:endParaRPr lang="en-US" sz="1800" b="1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For </a:t>
            </a:r>
            <a:r>
              <a:rPr lang="en-US" sz="1800" dirty="0" smtClean="0"/>
              <a:t>this reason, we would consider Community A to be more </a:t>
            </a:r>
            <a:r>
              <a:rPr lang="en-US" sz="1800" dirty="0" smtClean="0"/>
              <a:t>even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Communities </a:t>
            </a:r>
            <a:r>
              <a:rPr lang="en-US" sz="1800" dirty="0" smtClean="0"/>
              <a:t>with greater evenness are considered to have greater species </a:t>
            </a:r>
            <a:r>
              <a:rPr lang="en-US" sz="1800" dirty="0" smtClean="0"/>
              <a:t>diversity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Even </a:t>
            </a:r>
            <a:r>
              <a:rPr lang="en-US" sz="1800" dirty="0" smtClean="0"/>
              <a:t>though </a:t>
            </a:r>
            <a:r>
              <a:rPr lang="en-US" sz="1800" dirty="0" smtClean="0"/>
              <a:t>species richness of </a:t>
            </a:r>
            <a:r>
              <a:rPr lang="en-US" sz="1800" dirty="0" smtClean="0"/>
              <a:t>the two communities is equal (species richness = 5 in each community), Community B is less diverse than Community A because most of the individuals in Community B are members of the same species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en-US" sz="1800" b="1" dirty="0" smtClean="0"/>
              <a:t>Measurement of species diversity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 </a:t>
            </a:r>
          </a:p>
          <a:p>
            <a:pPr algn="just"/>
            <a:r>
              <a:rPr lang="en-US" sz="1800" dirty="0" smtClean="0"/>
              <a:t>Species </a:t>
            </a:r>
            <a:r>
              <a:rPr lang="en-US" sz="1800" dirty="0" smtClean="0"/>
              <a:t>diversity combines into a single figure, both the numbers of species (species richness) and the distribution of the total numbers of individuals among the species (species </a:t>
            </a:r>
            <a:r>
              <a:rPr lang="en-US" sz="1800" dirty="0" smtClean="0"/>
              <a:t>evenness)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Expressed </a:t>
            </a:r>
            <a:r>
              <a:rPr lang="en-US" sz="1800" dirty="0" smtClean="0"/>
              <a:t>through various mathematical diversity </a:t>
            </a:r>
            <a:r>
              <a:rPr lang="en-US" sz="1800" dirty="0" smtClean="0"/>
              <a:t>indices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High </a:t>
            </a:r>
            <a:r>
              <a:rPr lang="en-US" sz="1800" dirty="0" smtClean="0"/>
              <a:t>species diversity is the indicative of stable, healthy environment and low diversity is the indicative of stressful and fluctuating </a:t>
            </a:r>
            <a:r>
              <a:rPr lang="en-US" sz="1800" dirty="0" smtClean="0"/>
              <a:t>environment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Temperature, light,  salinity, DO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, CO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, pressure and nutrients are known to limit the growth, reproduction, abundance, distribution, behavior and survival of organisms  are called limiting </a:t>
            </a:r>
            <a:r>
              <a:rPr lang="en-US" sz="1800" dirty="0" smtClean="0"/>
              <a:t>factors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Scientists have developed a variety of mathematical equations (or indices) that incorporate both species richness and evenness into a single measure of species diversity (e.g., the Shannon-Wiener Index and Simpson’s Index</a:t>
            </a:r>
            <a:r>
              <a:rPr lang="en-US" sz="1800" dirty="0" smtClean="0"/>
              <a:t>)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Different diversity indices assign different weightings to species richness and evenness, so the so most useful index to choose depends on the circumstances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CONCEPTS </a:t>
            </a:r>
            <a:r>
              <a:rPr lang="en-US" sz="1800" b="1" dirty="0" smtClean="0"/>
              <a:t>OF LIMITING FACTORS</a:t>
            </a:r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The </a:t>
            </a:r>
            <a:r>
              <a:rPr lang="en-US" sz="1800" dirty="0" smtClean="0"/>
              <a:t>law of minimum </a:t>
            </a:r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The </a:t>
            </a:r>
            <a:r>
              <a:rPr lang="en-US" sz="1800" dirty="0" smtClean="0"/>
              <a:t>law of tolerance</a:t>
            </a:r>
          </a:p>
          <a:p>
            <a:pPr lvl="0" algn="just"/>
            <a:endParaRPr lang="en-US" sz="1800" dirty="0" smtClean="0"/>
          </a:p>
          <a:p>
            <a:pPr lvl="0" algn="just"/>
            <a:r>
              <a:rPr lang="en-US" sz="1800" dirty="0" smtClean="0"/>
              <a:t>The </a:t>
            </a:r>
            <a:r>
              <a:rPr lang="en-US" sz="1800" dirty="0" smtClean="0"/>
              <a:t>combined concept</a:t>
            </a:r>
          </a:p>
          <a:p>
            <a:pPr algn="just">
              <a:buNone/>
            </a:pPr>
            <a:r>
              <a:rPr lang="en-US" sz="1800" b="1" dirty="0" smtClean="0"/>
              <a:t> </a:t>
            </a:r>
            <a:endParaRPr lang="en-US" sz="1800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The </a:t>
            </a:r>
            <a:r>
              <a:rPr lang="en-US" sz="1800" b="1" dirty="0" smtClean="0"/>
              <a:t>law of minimum (Liebig, 1840</a:t>
            </a:r>
            <a:r>
              <a:rPr lang="en-US" sz="1800" dirty="0" smtClean="0"/>
              <a:t>)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Any </a:t>
            </a:r>
            <a:r>
              <a:rPr lang="en-US" sz="1800" dirty="0" smtClean="0"/>
              <a:t>single factor exceeds the tolerance level or reduced below the minimum, the species will be </a:t>
            </a:r>
            <a:r>
              <a:rPr lang="en-US" sz="1800" dirty="0" smtClean="0"/>
              <a:t>eliminated - ‘</a:t>
            </a:r>
            <a:r>
              <a:rPr lang="en-US" sz="1800" dirty="0" smtClean="0"/>
              <a:t>law of the </a:t>
            </a:r>
            <a:r>
              <a:rPr lang="en-US" sz="1800" dirty="0" smtClean="0"/>
              <a:t>minimum’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Each </a:t>
            </a:r>
            <a:r>
              <a:rPr lang="en-US" sz="1800" dirty="0" smtClean="0"/>
              <a:t>species in a community has certain tolerances to varying environmental factors – temperature, light, nutrient, salinity, etc.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The law of tolerance (</a:t>
            </a:r>
            <a:r>
              <a:rPr lang="en-US" sz="1800" b="1" dirty="0" err="1" smtClean="0"/>
              <a:t>Shelford</a:t>
            </a:r>
            <a:r>
              <a:rPr lang="en-US" sz="1800" b="1" dirty="0" smtClean="0"/>
              <a:t>, 1913)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It </a:t>
            </a:r>
            <a:r>
              <a:rPr lang="en-US" sz="1800" dirty="0" smtClean="0"/>
              <a:t>is the survival of organisms in a good condition is possible only at a particular range of intensity zone called tolerance. Each organism has two zones 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successful survival of the organisms depends on its adjustment to these factors under this extreme environment conditions by showing tolerance and minimum </a:t>
            </a:r>
            <a:r>
              <a:rPr lang="en-US" sz="1800" dirty="0" smtClean="0"/>
              <a:t>availability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362200"/>
            <a:ext cx="44481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400"/>
            <a:ext cx="8305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334</Words>
  <Application>Microsoft Office PowerPoint</Application>
  <PresentationFormat>On-screen Show (4:3)</PresentationFormat>
  <Paragraphs>126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COMMUNITY ANALYSIS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ANALYSIS</dc:title>
  <dc:creator/>
  <cp:lastModifiedBy>ELAB3</cp:lastModifiedBy>
  <cp:revision>5</cp:revision>
  <dcterms:created xsi:type="dcterms:W3CDTF">2006-08-16T00:00:00Z</dcterms:created>
  <dcterms:modified xsi:type="dcterms:W3CDTF">2012-05-08T10:51:50Z</dcterms:modified>
</cp:coreProperties>
</file>