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7" r:id="rId12"/>
    <p:sldId id="268" r:id="rId13"/>
    <p:sldId id="269" r:id="rId14"/>
    <p:sldId id="270" r:id="rId15"/>
    <p:sldId id="271" r:id="rId16"/>
    <p:sldId id="266" r:id="rId17"/>
    <p:sldId id="272" r:id="rId18"/>
    <p:sldId id="273" r:id="rId19"/>
    <p:sldId id="274" r:id="rId20"/>
    <p:sldId id="275" r:id="rId21"/>
    <p:sldId id="276" r:id="rId22"/>
    <p:sldId id="282" r:id="rId23"/>
    <p:sldId id="277" r:id="rId24"/>
    <p:sldId id="278" r:id="rId25"/>
    <p:sldId id="279"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8" d="100"/>
          <a:sy n="88" d="100"/>
        </p:scale>
        <p:origin x="-1062"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5/17/2012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5/17/2012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5/17/2012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5/17/2012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5/17/2012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5/17/2012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BIOGEOCHEMICAL CYCLES</a:t>
            </a:r>
            <a:r>
              <a:rPr lang="en-US" dirty="0" smtClean="0"/>
              <a:t>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228600"/>
            <a:ext cx="8229600" cy="5592763"/>
          </a:xfrm>
        </p:spPr>
        <p:txBody>
          <a:bodyPr>
            <a:normAutofit/>
          </a:bodyPr>
          <a:lstStyle/>
          <a:p>
            <a:pPr algn="just">
              <a:buNone/>
            </a:pPr>
            <a:r>
              <a:rPr lang="en-US" sz="1800" b="1" dirty="0" smtClean="0"/>
              <a:t>The nutrient cycle</a:t>
            </a:r>
            <a:endParaRPr lang="en-US" sz="1800" dirty="0" smtClean="0"/>
          </a:p>
          <a:p>
            <a:pPr algn="just"/>
            <a:r>
              <a:rPr lang="en-US" sz="1800" dirty="0" smtClean="0"/>
              <a:t>Nutrients from the physical environment into living organisms and subsequently is recycled back to the physical environment</a:t>
            </a:r>
          </a:p>
          <a:p>
            <a:pPr algn="just"/>
            <a:endParaRPr lang="en-US" sz="1800" dirty="0" smtClean="0"/>
          </a:p>
          <a:p>
            <a:pPr algn="just"/>
            <a:r>
              <a:rPr lang="en-US" sz="1800" dirty="0" smtClean="0"/>
              <a:t>The important cycles - </a:t>
            </a:r>
            <a:r>
              <a:rPr lang="en-US" sz="1800" b="1" dirty="0" smtClean="0"/>
              <a:t>the  carbon cycle,  the nitrogen cycle, the oxygen cycle, the phosphorus cycle,  the sulfur cycle and the water cycle</a:t>
            </a:r>
          </a:p>
          <a:p>
            <a:pPr algn="just"/>
            <a:endParaRPr lang="en-US" sz="1800" dirty="0" smtClean="0"/>
          </a:p>
          <a:p>
            <a:pPr algn="just"/>
            <a:r>
              <a:rPr lang="en-US" sz="1800" dirty="0" smtClean="0"/>
              <a:t>Carbon, nitrogen and phosphorus cycles are known to limit the productivity of the aquatic systems and other elements are not considered as limiting the productivity in aquatic systems</a:t>
            </a:r>
            <a:endParaRPr lang="en-US" sz="1800" dirty="0"/>
          </a:p>
        </p:txBody>
      </p:sp>
      <p:pic>
        <p:nvPicPr>
          <p:cNvPr id="4" name="Picture 3" descr="C10F05a.jpg                                                    00000076 PINET ITK                      B541A54C:"/>
          <p:cNvPicPr/>
          <p:nvPr/>
        </p:nvPicPr>
        <p:blipFill>
          <a:blip r:embed="rId2"/>
          <a:srcRect/>
          <a:stretch>
            <a:fillRect/>
          </a:stretch>
        </p:blipFill>
        <p:spPr bwMode="auto">
          <a:xfrm>
            <a:off x="1752600" y="3733800"/>
            <a:ext cx="6019800" cy="2755711"/>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a:bodyPr>
          <a:lstStyle/>
          <a:p>
            <a:pPr algn="just"/>
            <a:r>
              <a:rPr lang="en-US" sz="1800" dirty="0" smtClean="0"/>
              <a:t>Carbon - present as carbohydrates, fats, proteins and nucleic acids</a:t>
            </a:r>
          </a:p>
          <a:p>
            <a:pPr algn="just"/>
            <a:endParaRPr lang="en-US" sz="1800" dirty="0" smtClean="0"/>
          </a:p>
          <a:p>
            <a:pPr algn="just"/>
            <a:r>
              <a:rPr lang="en-US" sz="1800" dirty="0" smtClean="0"/>
              <a:t>Atmosphere -CO</a:t>
            </a:r>
            <a:r>
              <a:rPr lang="en-US" sz="1800" baseline="-25000" dirty="0" smtClean="0"/>
              <a:t>2</a:t>
            </a:r>
            <a:r>
              <a:rPr lang="en-US" sz="1800" dirty="0" smtClean="0"/>
              <a:t> - 0.03 - 0.04 %</a:t>
            </a:r>
          </a:p>
          <a:p>
            <a:pPr algn="just"/>
            <a:endParaRPr lang="en-US" sz="1800" dirty="0" smtClean="0"/>
          </a:p>
          <a:p>
            <a:pPr algn="just"/>
            <a:r>
              <a:rPr lang="en-US" sz="1800" dirty="0" smtClean="0"/>
              <a:t>Cycling of carbon through a path of atmosphere, lithosphere, hydrosphere and biosphere is called the </a:t>
            </a:r>
            <a:r>
              <a:rPr lang="en-US" sz="1800" b="1" dirty="0" smtClean="0"/>
              <a:t>carbon cycle</a:t>
            </a:r>
          </a:p>
          <a:p>
            <a:pPr algn="just"/>
            <a:endParaRPr lang="en-US" sz="1800" dirty="0" smtClean="0"/>
          </a:p>
          <a:p>
            <a:pPr algn="just"/>
            <a:r>
              <a:rPr lang="en-US" sz="1800" dirty="0" smtClean="0"/>
              <a:t>The aquatic carbon cycle is concerned with the movements of carbon through marine ecosystems </a:t>
            </a:r>
          </a:p>
          <a:p>
            <a:pPr algn="just"/>
            <a:endParaRPr lang="en-US" sz="1800" dirty="0" smtClean="0"/>
          </a:p>
          <a:p>
            <a:pPr algn="just"/>
            <a:r>
              <a:rPr lang="en-US" sz="1800" dirty="0" smtClean="0"/>
              <a:t>Terrestrial carbon cycle is concerned with the movement of carbon through terrestrial ecosystems </a:t>
            </a:r>
            <a:endParaRPr lang="en-US" sz="1800" dirty="0"/>
          </a:p>
        </p:txBody>
      </p:sp>
      <p:pic>
        <p:nvPicPr>
          <p:cNvPr id="4" name="Picture 3" descr="http://www.lenntech.com/images/carbon1.gif"/>
          <p:cNvPicPr/>
          <p:nvPr/>
        </p:nvPicPr>
        <p:blipFill>
          <a:blip r:embed="rId2"/>
          <a:srcRect/>
          <a:stretch>
            <a:fillRect/>
          </a:stretch>
        </p:blipFill>
        <p:spPr bwMode="auto">
          <a:xfrm>
            <a:off x="2133600" y="4114800"/>
            <a:ext cx="4572000" cy="2550994"/>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4906963"/>
          </a:xfrm>
        </p:spPr>
        <p:txBody>
          <a:bodyPr>
            <a:normAutofit/>
          </a:bodyPr>
          <a:lstStyle/>
          <a:p>
            <a:pPr algn="just"/>
            <a:r>
              <a:rPr lang="en-US" sz="1800" dirty="0" smtClean="0"/>
              <a:t>The process of oxygen generation is called photosynthesis</a:t>
            </a:r>
          </a:p>
          <a:p>
            <a:pPr algn="just"/>
            <a:endParaRPr lang="en-US" sz="1800" dirty="0" smtClean="0"/>
          </a:p>
          <a:p>
            <a:pPr algn="just"/>
            <a:endParaRPr lang="en-US" sz="1800" dirty="0" smtClean="0"/>
          </a:p>
          <a:p>
            <a:pPr algn="just"/>
            <a:endParaRPr lang="en-US" sz="1800" dirty="0" smtClean="0"/>
          </a:p>
          <a:p>
            <a:pPr algn="just"/>
            <a:r>
              <a:rPr lang="en-US" sz="1800" dirty="0" smtClean="0"/>
              <a:t>During photosynthesis, plants and other producers transfer carbon dioxide and water into complex carbohydrates, such as glucose, under the influence of sunlight</a:t>
            </a:r>
          </a:p>
          <a:p>
            <a:pPr algn="just"/>
            <a:endParaRPr lang="en-US" sz="1800" dirty="0" smtClean="0"/>
          </a:p>
          <a:p>
            <a:pPr algn="just"/>
            <a:endParaRPr lang="en-US" sz="1800" dirty="0" smtClean="0"/>
          </a:p>
          <a:p>
            <a:pPr algn="just"/>
            <a:endParaRPr lang="en-US" sz="1800" dirty="0" smtClean="0"/>
          </a:p>
          <a:p>
            <a:pPr algn="just"/>
            <a:r>
              <a:rPr lang="en-US" sz="1800" dirty="0" smtClean="0"/>
              <a:t>The oxygen that is produced during photosynthesis will sustain heterotrophic life forms or consumers, such as animals and most micro organisms</a:t>
            </a:r>
          </a:p>
          <a:p>
            <a:pPr algn="just"/>
            <a:endParaRPr lang="en-US" sz="18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a:bodyPr>
          <a:lstStyle/>
          <a:p>
            <a:pPr algn="just"/>
            <a:r>
              <a:rPr lang="en-US" sz="1800" dirty="0" smtClean="0"/>
              <a:t>Carbon dioxide is released back into the atmosphere during respiration of consumers, which breaks down glucose and other complex organic compounds and converts the carbon back to carbon dioxide for reuse by plants</a:t>
            </a:r>
          </a:p>
          <a:p>
            <a:pPr algn="just"/>
            <a:endParaRPr lang="en-US" sz="1800" dirty="0" smtClean="0"/>
          </a:p>
          <a:p>
            <a:pPr algn="just"/>
            <a:endParaRPr lang="en-US" sz="1800" dirty="0" smtClean="0"/>
          </a:p>
          <a:p>
            <a:pPr algn="just"/>
            <a:endParaRPr lang="en-US" sz="1800" dirty="0" smtClean="0"/>
          </a:p>
          <a:p>
            <a:pPr algn="just"/>
            <a:r>
              <a:rPr lang="en-US" sz="1800" dirty="0" smtClean="0"/>
              <a:t>Carbon that is used by producers, consumers and decomposers cycles fairly rapidly through air, water and biota</a:t>
            </a:r>
          </a:p>
          <a:p>
            <a:pPr algn="just"/>
            <a:endParaRPr lang="en-US" sz="1800" dirty="0" smtClean="0"/>
          </a:p>
          <a:p>
            <a:pPr algn="just"/>
            <a:endParaRPr lang="en-US" sz="1800" dirty="0" smtClean="0"/>
          </a:p>
          <a:p>
            <a:pPr algn="just"/>
            <a:endParaRPr lang="en-US" sz="1800" dirty="0" smtClean="0"/>
          </a:p>
          <a:p>
            <a:pPr algn="just"/>
            <a:r>
              <a:rPr lang="en-US" sz="1800" dirty="0" smtClean="0"/>
              <a:t>But carbon can also be stored as biomass in the roots of trees and other organic matter in soil and ocean sediments for many decades</a:t>
            </a:r>
          </a:p>
          <a:p>
            <a:pPr algn="just"/>
            <a:endParaRPr lang="en-US" sz="1800" dirty="0" smtClean="0"/>
          </a:p>
          <a:p>
            <a:pPr algn="just"/>
            <a:endParaRPr lang="en-US" sz="1800" dirty="0" smtClean="0"/>
          </a:p>
          <a:p>
            <a:pPr algn="just"/>
            <a:endParaRPr lang="en-US" sz="1800" dirty="0" smtClean="0"/>
          </a:p>
          <a:p>
            <a:pPr algn="just"/>
            <a:r>
              <a:rPr lang="en-US" sz="1800" dirty="0" smtClean="0"/>
              <a:t>This carbon is released back into the atmosphere by decomposition</a:t>
            </a:r>
          </a:p>
          <a:p>
            <a:endParaRPr lang="en-US" sz="1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a:bodyPr>
          <a:lstStyle/>
          <a:p>
            <a:pPr algn="just"/>
            <a:r>
              <a:rPr lang="en-US" sz="1800" dirty="0" smtClean="0"/>
              <a:t> In the aquatic ecosystems, carbon dioxide can be stored in rocks, skeletons of living organisms, particularly corals and </a:t>
            </a:r>
            <a:r>
              <a:rPr lang="en-US" sz="1800" dirty="0" err="1" smtClean="0"/>
              <a:t>molluscs</a:t>
            </a:r>
            <a:r>
              <a:rPr lang="en-US" sz="1800" dirty="0" smtClean="0"/>
              <a:t> in the seas and sediments</a:t>
            </a:r>
          </a:p>
          <a:p>
            <a:pPr algn="just"/>
            <a:endParaRPr lang="en-US" sz="1800" dirty="0" smtClean="0"/>
          </a:p>
          <a:p>
            <a:pPr algn="just"/>
            <a:endParaRPr lang="en-US" sz="1800" dirty="0" smtClean="0"/>
          </a:p>
          <a:p>
            <a:pPr algn="just"/>
            <a:endParaRPr lang="en-US" sz="1800" dirty="0" smtClean="0"/>
          </a:p>
          <a:p>
            <a:pPr algn="just"/>
            <a:r>
              <a:rPr lang="en-US" sz="1800" dirty="0" smtClean="0"/>
              <a:t>Carbon dioxide that is present in water will be present as either carbonate or bicarbonate ions</a:t>
            </a:r>
          </a:p>
          <a:p>
            <a:pPr algn="just"/>
            <a:endParaRPr lang="en-US" sz="1800" dirty="0" smtClean="0"/>
          </a:p>
          <a:p>
            <a:pPr algn="just"/>
            <a:endParaRPr lang="en-US" sz="1800" dirty="0" smtClean="0"/>
          </a:p>
          <a:p>
            <a:pPr algn="just"/>
            <a:endParaRPr lang="en-US" sz="1800" dirty="0" smtClean="0"/>
          </a:p>
          <a:p>
            <a:pPr algn="just"/>
            <a:r>
              <a:rPr lang="en-US" sz="1800" dirty="0" smtClean="0"/>
              <a:t>These ions are an important part of natural buffers that prevent the water from becoming too acidic or too basic</a:t>
            </a:r>
          </a:p>
          <a:p>
            <a:pPr algn="just"/>
            <a:endParaRPr lang="en-US" sz="1800" dirty="0" smtClean="0"/>
          </a:p>
          <a:p>
            <a:pPr algn="just"/>
            <a:endParaRPr lang="en-US" sz="1800" dirty="0" smtClean="0"/>
          </a:p>
          <a:p>
            <a:pPr algn="just"/>
            <a:endParaRPr lang="en-US" sz="1800" dirty="0" smtClean="0"/>
          </a:p>
          <a:p>
            <a:pPr algn="just"/>
            <a:r>
              <a:rPr lang="en-US" sz="1800" dirty="0" smtClean="0"/>
              <a:t>When the sun warms up the water, carbonate and bicarbonate ions will be returned to the atmosphere as carbon dioxide</a:t>
            </a:r>
            <a:endParaRPr lang="en-US" sz="18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a:bodyPr>
          <a:lstStyle/>
          <a:p>
            <a:pPr algn="just"/>
            <a:r>
              <a:rPr lang="en-US" sz="1800" dirty="0" smtClean="0"/>
              <a:t>Nitrogen - 80 percent of the atmosphere - major storage pool </a:t>
            </a:r>
          </a:p>
          <a:p>
            <a:pPr algn="just">
              <a:buNone/>
            </a:pPr>
            <a:endParaRPr lang="en-US" sz="1800" dirty="0" smtClean="0"/>
          </a:p>
          <a:p>
            <a:pPr algn="just"/>
            <a:r>
              <a:rPr lang="en-US" sz="1800" dirty="0" smtClean="0"/>
              <a:t>Some of these gases are converted in the soil and water to ammonia (NH</a:t>
            </a:r>
            <a:r>
              <a:rPr lang="en-US" sz="1800" baseline="-25000" dirty="0" smtClean="0"/>
              <a:t>3</a:t>
            </a:r>
            <a:r>
              <a:rPr lang="en-US" sz="1800" dirty="0" smtClean="0"/>
              <a:t>), ammonium (NH</a:t>
            </a:r>
            <a:r>
              <a:rPr lang="en-US" sz="1800" baseline="-25000" dirty="0" smtClean="0"/>
              <a:t>4</a:t>
            </a:r>
            <a:r>
              <a:rPr lang="en-US" sz="1800" baseline="30000" dirty="0" smtClean="0"/>
              <a:t>+</a:t>
            </a:r>
            <a:r>
              <a:rPr lang="en-US" sz="1800" dirty="0" smtClean="0"/>
              <a:t>) or many other nitrogen compounds</a:t>
            </a:r>
          </a:p>
          <a:p>
            <a:pPr algn="just">
              <a:buNone/>
            </a:pPr>
            <a:endParaRPr lang="en-US" sz="1800" dirty="0" smtClean="0"/>
          </a:p>
          <a:p>
            <a:pPr algn="just"/>
            <a:r>
              <a:rPr lang="en-US" sz="1800" dirty="0" smtClean="0"/>
              <a:t>In the absence of chemical fertilizers, living  organisms fix nitrogen  and the process is known as nitrogen fixation</a:t>
            </a:r>
          </a:p>
          <a:p>
            <a:pPr algn="just">
              <a:buNone/>
            </a:pPr>
            <a:endParaRPr lang="en-US" sz="1800" dirty="0" smtClean="0"/>
          </a:p>
          <a:p>
            <a:pPr algn="just"/>
            <a:r>
              <a:rPr lang="en-US" sz="1800" dirty="0" smtClean="0"/>
              <a:t>Biological nitrogen fixation is mediated by special nitrogen-fixing bacteria and algae - live on nodules on the roots of legumes </a:t>
            </a:r>
          </a:p>
          <a:p>
            <a:pPr algn="just"/>
            <a:endParaRPr lang="en-US" sz="1800" dirty="0"/>
          </a:p>
        </p:txBody>
      </p:sp>
      <p:pic>
        <p:nvPicPr>
          <p:cNvPr id="5" name="Picture 4" descr="http://www.enviroliteracy.org/images/page-spec/nitrogen_cycle.gif"/>
          <p:cNvPicPr/>
          <p:nvPr/>
        </p:nvPicPr>
        <p:blipFill>
          <a:blip r:embed="rId2"/>
          <a:srcRect/>
          <a:stretch>
            <a:fillRect/>
          </a:stretch>
        </p:blipFill>
        <p:spPr bwMode="auto">
          <a:xfrm>
            <a:off x="1981200" y="3657601"/>
            <a:ext cx="5943600" cy="3200400"/>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a:bodyPr>
          <a:lstStyle/>
          <a:p>
            <a:pPr algn="just"/>
            <a:r>
              <a:rPr lang="en-US" sz="1800" dirty="0" smtClean="0"/>
              <a:t>In freshwater and in marine systems, </a:t>
            </a:r>
            <a:r>
              <a:rPr lang="en-US" sz="1800" dirty="0" err="1" smtClean="0"/>
              <a:t>cyanobacteria</a:t>
            </a:r>
            <a:r>
              <a:rPr lang="en-US" sz="1800" dirty="0" smtClean="0"/>
              <a:t> fix nitrogen</a:t>
            </a:r>
          </a:p>
          <a:p>
            <a:pPr algn="just"/>
            <a:endParaRPr lang="en-US" sz="1800" dirty="0" smtClean="0"/>
          </a:p>
          <a:p>
            <a:pPr algn="just"/>
            <a:endParaRPr lang="en-US" sz="1800" dirty="0" smtClean="0"/>
          </a:p>
          <a:p>
            <a:pPr algn="just"/>
            <a:endParaRPr lang="en-US" sz="1800" dirty="0" smtClean="0"/>
          </a:p>
          <a:p>
            <a:pPr algn="just"/>
            <a:r>
              <a:rPr lang="en-US" sz="1800" dirty="0" smtClean="0"/>
              <a:t>Fixed nitrogen in follow two different pathways</a:t>
            </a:r>
          </a:p>
          <a:p>
            <a:pPr algn="just"/>
            <a:endParaRPr lang="en-US" sz="1800" dirty="0" smtClean="0"/>
          </a:p>
          <a:p>
            <a:pPr algn="just"/>
            <a:endParaRPr lang="en-US" sz="1800" dirty="0" smtClean="0"/>
          </a:p>
          <a:p>
            <a:pPr algn="just"/>
            <a:endParaRPr lang="en-US" sz="1800" dirty="0" smtClean="0"/>
          </a:p>
          <a:p>
            <a:pPr algn="just"/>
            <a:r>
              <a:rPr lang="en-US" sz="1800" dirty="0" smtClean="0"/>
              <a:t>It can be oxidized for energy in a process called nitrification </a:t>
            </a:r>
          </a:p>
          <a:p>
            <a:pPr algn="just"/>
            <a:endParaRPr lang="en-US" sz="1800" dirty="0" smtClean="0"/>
          </a:p>
          <a:p>
            <a:pPr algn="just"/>
            <a:endParaRPr lang="en-US" sz="1800" dirty="0" smtClean="0"/>
          </a:p>
          <a:p>
            <a:pPr algn="just"/>
            <a:endParaRPr lang="en-US" sz="1800" dirty="0" smtClean="0"/>
          </a:p>
          <a:p>
            <a:pPr algn="just"/>
            <a:r>
              <a:rPr lang="en-US" sz="1800" dirty="0" smtClean="0"/>
              <a:t>Or assimilated by an organism into its biomass in a process called ammonia assimilation</a:t>
            </a:r>
          </a:p>
          <a:p>
            <a:endParaRPr lang="en-US" sz="18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a:bodyPr>
          <a:lstStyle/>
          <a:p>
            <a:pPr algn="just"/>
            <a:endParaRPr lang="en-US" sz="1800" dirty="0" smtClean="0"/>
          </a:p>
          <a:p>
            <a:pPr algn="just"/>
            <a:r>
              <a:rPr lang="en-US" sz="1800" dirty="0" smtClean="0"/>
              <a:t> Plants use fixed nitrogen into their tissues - root systems</a:t>
            </a:r>
          </a:p>
          <a:p>
            <a:pPr algn="just"/>
            <a:endParaRPr lang="en-US" sz="1800" dirty="0" smtClean="0"/>
          </a:p>
          <a:p>
            <a:pPr algn="just"/>
            <a:endParaRPr lang="en-US" sz="1800" dirty="0" smtClean="0"/>
          </a:p>
          <a:p>
            <a:pPr algn="just"/>
            <a:endParaRPr lang="en-US" sz="1800" dirty="0" smtClean="0"/>
          </a:p>
          <a:p>
            <a:pPr algn="just"/>
            <a:r>
              <a:rPr lang="en-US" sz="1800" dirty="0" smtClean="0"/>
              <a:t>The plants use it to manufacture amino acids and convert it into proteins</a:t>
            </a:r>
          </a:p>
          <a:p>
            <a:pPr algn="just"/>
            <a:endParaRPr lang="en-US" sz="1800" dirty="0" smtClean="0"/>
          </a:p>
          <a:p>
            <a:pPr algn="just"/>
            <a:endParaRPr lang="en-US" sz="1800" dirty="0" smtClean="0"/>
          </a:p>
          <a:p>
            <a:pPr algn="just"/>
            <a:endParaRPr lang="en-US" sz="1800" dirty="0" smtClean="0"/>
          </a:p>
          <a:p>
            <a:pPr algn="just"/>
            <a:r>
              <a:rPr lang="en-US" sz="1800" dirty="0" smtClean="0"/>
              <a:t>Nitrogen fixed as proteins in the bodies of living organisms, eventually returns via the nitrogen cycle to its original form of nitrogen gas in the air</a:t>
            </a:r>
          </a:p>
          <a:p>
            <a:pPr algn="just"/>
            <a:endParaRPr lang="en-US" sz="1800" dirty="0" smtClean="0"/>
          </a:p>
          <a:p>
            <a:pPr algn="just"/>
            <a:endParaRPr lang="en-US" sz="1800" dirty="0" smtClean="0"/>
          </a:p>
          <a:p>
            <a:pPr algn="just"/>
            <a:endParaRPr lang="en-US" sz="1800" dirty="0" smtClean="0"/>
          </a:p>
          <a:p>
            <a:pPr algn="just"/>
            <a:r>
              <a:rPr lang="en-US" sz="1800" dirty="0" err="1" smtClean="0"/>
              <a:t>Denitrification</a:t>
            </a:r>
            <a:r>
              <a:rPr lang="en-US" sz="1800" dirty="0" smtClean="0"/>
              <a:t> starts when plants containing the fixed nitrogen are either eaten or die</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a:bodyPr>
          <a:lstStyle/>
          <a:p>
            <a:pPr algn="just"/>
            <a:endParaRPr lang="en-US" sz="1800" dirty="0" smtClean="0"/>
          </a:p>
          <a:p>
            <a:pPr algn="just"/>
            <a:r>
              <a:rPr lang="en-US" sz="1800" dirty="0" smtClean="0"/>
              <a:t>Fixed nitrogen products in dead plants, animal bodies and animal excreta encounter denitrifying bacteria that undo the work done by the nitrogen-fixing bacteria</a:t>
            </a:r>
          </a:p>
          <a:p>
            <a:pPr algn="just"/>
            <a:endParaRPr lang="en-US" sz="1800" dirty="0" smtClean="0"/>
          </a:p>
          <a:p>
            <a:pPr algn="just"/>
            <a:endParaRPr lang="en-US" sz="1800" dirty="0" smtClean="0"/>
          </a:p>
          <a:p>
            <a:pPr algn="just"/>
            <a:endParaRPr lang="en-US" sz="1800" dirty="0" smtClean="0"/>
          </a:p>
          <a:p>
            <a:pPr algn="just"/>
            <a:r>
              <a:rPr lang="en-US" sz="1800" dirty="0" smtClean="0"/>
              <a:t>Nitrogen is the end-product of </a:t>
            </a:r>
            <a:r>
              <a:rPr lang="en-US" sz="1800" dirty="0" err="1" smtClean="0"/>
              <a:t>denitrification</a:t>
            </a:r>
            <a:endParaRPr lang="en-US" sz="1800" dirty="0" smtClean="0"/>
          </a:p>
          <a:p>
            <a:pPr algn="just"/>
            <a:endParaRPr lang="en-US" sz="1800" dirty="0" smtClean="0"/>
          </a:p>
          <a:p>
            <a:pPr algn="just"/>
            <a:endParaRPr lang="en-US" sz="1800" dirty="0" smtClean="0"/>
          </a:p>
          <a:p>
            <a:pPr algn="just"/>
            <a:endParaRPr lang="en-US" sz="1800" dirty="0" smtClean="0"/>
          </a:p>
          <a:p>
            <a:pPr algn="just"/>
            <a:endParaRPr lang="en-US" sz="1800" dirty="0" smtClean="0"/>
          </a:p>
          <a:p>
            <a:pPr algn="just"/>
            <a:r>
              <a:rPr lang="en-US" sz="1800" dirty="0" smtClean="0"/>
              <a:t>Nitrous oxide (N</a:t>
            </a:r>
            <a:r>
              <a:rPr lang="en-US" sz="1800" baseline="-25000" dirty="0" smtClean="0"/>
              <a:t>2</a:t>
            </a:r>
            <a:r>
              <a:rPr lang="en-US" sz="1800" dirty="0" smtClean="0"/>
              <a:t>O) is also produced in smaller quantities (</a:t>
            </a:r>
            <a:r>
              <a:rPr lang="en-US" sz="1800" dirty="0" err="1" smtClean="0"/>
              <a:t>upto</a:t>
            </a:r>
            <a:r>
              <a:rPr lang="en-US" sz="1800" dirty="0" smtClean="0"/>
              <a:t> ten percent) and the free nitrogen released into the atmosphere</a:t>
            </a:r>
          </a:p>
          <a:p>
            <a:endParaRPr lang="en-US" sz="18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0"/>
            <a:ext cx="8229600" cy="5211763"/>
          </a:xfrm>
        </p:spPr>
        <p:txBody>
          <a:bodyPr>
            <a:normAutofit/>
          </a:bodyPr>
          <a:lstStyle/>
          <a:p>
            <a:pPr algn="just"/>
            <a:endParaRPr lang="en-US" sz="1800" dirty="0" smtClean="0"/>
          </a:p>
          <a:p>
            <a:pPr algn="just">
              <a:buNone/>
            </a:pPr>
            <a:r>
              <a:rPr lang="en-US" sz="1800" b="1" dirty="0" smtClean="0"/>
              <a:t>Phosphorus cycle</a:t>
            </a:r>
            <a:endParaRPr lang="en-US" sz="1800" dirty="0" smtClean="0"/>
          </a:p>
          <a:p>
            <a:pPr algn="just"/>
            <a:r>
              <a:rPr lang="en-US" sz="1800" dirty="0" smtClean="0"/>
              <a:t> Phosphorus is an important and necessary chemical for both plants and animals as it is an essential constituent of DNA, RNA, fats such as phospholipids, bones and teeth of animals</a:t>
            </a:r>
          </a:p>
          <a:p>
            <a:pPr algn="just">
              <a:buNone/>
            </a:pPr>
            <a:endParaRPr lang="en-US" sz="1800" dirty="0" smtClean="0"/>
          </a:p>
          <a:p>
            <a:pPr algn="just"/>
            <a:r>
              <a:rPr lang="en-US" sz="1800" dirty="0" smtClean="0"/>
              <a:t>Phosphates are also a critical component of ATP, the cellular energy carrier as they serve as an energy ‘release' for organisms to use in building proteins or contacting muscles</a:t>
            </a:r>
          </a:p>
          <a:p>
            <a:pPr algn="just">
              <a:buNone/>
            </a:pPr>
            <a:endParaRPr lang="en-US" sz="1800" dirty="0" smtClean="0"/>
          </a:p>
          <a:p>
            <a:pPr algn="just"/>
            <a:r>
              <a:rPr lang="en-US" sz="1800" dirty="0" smtClean="0"/>
              <a:t>Like calcium, phosphorus is important to vertebrates; in the human body, 80% of phosphorous is found in teeth and bones</a:t>
            </a:r>
          </a:p>
          <a:p>
            <a:pPr algn="just"/>
            <a:endParaRPr lang="en-US" sz="1800" dirty="0"/>
          </a:p>
        </p:txBody>
      </p:sp>
      <p:pic>
        <p:nvPicPr>
          <p:cNvPr id="4" name="Picture 3" descr="http://www.shmoop.com/images/biology/biobook_eco_13.png"/>
          <p:cNvPicPr/>
          <p:nvPr/>
        </p:nvPicPr>
        <p:blipFill>
          <a:blip r:embed="rId2"/>
          <a:srcRect/>
          <a:stretch>
            <a:fillRect/>
          </a:stretch>
        </p:blipFill>
        <p:spPr bwMode="auto">
          <a:xfrm>
            <a:off x="1905000" y="3962400"/>
            <a:ext cx="5715000" cy="2718179"/>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418592"/>
          </a:xfrm>
        </p:spPr>
        <p:txBody>
          <a:bodyPr>
            <a:normAutofit/>
          </a:bodyPr>
          <a:lstStyle/>
          <a:p>
            <a:pPr algn="just">
              <a:buNone/>
            </a:pPr>
            <a:r>
              <a:rPr lang="en-US" sz="1800" b="1" dirty="0" smtClean="0"/>
              <a:t>BIOGEOCHEMICAL CYCLES</a:t>
            </a:r>
            <a:r>
              <a:rPr lang="en-US" sz="1800" dirty="0" smtClean="0"/>
              <a:t> </a:t>
            </a:r>
          </a:p>
          <a:p>
            <a:pPr algn="just"/>
            <a:endParaRPr lang="en-US" sz="1800" dirty="0" smtClean="0"/>
          </a:p>
          <a:p>
            <a:pPr algn="just"/>
            <a:r>
              <a:rPr lang="en-US" sz="1800" dirty="0" smtClean="0"/>
              <a:t>The cycling of chemical elements from the biotic to environment and back to the living organisms is called </a:t>
            </a:r>
            <a:r>
              <a:rPr lang="en-US" sz="1800" b="1" dirty="0" err="1" smtClean="0"/>
              <a:t>biogeochemicals</a:t>
            </a:r>
            <a:endParaRPr lang="en-US" sz="1800" b="1" dirty="0" smtClean="0"/>
          </a:p>
          <a:p>
            <a:pPr algn="just"/>
            <a:endParaRPr lang="en-US" sz="1800" dirty="0" smtClean="0"/>
          </a:p>
          <a:p>
            <a:pPr algn="just"/>
            <a:r>
              <a:rPr lang="en-US" sz="1800" dirty="0" smtClean="0"/>
              <a:t>Are pathways where chemicals circulate through the biotic and </a:t>
            </a:r>
            <a:r>
              <a:rPr lang="en-US" sz="1800" dirty="0" err="1" smtClean="0"/>
              <a:t>abiotic</a:t>
            </a:r>
            <a:r>
              <a:rPr lang="en-US" sz="1800" dirty="0" smtClean="0"/>
              <a:t> components of an ecosystem</a:t>
            </a:r>
          </a:p>
          <a:p>
            <a:pPr algn="just"/>
            <a:endParaRPr lang="en-US" sz="1800" dirty="0" smtClean="0"/>
          </a:p>
          <a:p>
            <a:pPr algn="just"/>
            <a:r>
              <a:rPr lang="en-US" sz="1800" dirty="0" smtClean="0"/>
              <a:t>Are essential to the living organisms as food for their survival and for metabolic life processes and these cycles are also known as </a:t>
            </a:r>
            <a:r>
              <a:rPr lang="en-US" sz="1800" b="1" dirty="0" smtClean="0"/>
              <a:t>nutrient cycles</a:t>
            </a:r>
            <a:endParaRPr lang="en-US" sz="1800" dirty="0" smtClean="0"/>
          </a:p>
          <a:p>
            <a:pPr algn="just"/>
            <a:endParaRPr lang="en-US" sz="1800" dirty="0"/>
          </a:p>
        </p:txBody>
      </p:sp>
      <p:pic>
        <p:nvPicPr>
          <p:cNvPr id="4" name="Picture 3" descr="C10F05a.jpg                                                    00000076 PINET ITK                      B541A54C:"/>
          <p:cNvPicPr/>
          <p:nvPr/>
        </p:nvPicPr>
        <p:blipFill>
          <a:blip r:embed="rId2"/>
          <a:srcRect/>
          <a:stretch>
            <a:fillRect/>
          </a:stretch>
        </p:blipFill>
        <p:spPr bwMode="auto">
          <a:xfrm>
            <a:off x="1600200" y="3657600"/>
            <a:ext cx="6324600" cy="2984311"/>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a:bodyPr>
          <a:lstStyle/>
          <a:p>
            <a:pPr algn="just"/>
            <a:r>
              <a:rPr lang="en-US" sz="1800" dirty="0" smtClean="0"/>
              <a:t>Phosphorus circulates through water, the earth's crust, and living organisms</a:t>
            </a:r>
          </a:p>
          <a:p>
            <a:pPr algn="just"/>
            <a:endParaRPr lang="en-US" sz="1800" dirty="0" smtClean="0"/>
          </a:p>
          <a:p>
            <a:pPr algn="just"/>
            <a:r>
              <a:rPr lang="en-US" sz="1800" dirty="0" smtClean="0"/>
              <a:t>Not present in the atmosphere </a:t>
            </a:r>
          </a:p>
          <a:p>
            <a:pPr algn="just"/>
            <a:endParaRPr lang="en-US" sz="1800" dirty="0" smtClean="0"/>
          </a:p>
          <a:p>
            <a:pPr algn="just"/>
            <a:r>
              <a:rPr lang="en-US" sz="1800" dirty="0" smtClean="0"/>
              <a:t>Enter food chains following the slow weathering of phosphate rock deposits</a:t>
            </a:r>
          </a:p>
          <a:p>
            <a:pPr algn="just">
              <a:buNone/>
            </a:pPr>
            <a:endParaRPr lang="en-US" sz="1800" dirty="0" smtClean="0"/>
          </a:p>
          <a:p>
            <a:pPr algn="just"/>
            <a:r>
              <a:rPr lang="en-US" sz="1800" dirty="0" smtClean="0"/>
              <a:t>Phosphorus - main limiting factor for plant growth in most soils and aquatic ecosystems</a:t>
            </a:r>
          </a:p>
          <a:p>
            <a:pPr algn="just"/>
            <a:endParaRPr lang="en-US" sz="1800" dirty="0" smtClean="0"/>
          </a:p>
          <a:p>
            <a:pPr algn="just"/>
            <a:r>
              <a:rPr lang="en-US" sz="1800" dirty="0" smtClean="0"/>
              <a:t>Animals obtain phosphorus by eating plants and/or herbivores</a:t>
            </a:r>
          </a:p>
          <a:p>
            <a:pPr algn="just"/>
            <a:endParaRPr lang="en-US" sz="1800" dirty="0" smtClean="0"/>
          </a:p>
          <a:p>
            <a:pPr algn="just"/>
            <a:endParaRPr lang="en-US" sz="18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a:bodyPr>
          <a:lstStyle/>
          <a:p>
            <a:pPr algn="just"/>
            <a:endParaRPr lang="en-US" sz="1800" dirty="0" smtClean="0"/>
          </a:p>
          <a:p>
            <a:pPr algn="just"/>
            <a:endParaRPr lang="en-US" sz="1800" dirty="0" smtClean="0"/>
          </a:p>
          <a:p>
            <a:pPr algn="just"/>
            <a:endParaRPr lang="en-US" sz="1800" dirty="0" smtClean="0"/>
          </a:p>
          <a:p>
            <a:pPr algn="just"/>
            <a:endParaRPr lang="en-US" sz="1800" dirty="0" smtClean="0"/>
          </a:p>
          <a:p>
            <a:pPr algn="just"/>
            <a:r>
              <a:rPr lang="en-US" sz="1800" dirty="0" smtClean="0"/>
              <a:t>Dead </a:t>
            </a:r>
            <a:r>
              <a:rPr lang="en-US" sz="1800" dirty="0" smtClean="0"/>
              <a:t>organisms and animal wastes return phosphorus to the soil, to streams and eventually to ocean floors as rock deposits</a:t>
            </a:r>
          </a:p>
          <a:p>
            <a:pPr algn="just"/>
            <a:endParaRPr lang="en-US" sz="1800" dirty="0" smtClean="0"/>
          </a:p>
          <a:p>
            <a:pPr algn="just"/>
            <a:endParaRPr lang="en-US" sz="1800" dirty="0" smtClean="0"/>
          </a:p>
          <a:p>
            <a:pPr algn="just"/>
            <a:endParaRPr lang="en-US" sz="1800" dirty="0" smtClean="0"/>
          </a:p>
          <a:p>
            <a:pPr algn="just"/>
            <a:r>
              <a:rPr lang="en-US" sz="1800" dirty="0" smtClean="0"/>
              <a:t>People </a:t>
            </a:r>
            <a:r>
              <a:rPr lang="en-US" sz="1800" dirty="0" smtClean="0"/>
              <a:t>disrupt the phosphorus cycle by mining large amounts of phosphate rock for fertilizers and detergents and through runoff of such substances plus animal waste and sewage into aquatic ecosystems</a:t>
            </a:r>
          </a:p>
          <a:p>
            <a:pPr algn="just"/>
            <a:endParaRPr lang="en-US" sz="18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a:bodyPr>
          <a:lstStyle/>
          <a:p>
            <a:pPr algn="just"/>
            <a:r>
              <a:rPr lang="en-US" sz="1800" dirty="0" err="1" smtClean="0"/>
              <a:t>Sulphur</a:t>
            </a:r>
            <a:r>
              <a:rPr lang="en-US" sz="1800" dirty="0" smtClean="0"/>
              <a:t> </a:t>
            </a:r>
            <a:r>
              <a:rPr lang="en-US" sz="1800" dirty="0" smtClean="0"/>
              <a:t>- components </a:t>
            </a:r>
            <a:r>
              <a:rPr lang="en-US" sz="1800" dirty="0" smtClean="0"/>
              <a:t>that make up proteins and </a:t>
            </a:r>
            <a:r>
              <a:rPr lang="en-US" sz="1800" dirty="0" smtClean="0"/>
              <a:t>vitamins</a:t>
            </a:r>
          </a:p>
          <a:p>
            <a:pPr algn="just"/>
            <a:endParaRPr lang="en-US" sz="1800" dirty="0" smtClean="0"/>
          </a:p>
          <a:p>
            <a:pPr algn="just"/>
            <a:r>
              <a:rPr lang="en-US" sz="1800" dirty="0" smtClean="0"/>
              <a:t>Proteins </a:t>
            </a:r>
            <a:r>
              <a:rPr lang="en-US" sz="1800" dirty="0" smtClean="0"/>
              <a:t>consist of amino acids that contain </a:t>
            </a:r>
            <a:r>
              <a:rPr lang="en-US" sz="1800" dirty="0" err="1" smtClean="0"/>
              <a:t>sulphur</a:t>
            </a:r>
            <a:r>
              <a:rPr lang="en-US" sz="1800" dirty="0" smtClean="0"/>
              <a:t> </a:t>
            </a:r>
            <a:r>
              <a:rPr lang="en-US" sz="1800" dirty="0" smtClean="0"/>
              <a:t>atoms</a:t>
            </a:r>
          </a:p>
          <a:p>
            <a:pPr algn="just"/>
            <a:endParaRPr lang="en-US" sz="1800" dirty="0" smtClean="0"/>
          </a:p>
          <a:p>
            <a:pPr algn="just"/>
            <a:r>
              <a:rPr lang="en-US" sz="1800" dirty="0" smtClean="0"/>
              <a:t>Important </a:t>
            </a:r>
            <a:r>
              <a:rPr lang="en-US" sz="1800" dirty="0" smtClean="0"/>
              <a:t>for the functioning of proteins and enzymes in plants, and in animals that depend upon plants for </a:t>
            </a:r>
            <a:r>
              <a:rPr lang="en-US" sz="1800" dirty="0" err="1" smtClean="0"/>
              <a:t>sulphur</a:t>
            </a:r>
            <a:endParaRPr lang="en-US" sz="1800" dirty="0" smtClean="0"/>
          </a:p>
          <a:p>
            <a:pPr algn="just"/>
            <a:endParaRPr lang="en-US" sz="1800" dirty="0" smtClean="0"/>
          </a:p>
          <a:p>
            <a:pPr algn="just"/>
            <a:endParaRPr lang="en-US" sz="1800" dirty="0"/>
          </a:p>
        </p:txBody>
      </p:sp>
      <p:pic>
        <p:nvPicPr>
          <p:cNvPr id="4" name="Picture 3" descr="Sulfur Cycle"/>
          <p:cNvPicPr/>
          <p:nvPr/>
        </p:nvPicPr>
        <p:blipFill>
          <a:blip r:embed="rId2"/>
          <a:srcRect/>
          <a:stretch>
            <a:fillRect/>
          </a:stretch>
        </p:blipFill>
        <p:spPr bwMode="auto">
          <a:xfrm>
            <a:off x="1295400" y="2895600"/>
            <a:ext cx="6629400" cy="3687445"/>
          </a:xfrm>
          <a:prstGeom prst="rect">
            <a:avLst/>
          </a:prstGeom>
          <a:noFill/>
          <a:ln w="9525">
            <a:noFill/>
            <a:miter lim="800000"/>
            <a:headEnd/>
            <a:tailEnd/>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a:bodyPr>
          <a:lstStyle/>
          <a:p>
            <a:pPr algn="just"/>
            <a:endParaRPr lang="en-US" sz="1800" dirty="0" smtClean="0"/>
          </a:p>
          <a:p>
            <a:pPr algn="just"/>
            <a:r>
              <a:rPr lang="en-US" sz="1800" dirty="0" smtClean="0"/>
              <a:t> </a:t>
            </a:r>
            <a:r>
              <a:rPr lang="en-US" sz="1800" dirty="0" smtClean="0"/>
              <a:t>Most of the earth's </a:t>
            </a:r>
            <a:r>
              <a:rPr lang="en-US" sz="1800" dirty="0" err="1" smtClean="0"/>
              <a:t>sulphur</a:t>
            </a:r>
            <a:r>
              <a:rPr lang="en-US" sz="1800" dirty="0" smtClean="0"/>
              <a:t> is tied up in rocks and salts or buried deep in the ocean in oceanic </a:t>
            </a:r>
            <a:r>
              <a:rPr lang="en-US" sz="1800" dirty="0" smtClean="0"/>
              <a:t>sediments</a:t>
            </a:r>
          </a:p>
          <a:p>
            <a:pPr algn="just"/>
            <a:endParaRPr lang="en-US" sz="1800" dirty="0" smtClean="0"/>
          </a:p>
          <a:p>
            <a:pPr algn="just"/>
            <a:endParaRPr lang="en-US" sz="1800" dirty="0" smtClean="0"/>
          </a:p>
          <a:p>
            <a:pPr algn="just"/>
            <a:r>
              <a:rPr lang="en-US" sz="1800" dirty="0" err="1" smtClean="0"/>
              <a:t>Sulphur</a:t>
            </a:r>
            <a:r>
              <a:rPr lang="en-US" sz="1800" dirty="0" smtClean="0"/>
              <a:t> – in atmosphere </a:t>
            </a:r>
            <a:r>
              <a:rPr lang="en-US" sz="1800" dirty="0" smtClean="0"/>
              <a:t>through both natural and human </a:t>
            </a:r>
            <a:r>
              <a:rPr lang="en-US" sz="1800" dirty="0" smtClean="0"/>
              <a:t>sources</a:t>
            </a:r>
          </a:p>
          <a:p>
            <a:pPr algn="just"/>
            <a:endParaRPr lang="en-US" sz="1800" dirty="0" smtClean="0"/>
          </a:p>
          <a:p>
            <a:pPr algn="just"/>
            <a:endParaRPr lang="en-US" sz="1800" dirty="0" smtClean="0"/>
          </a:p>
          <a:p>
            <a:pPr algn="just"/>
            <a:endParaRPr lang="en-US" sz="1800" dirty="0" smtClean="0"/>
          </a:p>
          <a:p>
            <a:pPr algn="just"/>
            <a:r>
              <a:rPr lang="en-US" sz="1800" dirty="0" smtClean="0"/>
              <a:t>Natural </a:t>
            </a:r>
            <a:r>
              <a:rPr lang="en-US" sz="1800" dirty="0" smtClean="0"/>
              <a:t>recourses </a:t>
            </a:r>
            <a:r>
              <a:rPr lang="en-US" sz="1800" dirty="0" smtClean="0"/>
              <a:t>- </a:t>
            </a:r>
            <a:r>
              <a:rPr lang="en-US" sz="1800" dirty="0" smtClean="0"/>
              <a:t>instance volcanic eruptions, bacterial processes, evaporation from water, or decaying </a:t>
            </a:r>
            <a:r>
              <a:rPr lang="en-US" sz="1800" dirty="0" smtClean="0"/>
              <a:t>organisms</a:t>
            </a:r>
          </a:p>
          <a:p>
            <a:pPr algn="just"/>
            <a:endParaRPr lang="en-US" sz="1800" dirty="0" smtClean="0"/>
          </a:p>
          <a:p>
            <a:pPr algn="just"/>
            <a:endParaRPr lang="en-US" sz="1800" dirty="0" smtClean="0"/>
          </a:p>
          <a:p>
            <a:pPr algn="just"/>
            <a:r>
              <a:rPr lang="en-US" sz="1800" dirty="0" smtClean="0"/>
              <a:t>Human activity - industrial </a:t>
            </a:r>
            <a:r>
              <a:rPr lang="en-US" sz="1800" dirty="0" smtClean="0"/>
              <a:t>processes </a:t>
            </a:r>
            <a:r>
              <a:rPr lang="en-US" sz="1800" dirty="0" smtClean="0"/>
              <a:t>- </a:t>
            </a:r>
            <a:r>
              <a:rPr lang="en-US" sz="1800" dirty="0" err="1" smtClean="0"/>
              <a:t>sulphur</a:t>
            </a:r>
            <a:r>
              <a:rPr lang="en-US" sz="1800" dirty="0" smtClean="0"/>
              <a:t> </a:t>
            </a:r>
            <a:r>
              <a:rPr lang="en-US" sz="1800" dirty="0" smtClean="0"/>
              <a:t>dioxide (SO</a:t>
            </a:r>
            <a:r>
              <a:rPr lang="en-US" sz="1800" baseline="-25000" dirty="0" smtClean="0"/>
              <a:t>2</a:t>
            </a:r>
            <a:r>
              <a:rPr lang="en-US" sz="1800" dirty="0" smtClean="0"/>
              <a:t>) and hydrogen </a:t>
            </a:r>
            <a:r>
              <a:rPr lang="en-US" sz="1800" dirty="0" err="1" smtClean="0"/>
              <a:t>sulphide</a:t>
            </a:r>
            <a:r>
              <a:rPr lang="en-US" sz="1800" dirty="0" smtClean="0"/>
              <a:t> (H</a:t>
            </a:r>
            <a:r>
              <a:rPr lang="en-US" sz="1800" baseline="-25000" dirty="0" smtClean="0"/>
              <a:t>2</a:t>
            </a:r>
            <a:r>
              <a:rPr lang="en-US" sz="1800" dirty="0" smtClean="0"/>
              <a:t>S) gases are emitted on a wide </a:t>
            </a:r>
            <a:r>
              <a:rPr lang="en-US" sz="1800" dirty="0" smtClean="0"/>
              <a:t>scale</a:t>
            </a:r>
            <a:endParaRPr lang="en-US" sz="18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a:bodyPr>
          <a:lstStyle/>
          <a:p>
            <a:pPr algn="just"/>
            <a:endParaRPr lang="en-US" sz="1800" dirty="0" smtClean="0"/>
          </a:p>
          <a:p>
            <a:pPr algn="just"/>
            <a:r>
              <a:rPr lang="en-US" sz="1800" dirty="0" err="1" smtClean="0"/>
              <a:t>Sulphur</a:t>
            </a:r>
            <a:r>
              <a:rPr lang="en-US" sz="1800" dirty="0" smtClean="0"/>
              <a:t> </a:t>
            </a:r>
            <a:r>
              <a:rPr lang="en-US" sz="1800" dirty="0" smtClean="0"/>
              <a:t>dioxide </a:t>
            </a:r>
            <a:r>
              <a:rPr lang="en-US" sz="1800" dirty="0" smtClean="0"/>
              <a:t>- enters </a:t>
            </a:r>
            <a:r>
              <a:rPr lang="en-US" sz="1800" dirty="0" smtClean="0"/>
              <a:t>the </a:t>
            </a:r>
            <a:r>
              <a:rPr lang="en-US" sz="1800" dirty="0" smtClean="0"/>
              <a:t>atmosphere - react </a:t>
            </a:r>
            <a:r>
              <a:rPr lang="en-US" sz="1800" dirty="0" smtClean="0"/>
              <a:t>with oxygen </a:t>
            </a:r>
            <a:r>
              <a:rPr lang="en-US" sz="1800" dirty="0" smtClean="0"/>
              <a:t>– produce </a:t>
            </a:r>
            <a:r>
              <a:rPr lang="en-US" sz="1800" dirty="0" err="1" smtClean="0"/>
              <a:t>sulphur</a:t>
            </a:r>
            <a:r>
              <a:rPr lang="en-US" sz="1800" dirty="0" smtClean="0"/>
              <a:t> </a:t>
            </a:r>
            <a:r>
              <a:rPr lang="en-US" sz="1800" dirty="0" smtClean="0"/>
              <a:t>trioxide gas (SO</a:t>
            </a:r>
            <a:r>
              <a:rPr lang="en-US" sz="1800" baseline="-25000" dirty="0" smtClean="0"/>
              <a:t>3</a:t>
            </a:r>
            <a:r>
              <a:rPr lang="en-US" sz="1800" dirty="0" smtClean="0"/>
              <a:t>), or with other chemicals in the atmosphere, to produce </a:t>
            </a:r>
            <a:r>
              <a:rPr lang="en-US" sz="1800" dirty="0" err="1" smtClean="0"/>
              <a:t>sulphur</a:t>
            </a:r>
            <a:r>
              <a:rPr lang="en-US" sz="1800" dirty="0" smtClean="0"/>
              <a:t> </a:t>
            </a:r>
            <a:r>
              <a:rPr lang="en-US" sz="1800" dirty="0" smtClean="0"/>
              <a:t>salts</a:t>
            </a:r>
          </a:p>
          <a:p>
            <a:pPr algn="just"/>
            <a:endParaRPr lang="en-US" sz="1800" dirty="0" smtClean="0"/>
          </a:p>
          <a:p>
            <a:pPr algn="just"/>
            <a:endParaRPr lang="en-US" sz="1800" dirty="0" smtClean="0"/>
          </a:p>
          <a:p>
            <a:pPr algn="just"/>
            <a:endParaRPr lang="en-US" sz="1800" dirty="0" smtClean="0"/>
          </a:p>
          <a:p>
            <a:pPr algn="just"/>
            <a:r>
              <a:rPr lang="en-US" sz="1800" dirty="0" err="1" smtClean="0"/>
              <a:t>Sulphur</a:t>
            </a:r>
            <a:r>
              <a:rPr lang="en-US" sz="1800" dirty="0" smtClean="0"/>
              <a:t> </a:t>
            </a:r>
            <a:r>
              <a:rPr lang="en-US" sz="1800" dirty="0" smtClean="0"/>
              <a:t>dioxide </a:t>
            </a:r>
            <a:r>
              <a:rPr lang="en-US" sz="1800" dirty="0" smtClean="0"/>
              <a:t>- </a:t>
            </a:r>
            <a:r>
              <a:rPr lang="en-US" sz="1800" dirty="0" smtClean="0"/>
              <a:t>react with water to produce </a:t>
            </a:r>
            <a:r>
              <a:rPr lang="en-US" sz="1800" dirty="0" err="1" smtClean="0"/>
              <a:t>sulphuric</a:t>
            </a:r>
            <a:r>
              <a:rPr lang="en-US" sz="1800" dirty="0" smtClean="0"/>
              <a:t> acid (</a:t>
            </a:r>
            <a:r>
              <a:rPr lang="en-US" sz="1800" dirty="0" smtClean="0"/>
              <a:t>H</a:t>
            </a:r>
            <a:r>
              <a:rPr lang="en-US" sz="1800" baseline="-25000" dirty="0" smtClean="0"/>
              <a:t>2</a:t>
            </a:r>
            <a:r>
              <a:rPr lang="en-US" sz="1800" dirty="0" smtClean="0"/>
              <a:t>SO</a:t>
            </a:r>
            <a:r>
              <a:rPr lang="en-US" sz="1800" baseline="-25000" dirty="0" smtClean="0"/>
              <a:t>4</a:t>
            </a:r>
            <a:r>
              <a:rPr lang="en-US" sz="1800" dirty="0" smtClean="0"/>
              <a:t>)</a:t>
            </a:r>
          </a:p>
          <a:p>
            <a:pPr algn="just"/>
            <a:endParaRPr lang="en-US" sz="1800" dirty="0" smtClean="0"/>
          </a:p>
          <a:p>
            <a:pPr algn="just"/>
            <a:endParaRPr lang="en-US" sz="1800" dirty="0" smtClean="0"/>
          </a:p>
          <a:p>
            <a:pPr algn="just"/>
            <a:endParaRPr lang="en-US" sz="1800" dirty="0" smtClean="0"/>
          </a:p>
          <a:p>
            <a:pPr algn="just"/>
            <a:endParaRPr lang="en-US" sz="1800" dirty="0" smtClean="0"/>
          </a:p>
          <a:p>
            <a:pPr algn="just"/>
            <a:r>
              <a:rPr lang="en-US" sz="1800" dirty="0" err="1" smtClean="0"/>
              <a:t>Sulphuric</a:t>
            </a:r>
            <a:r>
              <a:rPr lang="en-US" sz="1800" dirty="0" smtClean="0"/>
              <a:t> </a:t>
            </a:r>
            <a:r>
              <a:rPr lang="en-US" sz="1800" dirty="0" smtClean="0"/>
              <a:t>acid may also be produced from </a:t>
            </a:r>
            <a:r>
              <a:rPr lang="en-US" sz="1800" dirty="0" err="1" smtClean="0"/>
              <a:t>dimethylsulphide</a:t>
            </a:r>
            <a:r>
              <a:rPr lang="en-US" sz="1800" dirty="0" smtClean="0"/>
              <a:t>, which is emitted to the atmosphere by plankton </a:t>
            </a:r>
            <a:r>
              <a:rPr lang="en-US" sz="1800" dirty="0" smtClean="0"/>
              <a:t>species</a:t>
            </a:r>
            <a:endParaRPr lang="en-US" sz="1800" dirty="0" smtClean="0"/>
          </a:p>
          <a:p>
            <a:pPr algn="just"/>
            <a:endParaRPr lang="en-US" sz="1800" dirty="0" smtClean="0"/>
          </a:p>
          <a:p>
            <a:pPr algn="just"/>
            <a:endParaRPr lang="en-US" sz="18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a:bodyPr>
          <a:lstStyle/>
          <a:p>
            <a:pPr algn="just"/>
            <a:r>
              <a:rPr lang="en-US" sz="1800" dirty="0" smtClean="0"/>
              <a:t>Minerals or inorganic elements required for the growth and development of living organisms circulate from the non-living to the living and back to the non-living components of the ecosystem (Source Flint, M.L and </a:t>
            </a:r>
            <a:r>
              <a:rPr lang="en-US" sz="1800" dirty="0" err="1" smtClean="0"/>
              <a:t>Gouveia</a:t>
            </a:r>
            <a:r>
              <a:rPr lang="en-US" sz="1800" dirty="0" smtClean="0"/>
              <a:t>, P. 2001)</a:t>
            </a:r>
          </a:p>
          <a:p>
            <a:pPr algn="just"/>
            <a:endParaRPr lang="en-US" sz="1800" dirty="0" smtClean="0"/>
          </a:p>
          <a:p>
            <a:pPr algn="just"/>
            <a:r>
              <a:rPr lang="en-US" sz="1800" dirty="0" smtClean="0"/>
              <a:t>The biogeochemical cycles superimposed on the various components of the ecosystem; movement of materials in cyclic manner, and that of energy in unidirectional i.e. non-cyclic manner</a:t>
            </a:r>
          </a:p>
          <a:p>
            <a:pPr algn="just"/>
            <a:endParaRPr lang="en-US" sz="1800" dirty="0"/>
          </a:p>
        </p:txBody>
      </p:sp>
      <p:pic>
        <p:nvPicPr>
          <p:cNvPr id="5" name="Picture 4" descr="Image"/>
          <p:cNvPicPr/>
          <p:nvPr/>
        </p:nvPicPr>
        <p:blipFill>
          <a:blip r:embed="rId2"/>
          <a:srcRect/>
          <a:stretch>
            <a:fillRect/>
          </a:stretch>
        </p:blipFill>
        <p:spPr bwMode="auto">
          <a:xfrm>
            <a:off x="1600200" y="2667000"/>
            <a:ext cx="6096000" cy="3962400"/>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a:bodyPr>
          <a:lstStyle/>
          <a:p>
            <a:pPr algn="just"/>
            <a:r>
              <a:rPr lang="en-US" sz="1800" dirty="0" smtClean="0"/>
              <a:t>Two phases of Biogeochemical cycle - biotic phase and the </a:t>
            </a:r>
            <a:r>
              <a:rPr lang="en-US" sz="1800" dirty="0" err="1" smtClean="0"/>
              <a:t>abiotic</a:t>
            </a:r>
            <a:r>
              <a:rPr lang="en-US" sz="1800" dirty="0" smtClean="0"/>
              <a:t> phase</a:t>
            </a:r>
          </a:p>
          <a:p>
            <a:pPr algn="just"/>
            <a:endParaRPr lang="en-US" sz="1800" dirty="0" smtClean="0"/>
          </a:p>
          <a:p>
            <a:pPr algn="just"/>
            <a:endParaRPr lang="en-US" sz="1800" dirty="0" smtClean="0"/>
          </a:p>
          <a:p>
            <a:pPr algn="just"/>
            <a:endParaRPr lang="en-US" sz="1800" dirty="0" smtClean="0"/>
          </a:p>
          <a:p>
            <a:pPr algn="just"/>
            <a:r>
              <a:rPr lang="en-US" sz="1800" dirty="0" smtClean="0"/>
              <a:t>Biotic phase - the chemicals flow through the living components</a:t>
            </a:r>
          </a:p>
          <a:p>
            <a:pPr algn="just"/>
            <a:endParaRPr lang="en-US" sz="1800" dirty="0" smtClean="0"/>
          </a:p>
          <a:p>
            <a:pPr algn="just"/>
            <a:endParaRPr lang="en-US" sz="1800" dirty="0" smtClean="0"/>
          </a:p>
          <a:p>
            <a:pPr algn="just"/>
            <a:endParaRPr lang="en-US" sz="1800" dirty="0" smtClean="0"/>
          </a:p>
          <a:p>
            <a:pPr algn="just"/>
            <a:r>
              <a:rPr lang="en-US" sz="1800" dirty="0" err="1" smtClean="0"/>
              <a:t>Abiotic</a:t>
            </a:r>
            <a:r>
              <a:rPr lang="en-US" sz="1800" dirty="0" smtClean="0"/>
              <a:t> phase - the chemicals flow through the non-living components of the ecosystem</a:t>
            </a:r>
          </a:p>
          <a:p>
            <a:pPr algn="just"/>
            <a:endParaRPr lang="en-US" sz="1800" dirty="0" smtClean="0"/>
          </a:p>
          <a:p>
            <a:pPr algn="just"/>
            <a:endParaRPr lang="en-US" sz="1800" dirty="0" smtClean="0"/>
          </a:p>
          <a:p>
            <a:pPr algn="just"/>
            <a:endParaRPr lang="en-US" sz="1800" dirty="0" smtClean="0"/>
          </a:p>
          <a:p>
            <a:pPr algn="just"/>
            <a:r>
              <a:rPr lang="en-US" sz="1800" dirty="0" smtClean="0"/>
              <a:t>The </a:t>
            </a:r>
            <a:r>
              <a:rPr lang="en-US" sz="1800" dirty="0" err="1" smtClean="0"/>
              <a:t>biogeochemicals</a:t>
            </a:r>
            <a:r>
              <a:rPr lang="en-US" sz="1800" dirty="0" smtClean="0"/>
              <a:t> are of two types viz., gaseous cycles and sedimentary cycles or mineral cycles</a:t>
            </a:r>
          </a:p>
          <a:p>
            <a:pPr algn="just"/>
            <a:endParaRPr lang="en-US" sz="1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a:bodyPr>
          <a:lstStyle/>
          <a:p>
            <a:pPr algn="just"/>
            <a:r>
              <a:rPr lang="en-US" sz="1800" dirty="0" smtClean="0"/>
              <a:t>In a gaseous cycle, elements move through the atmosphere - main reservoirs are the atmosphere and the ocean</a:t>
            </a:r>
          </a:p>
          <a:p>
            <a:pPr algn="just"/>
            <a:endParaRPr lang="en-US" sz="1800" dirty="0" smtClean="0"/>
          </a:p>
          <a:p>
            <a:pPr algn="just"/>
            <a:endParaRPr lang="en-US" sz="1800" dirty="0" smtClean="0"/>
          </a:p>
          <a:p>
            <a:pPr algn="just"/>
            <a:r>
              <a:rPr lang="en-US" sz="1800" dirty="0" smtClean="0"/>
              <a:t>In a sedimentary cycle, elements move from land to water to sediment</a:t>
            </a:r>
          </a:p>
          <a:p>
            <a:pPr algn="just"/>
            <a:endParaRPr lang="en-US" sz="1800" dirty="0" smtClean="0"/>
          </a:p>
          <a:p>
            <a:pPr algn="just"/>
            <a:endParaRPr lang="en-US" sz="1800" dirty="0" smtClean="0"/>
          </a:p>
          <a:p>
            <a:pPr algn="just"/>
            <a:r>
              <a:rPr lang="en-US" sz="1800" dirty="0" smtClean="0"/>
              <a:t>For the mineral elements, main reservoirs are the soil and sedimentary rocks i.e.  Earth’s crust</a:t>
            </a:r>
          </a:p>
          <a:p>
            <a:pPr lvl="0" algn="just"/>
            <a:endParaRPr lang="en-US" sz="1800" dirty="0" smtClean="0"/>
          </a:p>
          <a:p>
            <a:pPr lvl="0" algn="just"/>
            <a:endParaRPr lang="en-US" sz="1800" dirty="0" smtClean="0"/>
          </a:p>
          <a:p>
            <a:pPr lvl="0" algn="just"/>
            <a:r>
              <a:rPr lang="en-US" sz="1800" dirty="0" smtClean="0"/>
              <a:t>Gaseous cycles:  These include the oxygen cycle, carbon cycle and nitrogen cycle</a:t>
            </a:r>
          </a:p>
          <a:p>
            <a:pPr lvl="0" algn="just"/>
            <a:endParaRPr lang="en-US" sz="1800" dirty="0" smtClean="0"/>
          </a:p>
          <a:p>
            <a:pPr lvl="0" algn="just"/>
            <a:endParaRPr lang="en-US" sz="1800" dirty="0" smtClean="0"/>
          </a:p>
          <a:p>
            <a:pPr lvl="0" algn="just"/>
            <a:r>
              <a:rPr lang="en-US" sz="1800" dirty="0" smtClean="0"/>
              <a:t>Sedimentary cycles: These include phosphorous and </a:t>
            </a:r>
            <a:r>
              <a:rPr lang="en-US" sz="1800" dirty="0" err="1" smtClean="0"/>
              <a:t>sulphur</a:t>
            </a:r>
            <a:r>
              <a:rPr lang="en-US" sz="1800" dirty="0" smtClean="0"/>
              <a:t> cycles</a:t>
            </a:r>
          </a:p>
          <a:p>
            <a:endParaRPr lang="en-US" sz="1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a:bodyPr>
          <a:lstStyle/>
          <a:p>
            <a:pPr algn="just">
              <a:buNone/>
            </a:pPr>
            <a:r>
              <a:rPr lang="en-US" sz="1800" b="1" dirty="0" smtClean="0"/>
              <a:t>FEATURES OF CYCLES</a:t>
            </a:r>
            <a:endParaRPr lang="en-US" sz="1800" dirty="0" smtClean="0"/>
          </a:p>
          <a:p>
            <a:pPr algn="just">
              <a:buNone/>
            </a:pPr>
            <a:r>
              <a:rPr lang="en-US" sz="1800" dirty="0" smtClean="0"/>
              <a:t> </a:t>
            </a:r>
          </a:p>
          <a:p>
            <a:pPr algn="just"/>
            <a:r>
              <a:rPr lang="en-US" sz="1800" b="1" dirty="0" smtClean="0"/>
              <a:t>Law of conservation of matter</a:t>
            </a:r>
            <a:endParaRPr lang="en-US" sz="1800" dirty="0" smtClean="0"/>
          </a:p>
          <a:p>
            <a:pPr algn="just">
              <a:buNone/>
            </a:pPr>
            <a:r>
              <a:rPr lang="en-US" sz="1800" dirty="0" smtClean="0"/>
              <a:t> </a:t>
            </a:r>
          </a:p>
          <a:p>
            <a:pPr algn="just"/>
            <a:r>
              <a:rPr lang="en-US" sz="1800" dirty="0" smtClean="0"/>
              <a:t>Matter cannot be created nor destroyed in any chemical reaction. It can only be transformed from one form to another</a:t>
            </a:r>
          </a:p>
          <a:p>
            <a:pPr algn="just"/>
            <a:endParaRPr lang="en-US" sz="1800" dirty="0" smtClean="0"/>
          </a:p>
          <a:p>
            <a:pPr algn="just"/>
            <a:r>
              <a:rPr lang="en-US" sz="1800" dirty="0" smtClean="0"/>
              <a:t>Cycle - A shows the reusing of certain elements and compounds (e.g. water, carbon, oxygen, nitrogen, phosphorus) in different forms in ecosystems</a:t>
            </a:r>
          </a:p>
          <a:p>
            <a:pPr algn="just"/>
            <a:endParaRPr lang="en-US" sz="1800" dirty="0"/>
          </a:p>
        </p:txBody>
      </p:sp>
      <p:pic>
        <p:nvPicPr>
          <p:cNvPr id="4" name="Picture 3" descr="oxygen-cycle-diagram"/>
          <p:cNvPicPr/>
          <p:nvPr/>
        </p:nvPicPr>
        <p:blipFill>
          <a:blip r:embed="rId2"/>
          <a:srcRect/>
          <a:stretch>
            <a:fillRect/>
          </a:stretch>
        </p:blipFill>
        <p:spPr bwMode="auto">
          <a:xfrm>
            <a:off x="2286000" y="3810000"/>
            <a:ext cx="5029200" cy="2895600"/>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516563"/>
          </a:xfrm>
        </p:spPr>
        <p:txBody>
          <a:bodyPr>
            <a:normAutofit/>
          </a:bodyPr>
          <a:lstStyle/>
          <a:p>
            <a:pPr algn="just">
              <a:buNone/>
            </a:pPr>
            <a:r>
              <a:rPr lang="en-US" sz="1800" b="1" dirty="0" smtClean="0"/>
              <a:t>WATER CYCLE</a:t>
            </a:r>
            <a:endParaRPr lang="en-US" sz="1800" dirty="0" smtClean="0"/>
          </a:p>
          <a:p>
            <a:pPr algn="just"/>
            <a:r>
              <a:rPr lang="en-US" sz="1800" dirty="0" smtClean="0"/>
              <a:t>The sun provides the heat energy required for the cycle to continue</a:t>
            </a:r>
          </a:p>
          <a:p>
            <a:pPr algn="just"/>
            <a:endParaRPr lang="en-US" sz="1800" dirty="0" smtClean="0"/>
          </a:p>
          <a:p>
            <a:pPr algn="just"/>
            <a:r>
              <a:rPr lang="en-US" sz="1800" dirty="0" smtClean="0"/>
              <a:t>The oceans and rivers are the main reservoirs of water</a:t>
            </a:r>
          </a:p>
          <a:p>
            <a:pPr algn="just"/>
            <a:endParaRPr lang="en-US" sz="1800" dirty="0" smtClean="0"/>
          </a:p>
          <a:p>
            <a:pPr algn="just"/>
            <a:r>
              <a:rPr lang="en-US" sz="1800" dirty="0" smtClean="0"/>
              <a:t>Water evaporates into the atmosphere</a:t>
            </a:r>
          </a:p>
          <a:p>
            <a:pPr algn="just"/>
            <a:endParaRPr lang="en-US" sz="1800" dirty="0" smtClean="0"/>
          </a:p>
          <a:p>
            <a:pPr algn="just"/>
            <a:r>
              <a:rPr lang="en-US" sz="1800" dirty="0" smtClean="0"/>
              <a:t>Water condenses into droplets in the clouds</a:t>
            </a:r>
          </a:p>
          <a:p>
            <a:pPr algn="just"/>
            <a:endParaRPr lang="en-US" sz="1800" dirty="0" smtClean="0"/>
          </a:p>
          <a:p>
            <a:pPr algn="just"/>
            <a:r>
              <a:rPr lang="en-US" sz="1800" dirty="0" smtClean="0"/>
              <a:t>As the water droplets in clouds enlarge, water falls to earth in the form of rain, snow or hail. - Water is lost through the leaves of plants ('trees perspiring')</a:t>
            </a:r>
          </a:p>
          <a:p>
            <a:pPr algn="just"/>
            <a:endParaRPr lang="en-US" sz="1800" dirty="0"/>
          </a:p>
        </p:txBody>
      </p:sp>
      <p:pic>
        <p:nvPicPr>
          <p:cNvPr id="4" name="Picture 3" descr="http://t0.gstatic.com/images?q=tbn:ANd9GcQqoYupRK297nVYC7ck2sPcSwDNZfjLYsHtgzELKmMb1EhO-rLdKg"/>
          <p:cNvPicPr/>
          <p:nvPr/>
        </p:nvPicPr>
        <p:blipFill>
          <a:blip r:embed="rId2"/>
          <a:srcRect/>
          <a:stretch>
            <a:fillRect/>
          </a:stretch>
        </p:blipFill>
        <p:spPr bwMode="auto">
          <a:xfrm>
            <a:off x="2133600" y="4038600"/>
            <a:ext cx="5257800" cy="2675255"/>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a:bodyPr>
          <a:lstStyle/>
          <a:p>
            <a:pPr algn="just">
              <a:buNone/>
            </a:pPr>
            <a:r>
              <a:rPr lang="en-US" sz="1800" b="1" dirty="0" smtClean="0"/>
              <a:t>CARBON AND OXYGEN CYCLES</a:t>
            </a:r>
            <a:endParaRPr lang="en-US" sz="1800" dirty="0" smtClean="0"/>
          </a:p>
          <a:p>
            <a:pPr algn="just"/>
            <a:r>
              <a:rPr lang="en-US" sz="1800" dirty="0" smtClean="0"/>
              <a:t>Carbon occurs in all living organisms in the forms of carbon dioxide, carbohydrates (sugars and starches), proteins and fats</a:t>
            </a:r>
          </a:p>
          <a:p>
            <a:pPr algn="just"/>
            <a:endParaRPr lang="en-US" sz="1800" dirty="0" smtClean="0"/>
          </a:p>
          <a:p>
            <a:pPr algn="just"/>
            <a:r>
              <a:rPr lang="en-US" sz="1800" dirty="0" smtClean="0"/>
              <a:t>Oxygen occurs in all living organisms in the forms of oxygen gas, water, carbon dioxide, carbohydrates, proteins and fats</a:t>
            </a:r>
          </a:p>
          <a:p>
            <a:pPr algn="just"/>
            <a:endParaRPr lang="en-US" sz="1800" dirty="0" smtClean="0"/>
          </a:p>
          <a:p>
            <a:pPr algn="just"/>
            <a:r>
              <a:rPr lang="en-US" sz="1800" dirty="0" smtClean="0"/>
              <a:t>Photosynthesis and respiration helps in cycle of oxygen and carbon dioxide in nature</a:t>
            </a:r>
          </a:p>
          <a:p>
            <a:pPr algn="just"/>
            <a:endParaRPr lang="en-US" sz="1800" dirty="0"/>
          </a:p>
        </p:txBody>
      </p:sp>
      <p:pic>
        <p:nvPicPr>
          <p:cNvPr id="4" name="Picture 3" descr="oxygen-cycle-diagram"/>
          <p:cNvPicPr/>
          <p:nvPr/>
        </p:nvPicPr>
        <p:blipFill>
          <a:blip r:embed="rId2"/>
          <a:srcRect/>
          <a:stretch>
            <a:fillRect/>
          </a:stretch>
        </p:blipFill>
        <p:spPr bwMode="auto">
          <a:xfrm>
            <a:off x="2286000" y="3581400"/>
            <a:ext cx="5029200" cy="3124200"/>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a:bodyPr>
          <a:lstStyle/>
          <a:p>
            <a:pPr algn="just">
              <a:buNone/>
            </a:pPr>
            <a:r>
              <a:rPr lang="en-US" sz="1800" b="1" dirty="0" smtClean="0"/>
              <a:t>CYCLING OF ORGANIC NUTRIENTS</a:t>
            </a:r>
            <a:endParaRPr lang="en-US" sz="1800" b="1" i="1" dirty="0" smtClean="0"/>
          </a:p>
          <a:p>
            <a:pPr algn="just"/>
            <a:endParaRPr lang="en-US" sz="1800" dirty="0" smtClean="0"/>
          </a:p>
          <a:p>
            <a:pPr algn="just"/>
            <a:r>
              <a:rPr lang="en-US" sz="1800" dirty="0" smtClean="0"/>
              <a:t>Organic matter  is that matter has derived from living organisms, capable of decay, or the product of decay and composed of organic compounds. </a:t>
            </a:r>
          </a:p>
          <a:p>
            <a:pPr algn="just"/>
            <a:endParaRPr lang="en-US" sz="1800" dirty="0" smtClean="0"/>
          </a:p>
          <a:p>
            <a:pPr algn="just"/>
            <a:endParaRPr lang="en-US" sz="1800" dirty="0" smtClean="0"/>
          </a:p>
          <a:p>
            <a:pPr algn="just"/>
            <a:r>
              <a:rPr lang="en-US" sz="1800" dirty="0" smtClean="0"/>
              <a:t>Basic structures are created from cellulose, tannin, phenol, lignin etc, along with other various proteins, lipids and sugars</a:t>
            </a:r>
          </a:p>
          <a:p>
            <a:pPr algn="just"/>
            <a:endParaRPr lang="en-US" sz="1800" dirty="0" smtClean="0"/>
          </a:p>
          <a:p>
            <a:pPr algn="just"/>
            <a:endParaRPr lang="en-US" sz="1800" dirty="0" smtClean="0"/>
          </a:p>
          <a:p>
            <a:pPr algn="just"/>
            <a:r>
              <a:rPr lang="en-US" sz="1800" dirty="0" smtClean="0"/>
              <a:t>It is very important in the </a:t>
            </a:r>
            <a:r>
              <a:rPr lang="en-US" sz="1800" b="1" dirty="0" smtClean="0"/>
              <a:t>movement of nutrients</a:t>
            </a:r>
            <a:r>
              <a:rPr lang="en-US" sz="1800" dirty="0" smtClean="0"/>
              <a:t> in the environment and plays an important role in </a:t>
            </a:r>
            <a:r>
              <a:rPr lang="en-US" sz="1800" b="1" dirty="0" smtClean="0"/>
              <a:t>water retention</a:t>
            </a:r>
            <a:r>
              <a:rPr lang="en-US" sz="1800" dirty="0" smtClean="0"/>
              <a:t> on the surface of the planet</a:t>
            </a:r>
          </a:p>
          <a:p>
            <a:pPr algn="just"/>
            <a:endParaRPr lang="en-US" sz="1800" dirty="0" smtClean="0"/>
          </a:p>
          <a:p>
            <a:pPr algn="just"/>
            <a:endParaRPr lang="en-US" sz="1800" dirty="0" smtClean="0"/>
          </a:p>
          <a:p>
            <a:pPr algn="just"/>
            <a:r>
              <a:rPr lang="en-US" sz="1800" dirty="0" smtClean="0"/>
              <a:t>These two processes help to ensure the continuance of life on the earth</a:t>
            </a:r>
          </a:p>
          <a:p>
            <a:pPr algn="just"/>
            <a:endParaRPr lang="en-US" sz="18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642</TotalTime>
  <Words>1366</Words>
  <Application>Microsoft Office PowerPoint</Application>
  <PresentationFormat>On-screen Show (4:3)</PresentationFormat>
  <Paragraphs>220</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BIOGEOCHEMICAL CYCLES </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BIOGEOCHEMICAL CYCLES </dc:title>
  <dc:creator/>
  <cp:lastModifiedBy>ELAB3</cp:lastModifiedBy>
  <cp:revision>49</cp:revision>
  <dcterms:created xsi:type="dcterms:W3CDTF">2006-08-16T00:00:00Z</dcterms:created>
  <dcterms:modified xsi:type="dcterms:W3CDTF">2012-05-17T08:18:09Z</dcterms:modified>
</cp:coreProperties>
</file>