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oraminifera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en.wikipedia.org/wiki/File:Live_Ammonia_tepid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Copepodkils.jpg" TargetMode="External"/><Relationship Id="rId5" Type="http://schemas.openxmlformats.org/officeDocument/2006/relationships/image" Target="../media/image5.jpeg"/><Relationship Id="rId10" Type="http://schemas.openxmlformats.org/officeDocument/2006/relationships/hyperlink" Target="http://en.wikipedia.org/wiki/Copepod" TargetMode="External"/><Relationship Id="rId4" Type="http://schemas.openxmlformats.org/officeDocument/2006/relationships/hyperlink" Target="http://en.wikipedia.org/wiki/File:Gastrotrich.jpg" TargetMode="External"/><Relationship Id="rId9" Type="http://schemas.openxmlformats.org/officeDocument/2006/relationships/hyperlink" Target="http://en.wikipedia.org/wiki/Gastrotrich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en.wikipedia.org/wiki/File:Diatoms_through_the_microscop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Giardia_lamblia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en.wikipedia.org/wiki/File:Stentor_roeseli_composite_image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cyclopedia2.thefreedictionary.com/wha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wikipedia.org/wiki/File:Plankton_collage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File:Nerr0878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en.wikipedia.org/wiki/File:Benthic_GLERL_1.jp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Biotic communities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Meiobenthos</a:t>
            </a:r>
            <a:endParaRPr lang="en-US" sz="1800" b="1" i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Tiny </a:t>
            </a:r>
            <a:r>
              <a:rPr lang="en-US" sz="1800" dirty="0" smtClean="0"/>
              <a:t>benthic organisms size less than 0.5 mm but greater than 60 </a:t>
            </a:r>
            <a:r>
              <a:rPr lang="en-US" sz="1800" dirty="0" smtClean="0"/>
              <a:t>µm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are naked, present in large </a:t>
            </a:r>
            <a:r>
              <a:rPr lang="en-US" sz="1800" dirty="0" smtClean="0"/>
              <a:t>numbers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Important </a:t>
            </a:r>
            <a:r>
              <a:rPr lang="en-US" sz="1800" dirty="0" err="1" smtClean="0"/>
              <a:t>meiobenthos</a:t>
            </a:r>
            <a:r>
              <a:rPr lang="en-US" sz="1800" dirty="0" smtClean="0"/>
              <a:t> are </a:t>
            </a:r>
            <a:r>
              <a:rPr lang="en-US" sz="1800" dirty="0" err="1" smtClean="0"/>
              <a:t>Protozoans</a:t>
            </a:r>
            <a:r>
              <a:rPr lang="en-US" sz="1800" dirty="0" smtClean="0"/>
              <a:t> – Radiolarians,  ciliates ; Coelenterates – Hydrozoa – </a:t>
            </a:r>
            <a:r>
              <a:rPr lang="en-US" sz="1800" dirty="0" err="1" smtClean="0"/>
              <a:t>obelia</a:t>
            </a:r>
            <a:r>
              <a:rPr lang="en-US" sz="1800" dirty="0" smtClean="0"/>
              <a:t> ;Annelids – </a:t>
            </a:r>
            <a:r>
              <a:rPr lang="en-US" sz="1800" dirty="0" err="1" smtClean="0"/>
              <a:t>Neries</a:t>
            </a:r>
            <a:r>
              <a:rPr lang="en-US" sz="1800" dirty="0" smtClean="0"/>
              <a:t> ; </a:t>
            </a:r>
            <a:r>
              <a:rPr lang="en-US" sz="1800" dirty="0" err="1" smtClean="0"/>
              <a:t>Tarligrada</a:t>
            </a:r>
            <a:r>
              <a:rPr lang="en-US" sz="1800" dirty="0" smtClean="0"/>
              <a:t> ; </a:t>
            </a:r>
            <a:r>
              <a:rPr lang="en-US" sz="1800" dirty="0" err="1" smtClean="0"/>
              <a:t>Rotifera</a:t>
            </a:r>
            <a:r>
              <a:rPr lang="en-US" sz="1800" dirty="0" smtClean="0"/>
              <a:t> ;</a:t>
            </a:r>
            <a:r>
              <a:rPr lang="en-US" sz="1800" dirty="0" err="1" smtClean="0"/>
              <a:t>Gastrotricha</a:t>
            </a:r>
            <a:r>
              <a:rPr lang="en-US" sz="1800" dirty="0" smtClean="0"/>
              <a:t> ; Nematode ;  </a:t>
            </a:r>
            <a:r>
              <a:rPr lang="en-US" sz="1800" dirty="0" err="1" smtClean="0"/>
              <a:t>Archiannelide</a:t>
            </a:r>
            <a:r>
              <a:rPr lang="en-US" sz="1800" dirty="0" smtClean="0"/>
              <a:t>; Copepods ; </a:t>
            </a:r>
            <a:r>
              <a:rPr lang="en-US" sz="1800" dirty="0" err="1" smtClean="0"/>
              <a:t>Ostrocods</a:t>
            </a:r>
            <a:r>
              <a:rPr lang="en-US" sz="1800" dirty="0" smtClean="0"/>
              <a:t>; </a:t>
            </a:r>
            <a:r>
              <a:rPr lang="en-US" sz="1800" dirty="0" err="1" smtClean="0"/>
              <a:t>Mystacocarida</a:t>
            </a:r>
            <a:r>
              <a:rPr lang="en-US" sz="1800" dirty="0" smtClean="0"/>
              <a:t> etc.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upload.wikimedia.org/wikipedia/commons/thumb/0/06/Live_Ammonia_tepida.jpg/120px-Live_Ammonia_tepida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343400"/>
            <a:ext cx="2438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upload.wikimedia.org/wikipedia/commons/thumb/6/6d/Gastrotrich.jpg/115px-Gastrotrich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4343400"/>
            <a:ext cx="2438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upload.wikimedia.org/wikipedia/commons/thumb/2/28/Copepodkils.jpg/120px-Copepodkils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4343400"/>
            <a:ext cx="2286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19200" y="6019800"/>
            <a:ext cx="655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8" tooltip="Foraminifera"/>
              </a:rPr>
              <a:t> </a:t>
            </a: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8" tooltip="Foraminifera"/>
              </a:rPr>
              <a:t>Foraminifera</a:t>
            </a: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		     </a:t>
            </a: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9" tooltip="Gastrotrich"/>
              </a:rPr>
              <a:t>Gastrotrich</a:t>
            </a: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	</a:t>
            </a: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10" tooltip="Copepod"/>
              </a:rPr>
              <a:t>Copepod</a:t>
            </a:r>
            <a:endParaRPr kumimoji="0" lang="en-US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endParaRPr lang="en-US" sz="1800" b="1" dirty="0" smtClean="0"/>
          </a:p>
          <a:p>
            <a:pPr algn="just">
              <a:buNone/>
            </a:pPr>
            <a:r>
              <a:rPr lang="en-US" sz="1800" b="1" dirty="0" err="1" smtClean="0"/>
              <a:t>Microbenthos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are microscopic benthos that are less than 32 µm in size and contributing in benthic </a:t>
            </a:r>
            <a:r>
              <a:rPr lang="en-US" sz="1800" dirty="0" smtClean="0"/>
              <a:t>productivity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		 </a:t>
            </a:r>
            <a:r>
              <a:rPr lang="en-US" sz="1800" dirty="0" err="1" smtClean="0"/>
              <a:t>Ex:bacteria</a:t>
            </a:r>
            <a:r>
              <a:rPr lang="en-US" sz="1800" dirty="0" smtClean="0"/>
              <a:t>, diatoms, ciliates,  flagellates etc.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8" name="Picture 7" descr="http://upload.wikimedia.org/wikipedia/commons/thumb/3/31/Diatoms_through_the_microscope.jpg/120px-Diatoms_through_the_microscop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9718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ttp://upload.wikimedia.org/wikipedia/commons/thumb/5/5a/Stentor_roeseli_composite_image.jpg/120px-Stentor_roeseli_composite_image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9718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upload.wikimedia.org/wikipedia/commons/thumb/c/c0/Giardia_lamblia.jpg/120px-Giardia_lamblia.jpg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2971800"/>
            <a:ext cx="236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371600" y="4495800"/>
          <a:ext cx="7086600" cy="726948"/>
        </p:xfrm>
        <a:graphic>
          <a:graphicData uri="http://schemas.openxmlformats.org/drawingml/2006/table">
            <a:tbl>
              <a:tblPr/>
              <a:tblGrid>
                <a:gridCol w="2362200"/>
                <a:gridCol w="2362200"/>
                <a:gridCol w="2362200"/>
              </a:tblGrid>
              <a:tr h="1752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Marine </a:t>
                      </a:r>
                      <a:r>
                        <a:rPr lang="en-US" sz="180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diatoms  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</a:pPr>
                      <a:r>
                        <a:rPr lang="en-US" sz="180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          Ciliates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                 </a:t>
                      </a:r>
                      <a:r>
                        <a:rPr lang="en-US" sz="180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flagellate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Important </a:t>
            </a:r>
            <a:r>
              <a:rPr lang="en-US" sz="1800" b="1" dirty="0" err="1" smtClean="0"/>
              <a:t>microbenthos</a:t>
            </a:r>
            <a:r>
              <a:rPr lang="en-US" sz="1800" b="1" dirty="0" smtClean="0"/>
              <a:t> are 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1"/>
            <a:r>
              <a:rPr lang="en-IN" sz="1800" dirty="0" smtClean="0"/>
              <a:t>Ciliates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1"/>
            <a:r>
              <a:rPr lang="en-IN" sz="1800" dirty="0" smtClean="0"/>
              <a:t>Bacteria</a:t>
            </a:r>
            <a:endParaRPr lang="en-US" sz="1800" dirty="0" smtClean="0"/>
          </a:p>
          <a:p>
            <a:pPr lvl="0"/>
            <a:endParaRPr lang="en-IN" sz="1800" dirty="0" smtClean="0"/>
          </a:p>
          <a:p>
            <a:pPr lvl="1"/>
            <a:r>
              <a:rPr lang="en-IN" sz="1800" dirty="0" smtClean="0"/>
              <a:t>Fungi</a:t>
            </a:r>
          </a:p>
          <a:p>
            <a:pPr lvl="1"/>
            <a:endParaRPr lang="en-IN" sz="1800" dirty="0" smtClean="0"/>
          </a:p>
          <a:p>
            <a:pPr lvl="1"/>
            <a:r>
              <a:rPr lang="en-IN" sz="1800" dirty="0" smtClean="0"/>
              <a:t>Larval </a:t>
            </a:r>
            <a:r>
              <a:rPr lang="en-IN" sz="1800" dirty="0" smtClean="0"/>
              <a:t>forms 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NEKTON COMMUNITIES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Nekton - capacity </a:t>
            </a:r>
            <a:r>
              <a:rPr lang="en-US" sz="1800" dirty="0" smtClean="0"/>
              <a:t>to move around in the water purposively and </a:t>
            </a:r>
            <a:r>
              <a:rPr lang="en-US" sz="1800" dirty="0" smtClean="0"/>
              <a:t>independently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Active </a:t>
            </a:r>
            <a:r>
              <a:rPr lang="en-US" sz="1800" dirty="0" smtClean="0"/>
              <a:t>swimming animals, provided with efficient locomotive organs such as lateral fins, caudal fins and stream lined body. </a:t>
            </a:r>
            <a:r>
              <a:rPr lang="en-US" sz="1800" dirty="0" smtClean="0"/>
              <a:t> </a:t>
            </a:r>
          </a:p>
          <a:p>
            <a:pPr algn="just">
              <a:buNone/>
            </a:pPr>
            <a:r>
              <a:rPr lang="en-US" sz="1800" i="1" dirty="0" smtClean="0"/>
              <a:t>	</a:t>
            </a:r>
            <a:r>
              <a:rPr lang="en-US" sz="1800" i="1" dirty="0" smtClean="0"/>
              <a:t>	</a:t>
            </a:r>
            <a:r>
              <a:rPr lang="en-US" sz="1800" i="1" dirty="0" err="1" smtClean="0"/>
              <a:t>Eg</a:t>
            </a:r>
            <a:r>
              <a:rPr lang="en-US" sz="1800" dirty="0" smtClean="0"/>
              <a:t>. Fishes, cephalopods, mammals etc</a:t>
            </a:r>
            <a:r>
              <a:rPr lang="en-US" sz="1800" dirty="0" smtClean="0"/>
              <a:t>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Three </a:t>
            </a:r>
            <a:r>
              <a:rPr lang="en-US" sz="1800" dirty="0" smtClean="0"/>
              <a:t>living classes of fish: </a:t>
            </a:r>
            <a:endParaRPr lang="en-US" sz="1800" dirty="0" smtClean="0"/>
          </a:p>
          <a:p>
            <a:pPr lvl="1" algn="just"/>
            <a:endParaRPr lang="en-US" sz="1800" dirty="0" smtClean="0"/>
          </a:p>
          <a:p>
            <a:pPr lvl="1" algn="just"/>
            <a:r>
              <a:rPr lang="en-US" sz="1800" dirty="0" smtClean="0"/>
              <a:t>The </a:t>
            </a:r>
            <a:r>
              <a:rPr lang="en-US" sz="1800" dirty="0" smtClean="0"/>
              <a:t>primitive jawless fishes (</a:t>
            </a:r>
            <a:r>
              <a:rPr lang="en-US" sz="1800" dirty="0" err="1" smtClean="0"/>
              <a:t>Agnatha</a:t>
            </a:r>
            <a:r>
              <a:rPr lang="en-US" sz="1800" dirty="0" smtClean="0"/>
              <a:t>); </a:t>
            </a:r>
            <a:endParaRPr lang="en-US" sz="1800" dirty="0" smtClean="0"/>
          </a:p>
          <a:p>
            <a:pPr lvl="1" algn="just"/>
            <a:endParaRPr lang="en-US" sz="1800" dirty="0" smtClean="0"/>
          </a:p>
          <a:p>
            <a:pPr lvl="1" algn="just"/>
            <a:r>
              <a:rPr lang="en-US" sz="1800" dirty="0" smtClean="0"/>
              <a:t>Shark </a:t>
            </a:r>
            <a:r>
              <a:rPr lang="en-US" sz="1800" dirty="0" smtClean="0"/>
              <a:t>like fishes (Cartilaginous or </a:t>
            </a:r>
            <a:r>
              <a:rPr lang="en-US" sz="1800" dirty="0" err="1" smtClean="0"/>
              <a:t>Chondrichthyes</a:t>
            </a:r>
            <a:r>
              <a:rPr lang="en-US" sz="1800" dirty="0" smtClean="0"/>
              <a:t>) </a:t>
            </a:r>
            <a:endParaRPr lang="en-US" sz="1800" dirty="0" smtClean="0"/>
          </a:p>
          <a:p>
            <a:pPr lvl="1" algn="just"/>
            <a:endParaRPr lang="en-US" sz="1800" dirty="0" smtClean="0"/>
          </a:p>
          <a:p>
            <a:pPr lvl="1" algn="just"/>
            <a:r>
              <a:rPr lang="en-US" sz="1800" dirty="0" smtClean="0"/>
              <a:t>The </a:t>
            </a:r>
            <a:r>
              <a:rPr lang="en-US" sz="1800" dirty="0" smtClean="0"/>
              <a:t>bony fishes (</a:t>
            </a:r>
            <a:r>
              <a:rPr lang="en-US" sz="1800" dirty="0" err="1" smtClean="0"/>
              <a:t>Osteichthyes</a:t>
            </a:r>
            <a:r>
              <a:rPr lang="en-US" sz="1800" dirty="0" smtClean="0"/>
              <a:t>). </a:t>
            </a:r>
            <a:endParaRPr lang="en-US" sz="1800" dirty="0" smtClean="0"/>
          </a:p>
          <a:p>
            <a:endParaRPr lang="en-US" sz="1800" dirty="0" smtClean="0">
              <a:hlinkClick r:id="rId2"/>
            </a:endParaRPr>
          </a:p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PLANKTON COMMUNITIES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Plankton </a:t>
            </a:r>
            <a:r>
              <a:rPr lang="en-US" sz="1800" dirty="0" smtClean="0"/>
              <a:t>and </a:t>
            </a:r>
            <a:r>
              <a:rPr lang="en-US" sz="1800" dirty="0" err="1" smtClean="0"/>
              <a:t>neuston</a:t>
            </a:r>
            <a:r>
              <a:rPr lang="en-US" sz="1800" dirty="0" smtClean="0"/>
              <a:t> </a:t>
            </a:r>
            <a:r>
              <a:rPr lang="en-US" sz="1800" dirty="0" smtClean="0"/>
              <a:t>- consists </a:t>
            </a:r>
            <a:r>
              <a:rPr lang="en-US" sz="1800" dirty="0" smtClean="0"/>
              <a:t>of free floating organisms, both animals and plants whose movements are so feeble that they remain essentially at the mercy of current or other water </a:t>
            </a:r>
            <a:r>
              <a:rPr lang="en-US" sz="1800" dirty="0" smtClean="0"/>
              <a:t>movement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All </a:t>
            </a:r>
            <a:r>
              <a:rPr lang="en-US" sz="1800" dirty="0" smtClean="0"/>
              <a:t>Plankton are members of the </a:t>
            </a:r>
            <a:r>
              <a:rPr lang="en-US" sz="1800" dirty="0" err="1" smtClean="0"/>
              <a:t>euplankton</a:t>
            </a:r>
            <a:r>
              <a:rPr lang="en-US" sz="1800" dirty="0" smtClean="0"/>
              <a:t> (True plankton) as against the </a:t>
            </a:r>
            <a:r>
              <a:rPr lang="en-US" sz="1800" dirty="0" err="1" smtClean="0"/>
              <a:t>pseudoplankton</a:t>
            </a:r>
            <a:r>
              <a:rPr lang="en-US" sz="1800" dirty="0" smtClean="0"/>
              <a:t> (Nonliving debris or dead plankton)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FUNCTIONAL GROUPS OF PLANKTON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There </a:t>
            </a:r>
            <a:r>
              <a:rPr lang="en-US" sz="1800" dirty="0" smtClean="0"/>
              <a:t>are two types of plankton </a:t>
            </a:r>
            <a:r>
              <a:rPr lang="en-US" sz="1800" b="1" dirty="0" smtClean="0"/>
              <a:t>- </a:t>
            </a:r>
            <a:r>
              <a:rPr lang="en-US" sz="1800" dirty="0" smtClean="0"/>
              <a:t>phytoplankton and </a:t>
            </a:r>
            <a:r>
              <a:rPr lang="en-US" sz="1800" dirty="0" smtClean="0"/>
              <a:t>zooplankton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word  </a:t>
            </a:r>
            <a:r>
              <a:rPr lang="en-US" sz="1800" dirty="0" err="1" smtClean="0"/>
              <a:t>phyto</a:t>
            </a:r>
            <a:r>
              <a:rPr lang="en-US" sz="1800" dirty="0" smtClean="0"/>
              <a:t> comes from the </a:t>
            </a:r>
            <a:r>
              <a:rPr lang="en-US" sz="1800" dirty="0" err="1" smtClean="0"/>
              <a:t>greek</a:t>
            </a:r>
            <a:r>
              <a:rPr lang="en-US" sz="1800" dirty="0" smtClean="0"/>
              <a:t> word meaning 'plant' and plankton translates to </a:t>
            </a:r>
            <a:r>
              <a:rPr lang="en-US" sz="1800" dirty="0" smtClean="0"/>
              <a:t>'drifter’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These </a:t>
            </a:r>
            <a:r>
              <a:rPr lang="en-US" sz="1800" dirty="0" smtClean="0"/>
              <a:t>tiny organisms are plants that drift throughout the world’s </a:t>
            </a:r>
            <a:r>
              <a:rPr lang="en-US" sz="1800" dirty="0" smtClean="0"/>
              <a:t>oceans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Six relatively large, variously-shaped organisms with dozens of small light-colored dots all against a dark background. Some of the organisms have antennae that are longer than their bodies.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962400"/>
            <a:ext cx="396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505200" y="6248400"/>
            <a:ext cx="236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Planktonic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organisms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smtClean="0"/>
              <a:t>Phytoplankton</a:t>
            </a:r>
            <a:r>
              <a:rPr lang="en-US" sz="1800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phyton</a:t>
            </a:r>
            <a:r>
              <a:rPr lang="en-US" sz="1800" dirty="0" smtClean="0"/>
              <a:t>, or plant), </a:t>
            </a:r>
            <a:r>
              <a:rPr lang="en-US" sz="1800" dirty="0" smtClean="0"/>
              <a:t>autotrophic, prokaryotic or eukaryotic algae that </a:t>
            </a:r>
            <a:r>
              <a:rPr lang="en-US" sz="1800" dirty="0" smtClean="0"/>
              <a:t>live near the water surface where there is sufficient </a:t>
            </a:r>
            <a:r>
              <a:rPr lang="en-US" sz="1800" dirty="0" smtClean="0"/>
              <a:t>light to </a:t>
            </a:r>
            <a:r>
              <a:rPr lang="en-US" sz="1800" dirty="0" smtClean="0"/>
              <a:t>support </a:t>
            </a:r>
            <a:r>
              <a:rPr lang="en-US" sz="1800" dirty="0" smtClean="0"/>
              <a:t>photosynthesis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	Ex: diatoms, </a:t>
            </a:r>
            <a:r>
              <a:rPr lang="en-US" sz="1800" dirty="0" err="1" smtClean="0"/>
              <a:t>cyanobacteria</a:t>
            </a:r>
            <a:r>
              <a:rPr lang="en-US" sz="1800" dirty="0" smtClean="0"/>
              <a:t>, </a:t>
            </a:r>
            <a:r>
              <a:rPr lang="en-US" sz="1800" dirty="0" err="1" smtClean="0"/>
              <a:t>dinoflagellates</a:t>
            </a:r>
            <a:r>
              <a:rPr lang="en-US" sz="1800" dirty="0" smtClean="0"/>
              <a:t> and </a:t>
            </a:r>
            <a:r>
              <a:rPr lang="en-US" sz="1800" dirty="0" err="1" smtClean="0"/>
              <a:t>coccolithophores</a:t>
            </a:r>
            <a:r>
              <a:rPr lang="en-US" sz="1800" dirty="0" smtClean="0"/>
              <a:t>, </a:t>
            </a:r>
            <a:r>
              <a:rPr lang="en-US" sz="1800" dirty="0" err="1" smtClean="0"/>
              <a:t>silicoflagillates</a:t>
            </a:r>
            <a:r>
              <a:rPr lang="en-US" sz="1800" dirty="0" smtClean="0"/>
              <a:t>, green algae, blue green algae </a:t>
            </a:r>
            <a:r>
              <a:rPr lang="en-US" sz="1800" dirty="0" smtClean="0"/>
              <a:t>etc</a:t>
            </a:r>
            <a:endParaRPr lang="en-US" sz="1800" dirty="0" smtClean="0"/>
          </a:p>
          <a:p>
            <a:pPr algn="just"/>
            <a:endParaRPr lang="en-US" sz="1800" b="1" u="sng" dirty="0" smtClean="0"/>
          </a:p>
          <a:p>
            <a:pPr algn="just"/>
            <a:endParaRPr lang="en-US" sz="1800" b="1" u="sng" dirty="0" smtClean="0"/>
          </a:p>
          <a:p>
            <a:pPr algn="just"/>
            <a:endParaRPr lang="en-US" sz="1800" b="1" u="sng" dirty="0" smtClean="0"/>
          </a:p>
          <a:p>
            <a:pPr algn="just"/>
            <a:r>
              <a:rPr lang="en-US" sz="1800" b="1" dirty="0" smtClean="0"/>
              <a:t>Zooplankton</a:t>
            </a:r>
            <a:r>
              <a:rPr lang="en-US" sz="1800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smtClean="0"/>
              <a:t>zoon</a:t>
            </a:r>
            <a:r>
              <a:rPr lang="en-US" sz="1800" dirty="0" smtClean="0"/>
              <a:t> or animal), small </a:t>
            </a:r>
            <a:r>
              <a:rPr lang="en-US" sz="1800" dirty="0" err="1" smtClean="0"/>
              <a:t>protozoans</a:t>
            </a:r>
            <a:r>
              <a:rPr lang="en-US" sz="1800" dirty="0" smtClean="0"/>
              <a:t> or metazoans(e.g</a:t>
            </a:r>
            <a:r>
              <a:rPr lang="en-US" sz="1800" dirty="0" smtClean="0"/>
              <a:t>. </a:t>
            </a:r>
            <a:r>
              <a:rPr lang="en-US" sz="1800" dirty="0" smtClean="0"/>
              <a:t>crustaceans and </a:t>
            </a:r>
            <a:r>
              <a:rPr lang="en-US" sz="1800" dirty="0" smtClean="0"/>
              <a:t>other </a:t>
            </a:r>
            <a:r>
              <a:rPr lang="en-US" sz="1800" dirty="0" smtClean="0"/>
              <a:t>animals ) </a:t>
            </a:r>
            <a:r>
              <a:rPr lang="en-US" sz="1800" dirty="0" smtClean="0"/>
              <a:t>that feed on other plankton and </a:t>
            </a:r>
            <a:r>
              <a:rPr lang="en-US" sz="1800" dirty="0" err="1" smtClean="0"/>
              <a:t>telonema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	Ex: eggs and larvae of </a:t>
            </a:r>
            <a:r>
              <a:rPr lang="en-US" sz="1800" dirty="0" smtClean="0"/>
              <a:t>larger animals, such as fish, crustaceans, and </a:t>
            </a:r>
            <a:r>
              <a:rPr lang="en-US" sz="1800" dirty="0" smtClean="0"/>
              <a:t>annelids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b="1" dirty="0" err="1" smtClean="0"/>
              <a:t>Bacterioplankton</a:t>
            </a:r>
            <a:r>
              <a:rPr lang="en-US" sz="1800" b="1" dirty="0" smtClean="0"/>
              <a:t>, </a:t>
            </a:r>
            <a:r>
              <a:rPr lang="en-US" sz="1800" dirty="0" smtClean="0"/>
              <a:t>bacteria and </a:t>
            </a:r>
            <a:r>
              <a:rPr lang="en-US" sz="1800" dirty="0" err="1" smtClean="0"/>
              <a:t>archaea</a:t>
            </a:r>
            <a:r>
              <a:rPr lang="en-US" sz="1800" dirty="0" smtClean="0"/>
              <a:t>, </a:t>
            </a:r>
            <a:r>
              <a:rPr lang="en-US" sz="1800" dirty="0" smtClean="0"/>
              <a:t>which play an important role in </a:t>
            </a:r>
            <a:r>
              <a:rPr lang="en-US" sz="1800" dirty="0" err="1" smtClean="0"/>
              <a:t>remineralising</a:t>
            </a:r>
            <a:r>
              <a:rPr lang="en-US" sz="1800" dirty="0" smtClean="0"/>
              <a:t> organic </a:t>
            </a:r>
            <a:r>
              <a:rPr lang="en-US" sz="1800" dirty="0" smtClean="0"/>
              <a:t>material down the water column 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(</a:t>
            </a:r>
            <a:r>
              <a:rPr lang="en-US" sz="1800" dirty="0" smtClean="0"/>
              <a:t>note that the prokaryotic phytoplankton are also </a:t>
            </a:r>
            <a:r>
              <a:rPr lang="en-US" sz="1800" dirty="0" err="1" smtClean="0"/>
              <a:t>bacterioplankton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The living organisms in a certain area form the biotic </a:t>
            </a:r>
            <a:r>
              <a:rPr lang="en-US" sz="1800" dirty="0" smtClean="0"/>
              <a:t>community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Three </a:t>
            </a:r>
            <a:r>
              <a:rPr lang="en-US" sz="1800" dirty="0" smtClean="0"/>
              <a:t>types of living organisms inhabit a biotic </a:t>
            </a:r>
            <a:r>
              <a:rPr lang="en-US" sz="1800" dirty="0" smtClean="0"/>
              <a:t>community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Producers </a:t>
            </a:r>
            <a:r>
              <a:rPr lang="en-US" sz="1800" dirty="0" smtClean="0"/>
              <a:t>(or </a:t>
            </a:r>
            <a:r>
              <a:rPr lang="en-US" sz="1800" dirty="0" err="1" smtClean="0"/>
              <a:t>autotrophs</a:t>
            </a:r>
            <a:r>
              <a:rPr lang="en-US" sz="1800" dirty="0" smtClean="0"/>
              <a:t>) </a:t>
            </a:r>
            <a:r>
              <a:rPr lang="en-US" sz="1800" dirty="0" smtClean="0"/>
              <a:t>- </a:t>
            </a:r>
            <a:r>
              <a:rPr lang="en-US" sz="1800" dirty="0" smtClean="0"/>
              <a:t>plants and bacteria </a:t>
            </a:r>
            <a:r>
              <a:rPr lang="en-US" sz="1800" dirty="0" smtClean="0"/>
              <a:t>– convert </a:t>
            </a:r>
            <a:r>
              <a:rPr lang="en-US" sz="1800" dirty="0" smtClean="0"/>
              <a:t>energy into </a:t>
            </a:r>
            <a:r>
              <a:rPr lang="en-US" sz="1800" dirty="0" smtClean="0"/>
              <a:t>food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Consumers </a:t>
            </a:r>
            <a:r>
              <a:rPr lang="en-US" sz="1800" dirty="0" smtClean="0"/>
              <a:t>(or </a:t>
            </a:r>
            <a:r>
              <a:rPr lang="en-US" sz="1800" dirty="0" err="1" smtClean="0"/>
              <a:t>heterotrophs</a:t>
            </a:r>
            <a:r>
              <a:rPr lang="en-US" sz="1800" dirty="0" smtClean="0"/>
              <a:t>) </a:t>
            </a:r>
            <a:r>
              <a:rPr lang="en-US" sz="1800" dirty="0" smtClean="0"/>
              <a:t>- eat </a:t>
            </a:r>
            <a:r>
              <a:rPr lang="en-US" sz="1800" dirty="0" smtClean="0"/>
              <a:t>plants and animals to </a:t>
            </a:r>
            <a:r>
              <a:rPr lang="en-US" sz="1800" dirty="0" smtClean="0"/>
              <a:t>survive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consumers include herbivores (primary consumers), which eat only plants;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Carnivores </a:t>
            </a:r>
            <a:r>
              <a:rPr lang="en-US" sz="1800" dirty="0" smtClean="0"/>
              <a:t>(secondary consumers</a:t>
            </a:r>
            <a:r>
              <a:rPr lang="en-US" sz="1800" dirty="0" smtClean="0"/>
              <a:t>) - eat </a:t>
            </a:r>
            <a:r>
              <a:rPr lang="en-US" sz="1800" dirty="0" smtClean="0"/>
              <a:t>other </a:t>
            </a:r>
            <a:r>
              <a:rPr lang="en-US" sz="1800" dirty="0" smtClean="0"/>
              <a:t>animals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229600" cy="55927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Omnivores - eat both plants and animals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Detrivores</a:t>
            </a:r>
            <a:r>
              <a:rPr lang="en-US" sz="1800" dirty="0" smtClean="0"/>
              <a:t> -eat </a:t>
            </a:r>
            <a:r>
              <a:rPr lang="en-US" sz="1800" dirty="0" smtClean="0"/>
              <a:t>plants and animals that are already </a:t>
            </a:r>
            <a:r>
              <a:rPr lang="en-US" sz="1800" dirty="0" smtClean="0"/>
              <a:t>dead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Examples: some </a:t>
            </a:r>
            <a:r>
              <a:rPr lang="en-US" sz="1800" dirty="0" smtClean="0"/>
              <a:t>fishes crabs, vultures, and </a:t>
            </a:r>
            <a:r>
              <a:rPr lang="en-US" sz="1800" dirty="0" smtClean="0"/>
              <a:t>termites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Decomposers - change </a:t>
            </a:r>
            <a:r>
              <a:rPr lang="en-US" sz="1800" dirty="0" smtClean="0"/>
              <a:t>plants that have died into nutrients that allow them to </a:t>
            </a:r>
            <a:r>
              <a:rPr lang="en-US" sz="1800" dirty="0" smtClean="0"/>
              <a:t>survive</a:t>
            </a:r>
            <a:endParaRPr lang="en-US" sz="1800" dirty="0" smtClean="0"/>
          </a:p>
          <a:p>
            <a:pPr algn="just"/>
            <a:endParaRPr lang="en-US" sz="1800" dirty="0" smtClean="0"/>
          </a:p>
        </p:txBody>
      </p:sp>
      <p:pic>
        <p:nvPicPr>
          <p:cNvPr id="4" name="Picture 3" descr="There are three categories of marine life based on where plants and animals have adapted to live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191000"/>
            <a:ext cx="5257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Aquatic organisms are the referred to as biological components of an </a:t>
            </a:r>
            <a:r>
              <a:rPr lang="en-US" sz="1800" dirty="0" smtClean="0"/>
              <a:t>ecosystem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can grouped according to the conditions of their existence </a:t>
            </a:r>
          </a:p>
          <a:p>
            <a:pPr lvl="0" algn="just"/>
            <a:endParaRPr lang="en-US" sz="1800" dirty="0" smtClean="0"/>
          </a:p>
          <a:p>
            <a:pPr lvl="1" algn="just"/>
            <a:r>
              <a:rPr lang="en-US" sz="1800" dirty="0" smtClean="0"/>
              <a:t>Plankton 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1" algn="just"/>
            <a:r>
              <a:rPr lang="en-US" sz="1800" dirty="0" smtClean="0"/>
              <a:t>Benthos 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1" algn="just"/>
            <a:r>
              <a:rPr lang="en-US" sz="1800" dirty="0" smtClean="0"/>
              <a:t>Nekton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1" algn="just"/>
            <a:r>
              <a:rPr lang="en-US" sz="1800" dirty="0" smtClean="0"/>
              <a:t>Bacteria</a:t>
            </a:r>
            <a:endParaRPr lang="en-US" sz="1800" dirty="0" smtClean="0"/>
          </a:p>
          <a:p>
            <a:pPr lvl="0" algn="just"/>
            <a:endParaRPr lang="en-US" sz="1800" dirty="0" smtClean="0"/>
          </a:p>
          <a:p>
            <a:pPr lvl="1" algn="just"/>
            <a:r>
              <a:rPr lang="en-US" sz="1800" dirty="0" smtClean="0"/>
              <a:t>Fungi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BENTHIC COMMUNITIES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Those </a:t>
            </a:r>
            <a:r>
              <a:rPr lang="en-US" sz="1800" dirty="0" smtClean="0"/>
              <a:t>animals and plants that are attached to, crawl over, or that burrow into the bottom in aquatic </a:t>
            </a:r>
            <a:r>
              <a:rPr lang="en-US" sz="1800" dirty="0" smtClean="0"/>
              <a:t>ecosystems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smtClean="0"/>
              <a:t>always associated with benthic floor from litter zone to the deep sea </a:t>
            </a:r>
            <a:r>
              <a:rPr lang="en-US" sz="1800" dirty="0" smtClean="0"/>
              <a:t>system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live in the marine sediments distributing from </a:t>
            </a:r>
            <a:r>
              <a:rPr lang="en-US" sz="1800" dirty="0" smtClean="0"/>
              <a:t>tidal pools along </a:t>
            </a:r>
            <a:r>
              <a:rPr lang="en-US" sz="1800" dirty="0" smtClean="0"/>
              <a:t>the </a:t>
            </a:r>
            <a:r>
              <a:rPr lang="en-US" sz="1800" dirty="0" smtClean="0"/>
              <a:t>foreshore to </a:t>
            </a:r>
            <a:r>
              <a:rPr lang="en-US" sz="1800" dirty="0" smtClean="0"/>
              <a:t>the </a:t>
            </a:r>
            <a:r>
              <a:rPr lang="en-US" sz="1800" dirty="0" smtClean="0"/>
              <a:t>abyssal depths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term benthos comes from the </a:t>
            </a:r>
            <a:r>
              <a:rPr lang="en-US" sz="1800" dirty="0" smtClean="0"/>
              <a:t>Greek </a:t>
            </a:r>
            <a:r>
              <a:rPr lang="en-US" sz="1800" dirty="0" smtClean="0"/>
              <a:t>word meaning depths of the </a:t>
            </a:r>
            <a:r>
              <a:rPr lang="en-US" sz="1800" dirty="0" smtClean="0"/>
              <a:t>sea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Benthos </a:t>
            </a:r>
            <a:r>
              <a:rPr lang="en-US" sz="1800" dirty="0" smtClean="0"/>
              <a:t>also lives in freshwater </a:t>
            </a:r>
            <a:r>
              <a:rPr lang="en-US" sz="1800" dirty="0" smtClean="0"/>
              <a:t>bodies of water, </a:t>
            </a:r>
            <a:r>
              <a:rPr lang="en-US" sz="1800" dirty="0" smtClean="0"/>
              <a:t>such as lakes, rivers and streams. 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distribution occurrence and structure of most benthic organisms are determined by depth of water, temperature dissolved oxygen, salinity soil texture, availability of food and their biological </a:t>
            </a:r>
            <a:r>
              <a:rPr lang="en-US" sz="1800" dirty="0" smtClean="0"/>
              <a:t>interactions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Filter feeders, </a:t>
            </a:r>
            <a:r>
              <a:rPr lang="en-US" sz="1800" dirty="0" smtClean="0"/>
              <a:t>such as </a:t>
            </a:r>
            <a:r>
              <a:rPr lang="en-US" sz="1800" dirty="0" smtClean="0"/>
              <a:t>sponges and bivalves dominate </a:t>
            </a:r>
            <a:r>
              <a:rPr lang="en-US" sz="1800" dirty="0" smtClean="0"/>
              <a:t>the hard sandy </a:t>
            </a:r>
            <a:r>
              <a:rPr lang="en-US" sz="1800" dirty="0" smtClean="0"/>
              <a:t>bottoms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Deposit </a:t>
            </a:r>
            <a:r>
              <a:rPr lang="en-US" sz="1800" dirty="0" smtClean="0"/>
              <a:t>feeders such as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 populate </a:t>
            </a:r>
            <a:r>
              <a:rPr lang="en-US" sz="1800" dirty="0" smtClean="0"/>
              <a:t>in softer </a:t>
            </a:r>
            <a:r>
              <a:rPr lang="en-US" sz="1800" dirty="0" smtClean="0"/>
              <a:t>bottoms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Fish</a:t>
            </a:r>
            <a:r>
              <a:rPr lang="en-US" sz="1800" dirty="0" smtClean="0"/>
              <a:t>, </a:t>
            </a:r>
            <a:r>
              <a:rPr lang="en-US" sz="1800" dirty="0" smtClean="0"/>
              <a:t>sea stars, snails, cephalopods, </a:t>
            </a:r>
            <a:r>
              <a:rPr lang="en-US" sz="1800" dirty="0" smtClean="0"/>
              <a:t>and </a:t>
            </a:r>
            <a:r>
              <a:rPr lang="en-US" sz="1800" dirty="0" smtClean="0"/>
              <a:t>crustaceans are </a:t>
            </a:r>
            <a:r>
              <a:rPr lang="en-US" sz="1800" dirty="0" smtClean="0"/>
              <a:t>important predators and </a:t>
            </a:r>
            <a:r>
              <a:rPr lang="en-US" sz="1800" dirty="0" smtClean="0"/>
              <a:t>scavengers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CLASSIFICATION </a:t>
            </a:r>
            <a:r>
              <a:rPr lang="en-US" sz="1800" b="1" dirty="0" smtClean="0"/>
              <a:t>OF BENTHIC ORGANISMS 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Macrobenthos</a:t>
            </a:r>
            <a:r>
              <a:rPr lang="en-IN" sz="1800" dirty="0" smtClean="0"/>
              <a:t>-</a:t>
            </a:r>
            <a:r>
              <a:rPr lang="en-IN" sz="1800" dirty="0" smtClean="0"/>
              <a:t>	 (&gt;500um</a:t>
            </a:r>
            <a:r>
              <a:rPr lang="en-IN" sz="1800" dirty="0" smtClean="0"/>
              <a:t>)</a:t>
            </a:r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Meobenthos</a:t>
            </a:r>
            <a:r>
              <a:rPr lang="en-IN" sz="1800" dirty="0" smtClean="0"/>
              <a:t> </a:t>
            </a:r>
            <a:r>
              <a:rPr lang="en-IN" sz="1800" dirty="0" smtClean="0"/>
              <a:t>	</a:t>
            </a:r>
            <a:r>
              <a:rPr lang="en-IN" sz="1800" dirty="0" smtClean="0"/>
              <a:t>- (</a:t>
            </a:r>
            <a:r>
              <a:rPr lang="en-IN" sz="1800" dirty="0" smtClean="0"/>
              <a:t>60 and 500um</a:t>
            </a:r>
            <a:r>
              <a:rPr lang="en-IN" sz="1800" dirty="0" smtClean="0"/>
              <a:t>)</a:t>
            </a:r>
          </a:p>
          <a:p>
            <a:pPr lvl="0" algn="just"/>
            <a:endParaRPr lang="en-IN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Microbenthos</a:t>
            </a:r>
            <a:r>
              <a:rPr lang="en-IN" sz="1800" dirty="0" smtClean="0"/>
              <a:t> </a:t>
            </a:r>
            <a:r>
              <a:rPr lang="en-IN" sz="1800" dirty="0" smtClean="0"/>
              <a:t>-	(&lt;60um)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err="1" smtClean="0"/>
              <a:t>Macrobenthos</a:t>
            </a:r>
            <a:endParaRPr lang="en-US" sz="1800" b="1" i="1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Macrobenthos</a:t>
            </a:r>
            <a:r>
              <a:rPr lang="en-US" sz="1800" dirty="0" smtClean="0"/>
              <a:t> </a:t>
            </a:r>
            <a:r>
              <a:rPr lang="en-US" sz="1800" dirty="0" smtClean="0"/>
              <a:t>are the larger, more visible, size greater than 0.5 mm in size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Examples</a:t>
            </a:r>
            <a:r>
              <a:rPr lang="en-US" sz="1800" dirty="0" smtClean="0"/>
              <a:t>: </a:t>
            </a:r>
            <a:r>
              <a:rPr lang="en-US" sz="1800" dirty="0" err="1" smtClean="0"/>
              <a:t>polychaete</a:t>
            </a:r>
            <a:r>
              <a:rPr lang="en-US" sz="1800" dirty="0" smtClean="0"/>
              <a:t> worms, bivalves, echinoderms, sea </a:t>
            </a:r>
            <a:r>
              <a:rPr lang="en-US" sz="1800" dirty="0" err="1" smtClean="0"/>
              <a:t>anaemones</a:t>
            </a:r>
            <a:r>
              <a:rPr lang="en-US" sz="1800" dirty="0" smtClean="0"/>
              <a:t>, corals, sponges, sea squirts, </a:t>
            </a:r>
            <a:r>
              <a:rPr lang="en-US" sz="1800" dirty="0" err="1" smtClean="0"/>
              <a:t>turbellarians</a:t>
            </a:r>
            <a:r>
              <a:rPr lang="en-US" sz="1800" dirty="0" smtClean="0"/>
              <a:t> and larger crustaceans such as  prawns, crabs, lobsters, </a:t>
            </a:r>
            <a:r>
              <a:rPr lang="en-US" sz="1800" dirty="0" err="1" smtClean="0"/>
              <a:t>mysids</a:t>
            </a:r>
            <a:r>
              <a:rPr lang="en-US" sz="1800" dirty="0" smtClean="0"/>
              <a:t>, krill, isopods, </a:t>
            </a:r>
            <a:r>
              <a:rPr lang="en-US" sz="1800" dirty="0" err="1" smtClean="0"/>
              <a:t>cumaceans</a:t>
            </a:r>
            <a:r>
              <a:rPr lang="en-US" sz="1800" dirty="0" smtClean="0"/>
              <a:t> etc</a:t>
            </a:r>
          </a:p>
          <a:p>
            <a:endParaRPr lang="en-US" sz="1800" dirty="0"/>
          </a:p>
        </p:txBody>
      </p:sp>
      <p:pic>
        <p:nvPicPr>
          <p:cNvPr id="4" name="Picture 3" descr="http://upload.wikimedia.org/wikipedia/commons/thumb/e/e9/Nerr0878.jpg/120px-Nerr0878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191000"/>
            <a:ext cx="2819400" cy="194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upload.wikimedia.org/wikipedia/commons/thumb/d/d5/Benthic_GLERL_1.jpg/120px-Benthic_GLERL_1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4191000"/>
            <a:ext cx="2971800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1800" b="1" dirty="0" smtClean="0"/>
              <a:t>Important macro </a:t>
            </a:r>
            <a:r>
              <a:rPr lang="en-US" sz="1800" b="1" dirty="0" err="1" smtClean="0"/>
              <a:t>benthoic</a:t>
            </a:r>
            <a:r>
              <a:rPr lang="en-US" sz="1800" b="1" dirty="0" smtClean="0"/>
              <a:t> population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Echinoderms </a:t>
            </a:r>
            <a:r>
              <a:rPr lang="en-IN" sz="1800" dirty="0" smtClean="0"/>
              <a:t>– Star fish, sea urchin, brittle star, </a:t>
            </a:r>
            <a:r>
              <a:rPr lang="en-IN" sz="1800" dirty="0" err="1" smtClean="0"/>
              <a:t>sealillies</a:t>
            </a:r>
            <a:r>
              <a:rPr lang="en-IN" sz="1800" dirty="0" smtClean="0"/>
              <a:t>, sea cucumbers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Plants </a:t>
            </a:r>
            <a:r>
              <a:rPr lang="en-IN" sz="1800" dirty="0" smtClean="0"/>
              <a:t>– </a:t>
            </a:r>
            <a:r>
              <a:rPr lang="en-IN" sz="1800" i="1" dirty="0" err="1" smtClean="0"/>
              <a:t>Sargasssum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Ulva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Gracillaria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Hippnia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Codium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Sponges </a:t>
            </a:r>
            <a:r>
              <a:rPr lang="en-IN" sz="1800" dirty="0" smtClean="0"/>
              <a:t>– </a:t>
            </a:r>
            <a:r>
              <a:rPr lang="en-IN" sz="1800" i="1" dirty="0" err="1" smtClean="0"/>
              <a:t>Sycon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Grantia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Coelenterate </a:t>
            </a:r>
            <a:r>
              <a:rPr lang="en-IN" sz="1800" dirty="0" smtClean="0"/>
              <a:t>– Sea anemones, </a:t>
            </a:r>
            <a:r>
              <a:rPr lang="en-IN" sz="1800" i="1" dirty="0" err="1" smtClean="0"/>
              <a:t>Sertularia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Annelids </a:t>
            </a:r>
            <a:r>
              <a:rPr lang="en-IN" sz="1800" dirty="0" smtClean="0"/>
              <a:t>– </a:t>
            </a:r>
            <a:r>
              <a:rPr lang="en-IN" sz="1800" i="1" dirty="0" err="1" smtClean="0"/>
              <a:t>Nereis</a:t>
            </a:r>
            <a:r>
              <a:rPr lang="en-IN" sz="1800" i="1" dirty="0" smtClean="0"/>
              <a:t>, Eunice, </a:t>
            </a:r>
            <a:r>
              <a:rPr lang="en-IN" sz="1800" i="1" dirty="0" err="1" smtClean="0"/>
              <a:t>Sabellaria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Arthropods </a:t>
            </a:r>
            <a:r>
              <a:rPr lang="en-IN" sz="1800" dirty="0" smtClean="0"/>
              <a:t>– Hermit crabs, </a:t>
            </a:r>
            <a:r>
              <a:rPr lang="en-IN" sz="1800" dirty="0" err="1" smtClean="0"/>
              <a:t>Mysids</a:t>
            </a:r>
            <a:r>
              <a:rPr lang="en-IN" sz="1800" dirty="0" smtClean="0"/>
              <a:t>, </a:t>
            </a:r>
            <a:r>
              <a:rPr lang="en-IN" sz="1800" dirty="0" err="1" smtClean="0"/>
              <a:t>Gammarus</a:t>
            </a:r>
            <a:r>
              <a:rPr lang="en-IN" sz="1800" dirty="0" smtClean="0"/>
              <a:t>, Isopods, </a:t>
            </a:r>
            <a:r>
              <a:rPr lang="en-IN" sz="1800" dirty="0" err="1" smtClean="0"/>
              <a:t>Cumecians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Molluscs </a:t>
            </a:r>
            <a:r>
              <a:rPr lang="en-IN" sz="1800" dirty="0" smtClean="0"/>
              <a:t>– </a:t>
            </a:r>
            <a:r>
              <a:rPr lang="en-IN" sz="1800" i="1" dirty="0" err="1" smtClean="0"/>
              <a:t>Mytilus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Littorina</a:t>
            </a:r>
            <a:r>
              <a:rPr lang="en-IN" sz="1800" i="1" dirty="0" smtClean="0"/>
              <a:t>, Patella, Murex, </a:t>
            </a:r>
            <a:r>
              <a:rPr lang="en-IN" sz="1800" i="1" dirty="0" err="1" smtClean="0"/>
              <a:t>Teredo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Cyprea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Crossostrea</a:t>
            </a:r>
            <a:r>
              <a:rPr lang="en-IN" sz="1800" i="1" dirty="0" smtClean="0"/>
              <a:t>, </a:t>
            </a:r>
            <a:r>
              <a:rPr lang="en-IN" sz="1800" i="1" dirty="0" err="1" smtClean="0"/>
              <a:t>Ostrea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err="1" smtClean="0"/>
              <a:t>Prochordata</a:t>
            </a:r>
            <a:r>
              <a:rPr lang="en-IN" sz="1800" dirty="0" smtClean="0"/>
              <a:t>  </a:t>
            </a:r>
            <a:r>
              <a:rPr lang="en-IN" sz="1800" dirty="0" smtClean="0"/>
              <a:t>- Ascidia, </a:t>
            </a:r>
            <a:r>
              <a:rPr lang="en-IN" sz="1800" i="1" dirty="0" err="1" smtClean="0"/>
              <a:t>Botrythus</a:t>
            </a:r>
            <a:endParaRPr lang="en-US" sz="1800" dirty="0" smtClean="0"/>
          </a:p>
          <a:p>
            <a:pPr lvl="0" algn="just"/>
            <a:endParaRPr lang="en-IN" sz="1800" dirty="0" smtClean="0"/>
          </a:p>
          <a:p>
            <a:pPr lvl="0" algn="just"/>
            <a:r>
              <a:rPr lang="en-IN" sz="1800" dirty="0" smtClean="0"/>
              <a:t>Fishes  </a:t>
            </a:r>
            <a:r>
              <a:rPr lang="en-IN" sz="1800" dirty="0" smtClean="0"/>
              <a:t>- </a:t>
            </a:r>
            <a:r>
              <a:rPr lang="en-IN" sz="1800" dirty="0" err="1" smtClean="0"/>
              <a:t>Demersal</a:t>
            </a:r>
            <a:r>
              <a:rPr lang="en-IN" sz="1800" dirty="0" smtClean="0"/>
              <a:t> fishes ; soles, sharks, skates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697</Words>
  <Application>Microsoft Office PowerPoint</Application>
  <PresentationFormat>On-screen Show (4:3)</PresentationFormat>
  <Paragraphs>182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Biotic communities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Biotic communities</dc:title>
  <dc:creator/>
  <cp:lastModifiedBy>ELAB3</cp:lastModifiedBy>
  <cp:revision>15</cp:revision>
  <dcterms:created xsi:type="dcterms:W3CDTF">2006-08-16T00:00:00Z</dcterms:created>
  <dcterms:modified xsi:type="dcterms:W3CDTF">2012-05-17T10:45:58Z</dcterms:modified>
</cp:coreProperties>
</file>