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Dictyocha_speculum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Phytoplankton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The </a:t>
            </a:r>
            <a:r>
              <a:rPr lang="en-US" sz="1800" dirty="0" err="1" smtClean="0"/>
              <a:t>holoplankton</a:t>
            </a:r>
            <a:r>
              <a:rPr lang="en-US" sz="1800" dirty="0" smtClean="0"/>
              <a:t> includes – </a:t>
            </a:r>
            <a:r>
              <a:rPr lang="en-US" sz="1800" dirty="0" err="1" smtClean="0"/>
              <a:t>foraminiferans</a:t>
            </a:r>
            <a:r>
              <a:rPr lang="en-US" sz="1800" dirty="0" smtClean="0"/>
              <a:t>, radiolarians, </a:t>
            </a:r>
            <a:r>
              <a:rPr lang="en-US" sz="1800" dirty="0" err="1" smtClean="0"/>
              <a:t>siphonophores</a:t>
            </a:r>
            <a:r>
              <a:rPr lang="en-US" sz="1800" dirty="0" smtClean="0"/>
              <a:t>, ctenophores, pelagic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, copepods, </a:t>
            </a:r>
            <a:r>
              <a:rPr lang="en-US" sz="1800" dirty="0" err="1" smtClean="0"/>
              <a:t>cladocerans</a:t>
            </a:r>
            <a:r>
              <a:rPr lang="en-US" sz="1800" dirty="0" smtClean="0"/>
              <a:t> </a:t>
            </a:r>
            <a:r>
              <a:rPr lang="en-US" sz="1800" dirty="0" err="1" smtClean="0"/>
              <a:t>euphausids</a:t>
            </a:r>
            <a:r>
              <a:rPr lang="en-US" sz="1800" dirty="0" smtClean="0"/>
              <a:t>, </a:t>
            </a:r>
            <a:r>
              <a:rPr lang="en-US" sz="1800" dirty="0" err="1" smtClean="0"/>
              <a:t>chaetognaths</a:t>
            </a:r>
            <a:r>
              <a:rPr lang="en-US" sz="1800" dirty="0" smtClean="0"/>
              <a:t>, </a:t>
            </a:r>
            <a:r>
              <a:rPr lang="en-US" sz="1800" dirty="0" err="1" smtClean="0"/>
              <a:t>pteropods</a:t>
            </a:r>
            <a:r>
              <a:rPr lang="en-US" sz="1800" dirty="0" smtClean="0"/>
              <a:t>, </a:t>
            </a:r>
            <a:r>
              <a:rPr lang="en-US" sz="1800" dirty="0" err="1" smtClean="0"/>
              <a:t>salps</a:t>
            </a:r>
            <a:r>
              <a:rPr lang="en-US" sz="1800" dirty="0" smtClean="0"/>
              <a:t> etc.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Whereas </a:t>
            </a:r>
            <a:r>
              <a:rPr lang="en-US" sz="1800" dirty="0" err="1" smtClean="0"/>
              <a:t>meropkankton</a:t>
            </a:r>
            <a:r>
              <a:rPr lang="en-US" sz="1800" dirty="0" smtClean="0"/>
              <a:t> - the drifting larval stages of numerous littoral and benthic species such as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, barnacles, decapods crustaceans, </a:t>
            </a:r>
            <a:r>
              <a:rPr lang="en-US" sz="1800" dirty="0" smtClean="0"/>
              <a:t>echinoderms, </a:t>
            </a:r>
            <a:r>
              <a:rPr lang="en-US" sz="1800" dirty="0" err="1" smtClean="0"/>
              <a:t>molluscs</a:t>
            </a:r>
            <a:r>
              <a:rPr lang="en-US" sz="1800" dirty="0" smtClean="0"/>
              <a:t> </a:t>
            </a:r>
            <a:r>
              <a:rPr lang="en-US" sz="1800" dirty="0" smtClean="0"/>
              <a:t>etc.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Fish </a:t>
            </a:r>
            <a:r>
              <a:rPr lang="en-US" sz="1800" dirty="0" smtClean="0"/>
              <a:t>eggs and fish larvae - </a:t>
            </a:r>
            <a:r>
              <a:rPr lang="en-US" sz="1800" dirty="0" err="1" smtClean="0"/>
              <a:t>ichthyoplankton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The phytoplankton - principal source of primary nutrition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Produces organic matter through photosynthesis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Contribute to about 95% of primary production in the oceans and supports the secondary production (zooplankton) and tertiary production (fish, shellfish, mammals, etc.)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About 5,000 phytoplankton have been identified in aquatic ecosystem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Diatoms 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Common forms of centric diatoms are </a:t>
            </a:r>
            <a:r>
              <a:rPr lang="en-US" sz="1800" i="1" dirty="0" err="1" smtClean="0"/>
              <a:t>Coscinodiscus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Chaetoceros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Biddulphia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Skeletonemia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Thallassionema</a:t>
            </a:r>
            <a:r>
              <a:rPr lang="en-US" sz="1800" dirty="0" smtClean="0"/>
              <a:t>, and </a:t>
            </a:r>
            <a:r>
              <a:rPr lang="en-US" sz="1800" i="1" dirty="0" err="1" smtClean="0"/>
              <a:t>Bacteriastrum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Thalassiosira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Navicula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Triceratium</a:t>
            </a:r>
            <a:endParaRPr lang="en-US" sz="1800" i="1" dirty="0" smtClean="0"/>
          </a:p>
          <a:p>
            <a:pPr algn="just"/>
            <a:endParaRPr lang="en-US" sz="1800" i="1" dirty="0" smtClean="0"/>
          </a:p>
          <a:p>
            <a:pPr algn="just"/>
            <a:endParaRPr lang="en-US" sz="1800" i="1" dirty="0" smtClean="0"/>
          </a:p>
          <a:p>
            <a:pPr algn="just"/>
            <a:r>
              <a:rPr lang="en-US" sz="1800" dirty="0" smtClean="0"/>
              <a:t>Some common </a:t>
            </a:r>
            <a:r>
              <a:rPr lang="en-US" sz="1800" dirty="0" err="1" smtClean="0"/>
              <a:t>pennate</a:t>
            </a:r>
            <a:r>
              <a:rPr lang="en-US" sz="1800" dirty="0" smtClean="0"/>
              <a:t> diatoms are </a:t>
            </a:r>
            <a:r>
              <a:rPr lang="en-US" sz="1800" i="1" dirty="0" err="1" smtClean="0"/>
              <a:t>Pleurosigma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Gyrosigma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Rhizosolenia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Thalassiothrix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Thalassionema</a:t>
            </a:r>
            <a:r>
              <a:rPr lang="en-US" sz="1800" i="1" dirty="0" smtClean="0"/>
              <a:t> </a:t>
            </a:r>
            <a:r>
              <a:rPr lang="en-US" sz="1800" dirty="0" smtClean="0"/>
              <a:t> and </a:t>
            </a:r>
            <a:r>
              <a:rPr lang="en-US" sz="1800" i="1" dirty="0" err="1" smtClean="0"/>
              <a:t>Nitzschia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10242" name="Picture 25" descr="net tow conte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3276600" cy="2362200"/>
          </a:xfrm>
          <a:prstGeom prst="rect">
            <a:avLst/>
          </a:prstGeom>
          <a:noFill/>
        </p:spPr>
      </p:pic>
      <p:pic>
        <p:nvPicPr>
          <p:cNvPr id="10241" name="Picture 28" descr="Thalassiosiraspp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962400"/>
            <a:ext cx="3276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Dinoflagellates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next to diatoms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Abundant </a:t>
            </a:r>
            <a:r>
              <a:rPr lang="en-US" sz="1800" dirty="0" smtClean="0"/>
              <a:t>in </a:t>
            </a:r>
            <a:r>
              <a:rPr lang="en-US" sz="1800" dirty="0" err="1" smtClean="0"/>
              <a:t>trophical</a:t>
            </a:r>
            <a:r>
              <a:rPr lang="en-US" sz="1800" dirty="0" smtClean="0"/>
              <a:t> water producing red </a:t>
            </a:r>
            <a:r>
              <a:rPr lang="en-US" sz="1800" dirty="0" smtClean="0"/>
              <a:t>tides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genera of </a:t>
            </a:r>
            <a:r>
              <a:rPr lang="en-US" sz="1800" i="1" dirty="0" err="1" smtClean="0"/>
              <a:t>Peridinium</a:t>
            </a:r>
            <a:r>
              <a:rPr lang="en-US" sz="1800" dirty="0" smtClean="0"/>
              <a:t> and </a:t>
            </a:r>
            <a:r>
              <a:rPr lang="en-US" sz="1800" i="1" dirty="0" err="1" smtClean="0"/>
              <a:t>Ceratium</a:t>
            </a:r>
            <a:r>
              <a:rPr lang="en-US" sz="1800" dirty="0" smtClean="0"/>
              <a:t> are most </a:t>
            </a:r>
            <a:r>
              <a:rPr lang="en-US" sz="1800" dirty="0" err="1" smtClean="0"/>
              <a:t>commen</a:t>
            </a:r>
            <a:r>
              <a:rPr lang="en-US" sz="1800" dirty="0" smtClean="0"/>
              <a:t> in the </a:t>
            </a:r>
            <a:r>
              <a:rPr lang="en-US" sz="1800" dirty="0" smtClean="0"/>
              <a:t>plankton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Common </a:t>
            </a:r>
            <a:r>
              <a:rPr lang="en-US" sz="1800" dirty="0" smtClean="0"/>
              <a:t>unarmored (“naked”) representatives of </a:t>
            </a:r>
            <a:r>
              <a:rPr lang="en-US" sz="1800" dirty="0" err="1" smtClean="0"/>
              <a:t>dinoflagellates</a:t>
            </a:r>
            <a:r>
              <a:rPr lang="en-US" sz="1800" dirty="0" smtClean="0"/>
              <a:t> are </a:t>
            </a:r>
            <a:r>
              <a:rPr lang="en-US" sz="1800" i="1" dirty="0" err="1" smtClean="0"/>
              <a:t>Gymnodinium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Cystidinium</a:t>
            </a:r>
            <a:r>
              <a:rPr lang="en-US" sz="1800" dirty="0" smtClean="0"/>
              <a:t>, and </a:t>
            </a:r>
            <a:r>
              <a:rPr lang="en-US" sz="1800" i="1" dirty="0" err="1" smtClean="0"/>
              <a:t>Glenodinium</a:t>
            </a:r>
            <a:endParaRPr lang="en-US" sz="1800" i="1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Common armored </a:t>
            </a:r>
            <a:r>
              <a:rPr lang="en-US" sz="1800" dirty="0" err="1" smtClean="0"/>
              <a:t>dinoflagellate</a:t>
            </a:r>
            <a:r>
              <a:rPr lang="en-US" sz="1800" dirty="0" smtClean="0"/>
              <a:t> species are </a:t>
            </a:r>
            <a:r>
              <a:rPr lang="en-US" sz="1800" i="1" dirty="0" err="1" smtClean="0"/>
              <a:t>Peridinium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Ceratium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Dinophysis</a:t>
            </a:r>
            <a:r>
              <a:rPr lang="en-US" sz="1800" dirty="0" smtClean="0"/>
              <a:t>, and </a:t>
            </a:r>
            <a:r>
              <a:rPr lang="en-US" sz="1800" i="1" dirty="0" err="1" smtClean="0"/>
              <a:t>Goniaulax</a:t>
            </a:r>
            <a:r>
              <a:rPr lang="en-US" sz="1800" i="1" dirty="0" smtClean="0"/>
              <a:t> etc.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Non-photosynthetic </a:t>
            </a:r>
            <a:r>
              <a:rPr lang="en-US" sz="1800" dirty="0" smtClean="0"/>
              <a:t>species - </a:t>
            </a:r>
            <a:r>
              <a:rPr lang="en-US" sz="1800" i="1" dirty="0" err="1" smtClean="0"/>
              <a:t>Noctiluca</a:t>
            </a:r>
            <a:r>
              <a:rPr lang="en-US" sz="1800" i="1" dirty="0" smtClean="0"/>
              <a:t>. </a:t>
            </a:r>
            <a:r>
              <a:rPr lang="en-US" sz="1800" dirty="0" smtClean="0"/>
              <a:t>Sp.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Certain </a:t>
            </a:r>
            <a:r>
              <a:rPr lang="en-US" sz="1800" dirty="0" smtClean="0"/>
              <a:t>species produce a poison – PSP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Red </a:t>
            </a:r>
            <a:r>
              <a:rPr lang="en-US" sz="1800" dirty="0" smtClean="0"/>
              <a:t>tide is by </a:t>
            </a:r>
            <a:r>
              <a:rPr lang="en-US" sz="1800" i="1" dirty="0" err="1" smtClean="0"/>
              <a:t>Goniaulax</a:t>
            </a:r>
            <a:r>
              <a:rPr lang="en-US" sz="1800" i="1" dirty="0" smtClean="0"/>
              <a:t> </a:t>
            </a:r>
            <a:r>
              <a:rPr lang="en-US" sz="1800" dirty="0" smtClean="0"/>
              <a:t>sp</a:t>
            </a:r>
            <a:r>
              <a:rPr lang="en-US" sz="1800" i="1" dirty="0" smtClean="0"/>
              <a:t>. </a:t>
            </a:r>
            <a:r>
              <a:rPr lang="en-US" sz="1800" dirty="0" smtClean="0"/>
              <a:t>and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Gymnodinium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brevis</a:t>
            </a:r>
            <a:r>
              <a:rPr lang="en-US" sz="1800" i="1" dirty="0" smtClean="0"/>
              <a:t>. </a:t>
            </a:r>
            <a:r>
              <a:rPr lang="en-US" sz="1800" i="1" dirty="0" err="1" smtClean="0"/>
              <a:t>Noctiluca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scintillans</a:t>
            </a:r>
            <a:r>
              <a:rPr lang="en-US" sz="1800" i="1" dirty="0" smtClean="0"/>
              <a:t> </a:t>
            </a:r>
            <a:r>
              <a:rPr lang="en-US" sz="1800" dirty="0" smtClean="0"/>
              <a:t>exhibit bioluminescence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Coccolithophores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one-celled marine plants that live in large numbers in the upper layers of the </a:t>
            </a:r>
            <a:r>
              <a:rPr lang="en-US" sz="1800" dirty="0" smtClean="0"/>
              <a:t>ocean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Abundant </a:t>
            </a:r>
            <a:r>
              <a:rPr lang="en-US" sz="1800" dirty="0" smtClean="0"/>
              <a:t>in the sub-</a:t>
            </a:r>
            <a:r>
              <a:rPr lang="en-US" sz="1800" dirty="0" err="1" smtClean="0"/>
              <a:t>trophical</a:t>
            </a:r>
            <a:r>
              <a:rPr lang="en-US" sz="1800" dirty="0" smtClean="0"/>
              <a:t> areas and also live in most </a:t>
            </a:r>
            <a:r>
              <a:rPr lang="en-US" sz="1800" dirty="0" err="1" smtClean="0"/>
              <a:t>subpolar</a:t>
            </a:r>
            <a:r>
              <a:rPr lang="en-US" sz="1800" dirty="0" smtClean="0"/>
              <a:t> regions.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Importatent</a:t>
            </a:r>
            <a:r>
              <a:rPr lang="en-US" sz="1800" dirty="0" smtClean="0"/>
              <a:t> </a:t>
            </a:r>
            <a:r>
              <a:rPr lang="en-US" sz="1800" dirty="0" smtClean="0"/>
              <a:t>forms </a:t>
            </a:r>
            <a:r>
              <a:rPr lang="en-US" sz="1800" dirty="0" smtClean="0"/>
              <a:t>- </a:t>
            </a:r>
            <a:r>
              <a:rPr lang="en-US" sz="1800" i="1" dirty="0" err="1" smtClean="0"/>
              <a:t>Dicrateria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Phaeocystis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Coccolithus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Prymnesium</a:t>
            </a:r>
            <a:r>
              <a:rPr lang="en-US" sz="1800" dirty="0" smtClean="0"/>
              <a:t> etc.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724400"/>
            <a:ext cx="289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err="1" smtClean="0"/>
              <a:t>Silicoflagallates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Phytoflagellates</a:t>
            </a:r>
            <a:r>
              <a:rPr lang="en-US" sz="1800" dirty="0" smtClean="0"/>
              <a:t> </a:t>
            </a:r>
            <a:r>
              <a:rPr lang="en-US" sz="1800" dirty="0" smtClean="0"/>
              <a:t>are </a:t>
            </a:r>
            <a:r>
              <a:rPr lang="en-US" sz="1800" dirty="0" smtClean="0"/>
              <a:t>algae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Abundant </a:t>
            </a:r>
            <a:r>
              <a:rPr lang="en-US" sz="1800" dirty="0" smtClean="0"/>
              <a:t>in phytoplankton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Important </a:t>
            </a:r>
            <a:r>
              <a:rPr lang="en-US" sz="1800" dirty="0" smtClean="0"/>
              <a:t>forms </a:t>
            </a:r>
            <a:r>
              <a:rPr lang="en-US" sz="1800" dirty="0" smtClean="0"/>
              <a:t>are </a:t>
            </a:r>
            <a:r>
              <a:rPr lang="en-US" sz="1800" dirty="0" err="1" smtClean="0"/>
              <a:t>Dictyoche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Distephanus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Chromulina</a:t>
            </a:r>
            <a:r>
              <a:rPr lang="en-US" sz="1800" i="1" dirty="0" smtClean="0"/>
              <a:t> etc</a:t>
            </a:r>
            <a:r>
              <a:rPr lang="en-US" sz="1800" i="1" dirty="0" smtClean="0"/>
              <a:t>.</a:t>
            </a:r>
          </a:p>
          <a:p>
            <a:pPr algn="just"/>
            <a:endParaRPr lang="en-US" sz="1800" i="1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upload.wikimedia.org/wikipedia/commons/thumb/b/bf/Dictyocha_speculum.jpg/200px-Dictyocha_speculum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1430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Blue-green algae</a:t>
            </a:r>
          </a:p>
          <a:p>
            <a:pPr>
              <a:buNone/>
            </a:pPr>
            <a:r>
              <a:rPr lang="en-US" sz="1800" dirty="0" smtClean="0"/>
              <a:t> </a:t>
            </a:r>
            <a:endParaRPr lang="en-US" sz="1800" dirty="0" smtClean="0"/>
          </a:p>
          <a:p>
            <a:r>
              <a:rPr lang="en-US" sz="1800" dirty="0" smtClean="0"/>
              <a:t>Are </a:t>
            </a:r>
            <a:r>
              <a:rPr lang="en-US" sz="1800" dirty="0" smtClean="0"/>
              <a:t>the hard, simple algae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Chief primary producers of organic matter</a:t>
            </a:r>
          </a:p>
          <a:p>
            <a:pPr>
              <a:buNone/>
            </a:pPr>
            <a:endParaRPr lang="en-US" sz="1800" i="1" dirty="0" smtClean="0"/>
          </a:p>
          <a:p>
            <a:r>
              <a:rPr lang="en-US" sz="1800" i="1" dirty="0" err="1" smtClean="0"/>
              <a:t>Trichodesmium</a:t>
            </a:r>
            <a:r>
              <a:rPr lang="en-US" sz="1800" i="1" dirty="0" smtClean="0"/>
              <a:t> </a:t>
            </a:r>
            <a:r>
              <a:rPr lang="en-US" sz="1800" dirty="0" smtClean="0"/>
              <a:t>sp species are tropical, dominant in warm seas and forms </a:t>
            </a:r>
            <a:r>
              <a:rPr lang="en-US" sz="1800" dirty="0" smtClean="0"/>
              <a:t>blooms</a:t>
            </a: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Green </a:t>
            </a:r>
            <a:r>
              <a:rPr lang="en-US" sz="1800" b="1" dirty="0" smtClean="0"/>
              <a:t>algae 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 green algae are unicellular and colonial </a:t>
            </a:r>
            <a:r>
              <a:rPr lang="en-US" sz="1800" dirty="0" smtClean="0"/>
              <a:t>flagellates, </a:t>
            </a:r>
            <a:r>
              <a:rPr lang="en-US" sz="1800" dirty="0" smtClean="0"/>
              <a:t>often colonial, commonly found in fresh water. 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86200" y="1524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152400"/>
            <a:ext cx="2438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858000" y="2362200"/>
            <a:ext cx="1924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Trichodesmium</a:t>
            </a:r>
            <a:r>
              <a:rPr lang="en-US" i="1" dirty="0" smtClean="0"/>
              <a:t> </a:t>
            </a:r>
            <a:r>
              <a:rPr lang="en-US" dirty="0" smtClean="0"/>
              <a:t>sp </a:t>
            </a:r>
            <a:endParaRPr lang="en-US" dirty="0"/>
          </a:p>
        </p:txBody>
      </p:sp>
      <p:pic>
        <p:nvPicPr>
          <p:cNvPr id="7" name="Picture 6" descr="http://www.microscopy-uk.org.uk/mag/imagsmall/pediastrum.jpg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5867400" y="4876800"/>
            <a:ext cx="23622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ZOOPLANKTON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heterotrophic plankton except bacteria and </a:t>
            </a:r>
            <a:r>
              <a:rPr lang="en-US" sz="1800" dirty="0" smtClean="0"/>
              <a:t>viruses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Size </a:t>
            </a:r>
            <a:r>
              <a:rPr lang="en-US" sz="1800" dirty="0" smtClean="0"/>
              <a:t>range from 2 µm (flagellates) to several meters (jellyfish</a:t>
            </a:r>
            <a:r>
              <a:rPr lang="en-US" sz="1800" dirty="0" smtClean="0"/>
              <a:t>)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Adaptation </a:t>
            </a:r>
            <a:r>
              <a:rPr lang="en-US" sz="1800" dirty="0" smtClean="0"/>
              <a:t>to a pelagic mode of </a:t>
            </a:r>
            <a:r>
              <a:rPr lang="en-US" sz="1800" dirty="0" smtClean="0"/>
              <a:t>existence – </a:t>
            </a:r>
            <a:r>
              <a:rPr lang="en-US" sz="1800" dirty="0" err="1" smtClean="0"/>
              <a:t>holoplankton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Larval </a:t>
            </a:r>
            <a:r>
              <a:rPr lang="en-US" sz="1800" dirty="0" smtClean="0"/>
              <a:t>forms </a:t>
            </a:r>
            <a:r>
              <a:rPr lang="en-US" sz="1800" dirty="0" smtClean="0"/>
              <a:t>present </a:t>
            </a:r>
            <a:r>
              <a:rPr lang="en-US" sz="1800" dirty="0" smtClean="0"/>
              <a:t>temporarily in the plankton  are called </a:t>
            </a:r>
            <a:r>
              <a:rPr lang="en-US" sz="1800" dirty="0" err="1" smtClean="0"/>
              <a:t>meroplankton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303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Phytoplankton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Phytoplankton</dc:title>
  <dc:creator/>
  <cp:lastModifiedBy>ELAB3</cp:lastModifiedBy>
  <cp:revision>4</cp:revision>
  <dcterms:created xsi:type="dcterms:W3CDTF">2006-08-16T00:00:00Z</dcterms:created>
  <dcterms:modified xsi:type="dcterms:W3CDTF">2012-05-19T04:23:23Z</dcterms:modified>
</cp:coreProperties>
</file>