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PROTOZOAN ZOOPLANKTON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Nine </a:t>
            </a:r>
            <a:r>
              <a:rPr lang="en-US" sz="1800" dirty="0" smtClean="0"/>
              <a:t>genera and about 42 species are </a:t>
            </a:r>
            <a:r>
              <a:rPr lang="en-US" sz="1800" dirty="0" smtClean="0"/>
              <a:t>recognized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Most </a:t>
            </a:r>
            <a:r>
              <a:rPr lang="en-US" sz="1800" dirty="0" smtClean="0"/>
              <a:t>species belong to the genus </a:t>
            </a:r>
            <a:r>
              <a:rPr lang="en-US" sz="1800" i="1" dirty="0" err="1" smtClean="0"/>
              <a:t>Sagitta</a:t>
            </a:r>
            <a:r>
              <a:rPr lang="en-US" sz="1800" dirty="0" smtClean="0"/>
              <a:t>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Eukrohnia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Pterosagitta</a:t>
            </a:r>
            <a:r>
              <a:rPr lang="en-US" sz="1800" i="1" dirty="0" smtClean="0"/>
              <a:t>,</a:t>
            </a:r>
            <a:r>
              <a:rPr lang="en-US" sz="1800" dirty="0" smtClean="0"/>
              <a:t> </a:t>
            </a:r>
            <a:r>
              <a:rPr lang="en-US" sz="1800" dirty="0" err="1" smtClean="0"/>
              <a:t>Spadella</a:t>
            </a:r>
            <a:r>
              <a:rPr lang="en-US" sz="1800" dirty="0" smtClean="0"/>
              <a:t> etc</a:t>
            </a:r>
            <a:r>
              <a:rPr lang="en-US" sz="1800" dirty="0" smtClean="0"/>
              <a:t>.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important forms present in Indian Ocean are </a:t>
            </a:r>
            <a:r>
              <a:rPr lang="en-US" sz="1800" i="1" dirty="0" err="1" smtClean="0"/>
              <a:t>Sagitta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bombayensis</a:t>
            </a:r>
            <a:r>
              <a:rPr lang="en-US" sz="1800" i="1" dirty="0" smtClean="0"/>
              <a:t>, S. </a:t>
            </a:r>
            <a:r>
              <a:rPr lang="en-US" sz="1800" i="1" dirty="0" err="1" smtClean="0"/>
              <a:t>setosa</a:t>
            </a:r>
            <a:r>
              <a:rPr lang="en-US" sz="1800" i="1" dirty="0" smtClean="0"/>
              <a:t>, S. </a:t>
            </a:r>
            <a:r>
              <a:rPr lang="en-US" sz="1800" i="1" dirty="0" err="1" smtClean="0"/>
              <a:t>enflata</a:t>
            </a:r>
            <a:r>
              <a:rPr lang="en-US" sz="1800" i="1" dirty="0" smtClean="0"/>
              <a:t>, S. </a:t>
            </a:r>
            <a:r>
              <a:rPr lang="en-US" sz="1800" i="1" dirty="0" err="1" smtClean="0"/>
              <a:t>robusta</a:t>
            </a:r>
            <a:r>
              <a:rPr lang="en-US" sz="1800" i="1" dirty="0" smtClean="0"/>
              <a:t>. </a:t>
            </a:r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endParaRPr lang="en-US" sz="1800" i="1" dirty="0" smtClean="0"/>
          </a:p>
          <a:p>
            <a:pPr algn="just"/>
            <a:r>
              <a:rPr lang="en-US" sz="1800" i="1" dirty="0" smtClean="0"/>
              <a:t>S. </a:t>
            </a:r>
            <a:r>
              <a:rPr lang="en-US" sz="1800" i="1" dirty="0" err="1" smtClean="0"/>
              <a:t>padella</a:t>
            </a:r>
            <a:r>
              <a:rPr lang="en-US" sz="1800" i="1" dirty="0" smtClean="0"/>
              <a:t> </a:t>
            </a:r>
            <a:r>
              <a:rPr lang="en-US" sz="1800" dirty="0" smtClean="0"/>
              <a:t>sp is the only benthic species present in marine waters.</a:t>
            </a:r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Planktonic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polychaetes</a:t>
            </a:r>
            <a:r>
              <a:rPr lang="en-US" sz="1800" dirty="0" smtClean="0"/>
              <a:t>	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Planktonic</a:t>
            </a:r>
            <a:r>
              <a:rPr lang="en-US" sz="1800" dirty="0" smtClean="0"/>
              <a:t>  </a:t>
            </a:r>
            <a:r>
              <a:rPr lang="en-US" sz="1800" i="1" dirty="0" err="1" smtClean="0"/>
              <a:t>polychaetes</a:t>
            </a:r>
            <a:r>
              <a:rPr lang="en-US" sz="1800" dirty="0" smtClean="0"/>
              <a:t> are annelids , resembles </a:t>
            </a:r>
            <a:r>
              <a:rPr lang="en-US" sz="1800" i="1" dirty="0" err="1" smtClean="0"/>
              <a:t>Neries</a:t>
            </a:r>
            <a:r>
              <a:rPr lang="en-US" sz="1800" dirty="0" smtClean="0"/>
              <a:t> sp, true </a:t>
            </a:r>
            <a:r>
              <a:rPr lang="en-US" sz="1800" dirty="0" err="1" smtClean="0"/>
              <a:t>holoplanktonic</a:t>
            </a:r>
            <a:r>
              <a:rPr lang="en-US" sz="1800" dirty="0" smtClean="0"/>
              <a:t> and have wide </a:t>
            </a:r>
            <a:r>
              <a:rPr lang="en-US" sz="1800" dirty="0" smtClean="0"/>
              <a:t>distribution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Families </a:t>
            </a:r>
            <a:r>
              <a:rPr lang="en-US" sz="1800" dirty="0" smtClean="0"/>
              <a:t>such as </a:t>
            </a:r>
            <a:r>
              <a:rPr lang="en-US" sz="1800" dirty="0" err="1" smtClean="0"/>
              <a:t>tomopteridae</a:t>
            </a:r>
            <a:r>
              <a:rPr lang="en-US" sz="1800" dirty="0" smtClean="0"/>
              <a:t>, </a:t>
            </a:r>
            <a:r>
              <a:rPr lang="en-US" sz="1800" dirty="0" err="1" smtClean="0"/>
              <a:t>typooloscolcidae</a:t>
            </a:r>
            <a:r>
              <a:rPr lang="en-US" sz="1800" dirty="0" smtClean="0"/>
              <a:t>, </a:t>
            </a:r>
            <a:r>
              <a:rPr lang="en-US" sz="1800" dirty="0" err="1" smtClean="0"/>
              <a:t>atciopidae</a:t>
            </a:r>
            <a:r>
              <a:rPr lang="en-US" sz="1800" dirty="0" smtClean="0"/>
              <a:t> are present in marine </a:t>
            </a:r>
            <a:r>
              <a:rPr lang="en-US" sz="1800" dirty="0" smtClean="0"/>
              <a:t>waters</a:t>
            </a:r>
          </a:p>
          <a:p>
            <a:pPr algn="just"/>
            <a:endParaRPr lang="en-US" sz="1800" i="1" dirty="0" smtClean="0"/>
          </a:p>
          <a:p>
            <a:pPr algn="just"/>
            <a:r>
              <a:rPr lang="en-US" sz="1800" i="1" dirty="0" err="1" smtClean="0"/>
              <a:t>Tomopterus</a:t>
            </a:r>
            <a:r>
              <a:rPr lang="en-US" sz="1800" dirty="0" smtClean="0"/>
              <a:t> </a:t>
            </a:r>
            <a:r>
              <a:rPr lang="en-US" sz="1800" dirty="0" smtClean="0"/>
              <a:t>sp are the most conspicuous forms of </a:t>
            </a:r>
            <a:r>
              <a:rPr lang="en-US" sz="1800" dirty="0" err="1" smtClean="0"/>
              <a:t>polychaetes</a:t>
            </a:r>
            <a:r>
              <a:rPr lang="en-US" sz="1800" dirty="0" smtClean="0"/>
              <a:t> present in plankton </a:t>
            </a:r>
            <a:r>
              <a:rPr lang="en-US" sz="1800" dirty="0" smtClean="0"/>
              <a:t>samples</a:t>
            </a:r>
            <a:endParaRPr lang="en-US" sz="1800" dirty="0"/>
          </a:p>
        </p:txBody>
      </p:sp>
      <p:pic>
        <p:nvPicPr>
          <p:cNvPr id="4" name="Picture 3" descr="http://t0.gstatic.com/images?q=tbn:ANd9GcTRxLFszS30AsGOTVAt2RHpCbDnF83bdoPdzAkbjBwUKt9rq2W16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038600"/>
            <a:ext cx="2209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810000" y="5943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Tomopterus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sp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5165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Planktonic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molluscs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Represented </a:t>
            </a:r>
            <a:r>
              <a:rPr lang="en-US" sz="1800" dirty="0" smtClean="0"/>
              <a:t>by </a:t>
            </a:r>
            <a:r>
              <a:rPr lang="en-US" sz="1800" dirty="0" err="1" smtClean="0"/>
              <a:t>pteropods</a:t>
            </a:r>
            <a:r>
              <a:rPr lang="en-US" sz="1800" dirty="0" smtClean="0"/>
              <a:t> which have wing like extensions of the </a:t>
            </a:r>
            <a:r>
              <a:rPr lang="en-US" sz="1800" dirty="0" smtClean="0"/>
              <a:t>foot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err="1" smtClean="0"/>
              <a:t>holoplanktonic</a:t>
            </a:r>
            <a:r>
              <a:rPr lang="en-US" sz="1800" dirty="0" smtClean="0"/>
              <a:t> </a:t>
            </a:r>
            <a:r>
              <a:rPr lang="en-US" sz="1800" dirty="0" err="1" smtClean="0"/>
              <a:t>pteropods</a:t>
            </a:r>
            <a:r>
              <a:rPr lang="en-US" sz="1800" dirty="0" smtClean="0"/>
              <a:t> include two </a:t>
            </a:r>
            <a:r>
              <a:rPr lang="en-US" sz="1800" dirty="0" smtClean="0"/>
              <a:t>groups</a:t>
            </a:r>
          </a:p>
          <a:p>
            <a:pPr lvl="1" algn="just"/>
            <a:r>
              <a:rPr lang="en-US" sz="1800" dirty="0" err="1" smtClean="0"/>
              <a:t>Gymnosomata</a:t>
            </a:r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Clione</a:t>
            </a:r>
            <a:r>
              <a:rPr lang="en-US" sz="1800" dirty="0" smtClean="0"/>
              <a:t> sp) without shell </a:t>
            </a:r>
            <a:endParaRPr lang="en-US" sz="1800" dirty="0" smtClean="0"/>
          </a:p>
          <a:p>
            <a:pPr lvl="1" algn="just"/>
            <a:r>
              <a:rPr lang="en-US" sz="1800" dirty="0" err="1" smtClean="0"/>
              <a:t>Thecosomata</a:t>
            </a:r>
            <a:r>
              <a:rPr lang="en-US" sz="1800" dirty="0" smtClean="0"/>
              <a:t> </a:t>
            </a:r>
            <a:r>
              <a:rPr lang="en-US" sz="1800" dirty="0" smtClean="0"/>
              <a:t>(</a:t>
            </a:r>
            <a:r>
              <a:rPr lang="en-US" sz="1800" i="1" dirty="0" err="1" smtClean="0"/>
              <a:t>Cavolinia</a:t>
            </a:r>
            <a:r>
              <a:rPr lang="en-US" sz="1800" i="1" dirty="0" smtClean="0"/>
              <a:t>)</a:t>
            </a:r>
            <a:r>
              <a:rPr lang="en-US" sz="1800" dirty="0" smtClean="0"/>
              <a:t> with </a:t>
            </a:r>
            <a:r>
              <a:rPr lang="en-US" sz="1800" dirty="0" smtClean="0"/>
              <a:t>shell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 </a:t>
            </a:r>
            <a:r>
              <a:rPr lang="en-US" sz="1800" dirty="0" smtClean="0"/>
              <a:t>genera </a:t>
            </a:r>
            <a:r>
              <a:rPr lang="en-US" sz="1800" dirty="0" err="1" smtClean="0"/>
              <a:t>creseis</a:t>
            </a:r>
            <a:r>
              <a:rPr lang="en-US" sz="1800" dirty="0" smtClean="0"/>
              <a:t> and </a:t>
            </a:r>
            <a:r>
              <a:rPr lang="en-US" sz="1800" dirty="0" err="1" smtClean="0"/>
              <a:t>cavolina</a:t>
            </a:r>
            <a:r>
              <a:rPr lang="en-US" sz="1800" dirty="0" smtClean="0"/>
              <a:t> </a:t>
            </a:r>
            <a:r>
              <a:rPr lang="en-US" sz="1800" dirty="0" smtClean="0"/>
              <a:t>- </a:t>
            </a:r>
            <a:r>
              <a:rPr lang="en-US" sz="1800" dirty="0" smtClean="0"/>
              <a:t>in marine </a:t>
            </a:r>
            <a:r>
              <a:rPr lang="en-US" sz="1800" dirty="0" smtClean="0"/>
              <a:t>waters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Gastropod </a:t>
            </a:r>
            <a:r>
              <a:rPr lang="en-US" sz="1800" dirty="0" err="1" smtClean="0"/>
              <a:t>molluscs</a:t>
            </a:r>
            <a:r>
              <a:rPr lang="en-US" sz="1800" dirty="0" smtClean="0"/>
              <a:t> </a:t>
            </a:r>
            <a:r>
              <a:rPr lang="en-US" sz="1800" dirty="0" smtClean="0"/>
              <a:t>(pelagic) - </a:t>
            </a:r>
            <a:r>
              <a:rPr lang="en-US" sz="1800" i="1" dirty="0" err="1" smtClean="0"/>
              <a:t>Creseis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acicula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Cavolinia</a:t>
            </a:r>
            <a:r>
              <a:rPr lang="en-US" sz="1800" i="1" dirty="0" smtClean="0"/>
              <a:t> tridentate,</a:t>
            </a:r>
            <a:r>
              <a:rPr lang="en-US" sz="1800" dirty="0" smtClean="0"/>
              <a:t>   </a:t>
            </a:r>
            <a:r>
              <a:rPr lang="en-US" sz="1800" i="1" dirty="0" err="1" smtClean="0"/>
              <a:t>Janthina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roseola</a:t>
            </a:r>
            <a:r>
              <a:rPr lang="en-US" sz="1800" i="1" dirty="0" smtClean="0"/>
              <a:t> etc.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572000"/>
            <a:ext cx="6629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Urochordates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Urochordates</a:t>
            </a:r>
            <a:r>
              <a:rPr lang="en-US" sz="1800" dirty="0" smtClean="0"/>
              <a:t> </a:t>
            </a:r>
            <a:r>
              <a:rPr lang="en-US" sz="1800" dirty="0" smtClean="0"/>
              <a:t>are </a:t>
            </a:r>
            <a:r>
              <a:rPr lang="en-US" sz="1800" dirty="0" err="1" smtClean="0"/>
              <a:t>notochordates</a:t>
            </a:r>
            <a:r>
              <a:rPr lang="en-US" sz="1800" dirty="0" smtClean="0"/>
              <a:t>, gelatinous, </a:t>
            </a:r>
            <a:r>
              <a:rPr lang="en-US" sz="1800" dirty="0" err="1" smtClean="0"/>
              <a:t>holoplanktonic</a:t>
            </a:r>
            <a:r>
              <a:rPr lang="en-US" sz="1800" dirty="0" smtClean="0"/>
              <a:t>  tunicates.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Among </a:t>
            </a:r>
            <a:r>
              <a:rPr lang="en-US" sz="1800" dirty="0" smtClean="0"/>
              <a:t>the </a:t>
            </a:r>
            <a:r>
              <a:rPr lang="en-US" sz="1800" dirty="0" err="1" smtClean="0"/>
              <a:t>protochordiates</a:t>
            </a:r>
            <a:r>
              <a:rPr lang="en-US" sz="1800" dirty="0" smtClean="0"/>
              <a:t> </a:t>
            </a:r>
            <a:r>
              <a:rPr lang="en-US" sz="1800" dirty="0" err="1" smtClean="0"/>
              <a:t>appendicularians</a:t>
            </a:r>
            <a:r>
              <a:rPr lang="en-US" sz="1800" dirty="0" smtClean="0"/>
              <a:t> and  </a:t>
            </a:r>
            <a:r>
              <a:rPr lang="en-US" sz="1800" dirty="0" err="1" smtClean="0"/>
              <a:t>thaliaceans</a:t>
            </a:r>
            <a:r>
              <a:rPr lang="en-US" sz="1800" dirty="0" smtClean="0"/>
              <a:t> are important </a:t>
            </a:r>
            <a:r>
              <a:rPr lang="en-US" sz="1800" dirty="0" smtClean="0"/>
              <a:t>groups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Appendicularians</a:t>
            </a:r>
            <a:r>
              <a:rPr lang="en-US" sz="1800" dirty="0" smtClean="0"/>
              <a:t> </a:t>
            </a:r>
            <a:r>
              <a:rPr lang="en-US" sz="1800" dirty="0" smtClean="0"/>
              <a:t>are represented by </a:t>
            </a:r>
            <a:r>
              <a:rPr lang="en-US" sz="1800" i="1" dirty="0" err="1" smtClean="0"/>
              <a:t>Oikopleura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dioica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Fritillaria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venusta</a:t>
            </a:r>
            <a:r>
              <a:rPr lang="en-US" sz="1800" i="1" dirty="0" smtClean="0"/>
              <a:t>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err="1" smtClean="0"/>
              <a:t>Thaliaceans</a:t>
            </a:r>
            <a:r>
              <a:rPr lang="en-US" sz="1800" dirty="0" smtClean="0"/>
              <a:t>  by </a:t>
            </a:r>
            <a:r>
              <a:rPr lang="en-US" sz="1800" i="1" dirty="0" err="1" smtClean="0"/>
              <a:t>Pyrosoma</a:t>
            </a:r>
            <a:r>
              <a:rPr lang="en-US" sz="1800" dirty="0" smtClean="0"/>
              <a:t>,  </a:t>
            </a:r>
            <a:r>
              <a:rPr lang="en-US" sz="1800" i="1" dirty="0" err="1" smtClean="0"/>
              <a:t>Dolioletta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gogenbauri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Salpa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cylindrica</a:t>
            </a:r>
            <a:r>
              <a:rPr lang="en-US" sz="1800" i="1" dirty="0" smtClean="0"/>
              <a:t>; </a:t>
            </a:r>
            <a:r>
              <a:rPr lang="en-US" sz="1800" i="1" dirty="0" err="1" smtClean="0"/>
              <a:t>Salpa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fusiformis</a:t>
            </a:r>
            <a:r>
              <a:rPr lang="en-US" sz="1800" i="1" dirty="0" smtClean="0"/>
              <a:t>; </a:t>
            </a:r>
            <a:r>
              <a:rPr lang="en-US" sz="1800" i="1" dirty="0" err="1" smtClean="0"/>
              <a:t>Salpa</a:t>
            </a:r>
            <a:r>
              <a:rPr lang="en-US" sz="1800" i="1" dirty="0" smtClean="0"/>
              <a:t> maxima; </a:t>
            </a:r>
            <a:r>
              <a:rPr lang="en-US" sz="1800" i="1" dirty="0" err="1" smtClean="0"/>
              <a:t>Salpa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thomsoni</a:t>
            </a:r>
            <a:r>
              <a:rPr lang="en-US" sz="1800" i="1" dirty="0" smtClean="0"/>
              <a:t>; </a:t>
            </a:r>
            <a:r>
              <a:rPr lang="en-US" sz="1800" i="1" dirty="0" err="1" smtClean="0"/>
              <a:t>Salpa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tilsicostata</a:t>
            </a:r>
            <a:r>
              <a:rPr lang="en-US" sz="1800" i="1" dirty="0" smtClean="0"/>
              <a:t>; </a:t>
            </a:r>
            <a:r>
              <a:rPr lang="en-US" sz="1800" i="1" dirty="0" err="1" smtClean="0"/>
              <a:t>Thalia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democratica</a:t>
            </a:r>
            <a:r>
              <a:rPr lang="en-US" sz="1800" i="1" dirty="0" smtClean="0"/>
              <a:t> etc.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are mostly warm water forms, common in equatorial, temperate and cold seas at the surface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feed on plankton and forms food for fishes</a:t>
            </a:r>
          </a:p>
          <a:p>
            <a:endParaRPr lang="en-US" sz="1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86200"/>
            <a:ext cx="67818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Dinoflagellates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Heterotrophic </a:t>
            </a:r>
            <a:r>
              <a:rPr lang="en-US" sz="1800" dirty="0" smtClean="0"/>
              <a:t>relatives to the phototrophic </a:t>
            </a:r>
            <a:r>
              <a:rPr lang="en-US" sz="1800" i="1" dirty="0" err="1" smtClean="0"/>
              <a:t>Dinophyceae</a:t>
            </a:r>
            <a:r>
              <a:rPr lang="en-US" sz="1800" dirty="0" smtClean="0"/>
              <a:t>; naked and </a:t>
            </a:r>
            <a:r>
              <a:rPr lang="en-US" sz="1800" dirty="0" err="1" smtClean="0"/>
              <a:t>thecate</a:t>
            </a:r>
            <a:r>
              <a:rPr lang="en-US" sz="1800" dirty="0" smtClean="0"/>
              <a:t> </a:t>
            </a:r>
            <a:r>
              <a:rPr lang="en-US" sz="1800" dirty="0" smtClean="0"/>
              <a:t>forms  </a:t>
            </a:r>
            <a:r>
              <a:rPr lang="en-US" sz="1800" i="1" dirty="0" err="1" smtClean="0"/>
              <a:t>Noctiluca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miliaris</a:t>
            </a:r>
            <a:r>
              <a:rPr lang="en-US" sz="1800" dirty="0" smtClean="0"/>
              <a:t> 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Zooflagellates</a:t>
            </a:r>
            <a:r>
              <a:rPr lang="en-US" sz="1800" b="1" dirty="0" smtClean="0"/>
              <a:t>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Heterotrophic  </a:t>
            </a:r>
            <a:r>
              <a:rPr lang="en-US" sz="1800" dirty="0" err="1" smtClean="0"/>
              <a:t>nanoflagellates</a:t>
            </a:r>
            <a:r>
              <a:rPr lang="en-US" sz="1800" dirty="0" smtClean="0"/>
              <a:t> 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 are </a:t>
            </a:r>
            <a:r>
              <a:rPr lang="en-US" sz="1800" dirty="0" err="1" smtClean="0"/>
              <a:t>foraminiferans</a:t>
            </a:r>
            <a:r>
              <a:rPr lang="en-US" sz="1800" dirty="0" smtClean="0"/>
              <a:t>, radiolarians and </a:t>
            </a:r>
            <a:r>
              <a:rPr lang="en-US" sz="1800" dirty="0" err="1" smtClean="0"/>
              <a:t>tintinnids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err="1" smtClean="0"/>
              <a:t>Foraminiferids</a:t>
            </a:r>
            <a:r>
              <a:rPr lang="en-US" sz="1800" b="1" dirty="0" smtClean="0"/>
              <a:t> </a:t>
            </a:r>
            <a:r>
              <a:rPr lang="en-US" sz="1800" b="1" dirty="0" smtClean="0"/>
              <a:t>and Radiolarians</a:t>
            </a:r>
            <a:endParaRPr lang="en-US" sz="1800" dirty="0" smtClean="0"/>
          </a:p>
          <a:p>
            <a:pPr algn="just">
              <a:buNone/>
            </a:pPr>
            <a:r>
              <a:rPr lang="en-US" sz="1800" dirty="0" smtClean="0"/>
              <a:t>	 </a:t>
            </a:r>
          </a:p>
          <a:p>
            <a:pPr algn="just"/>
            <a:r>
              <a:rPr lang="en-US" sz="1800" dirty="0" smtClean="0"/>
              <a:t>Single </a:t>
            </a:r>
            <a:r>
              <a:rPr lang="en-US" sz="1800" dirty="0" smtClean="0"/>
              <a:t>celled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 with </a:t>
            </a:r>
            <a:r>
              <a:rPr lang="en-US" sz="1800" dirty="0" smtClean="0"/>
              <a:t>shells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Are </a:t>
            </a:r>
            <a:r>
              <a:rPr lang="en-US" sz="1800" dirty="0" err="1" smtClean="0"/>
              <a:t>protozoans</a:t>
            </a:r>
            <a:r>
              <a:rPr lang="en-US" sz="1800" dirty="0" smtClean="0"/>
              <a:t>, exclusively marine, few species present in plankton in all </a:t>
            </a:r>
            <a:r>
              <a:rPr lang="en-US" sz="1800" dirty="0" smtClean="0"/>
              <a:t>oceans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Commonest </a:t>
            </a:r>
            <a:r>
              <a:rPr lang="en-US" sz="1800" dirty="0" smtClean="0"/>
              <a:t>genus among plankton foraminifera </a:t>
            </a:r>
            <a:r>
              <a:rPr lang="en-US" sz="1800" dirty="0" smtClean="0"/>
              <a:t>–</a:t>
            </a:r>
            <a:r>
              <a:rPr lang="en-US" sz="1800" i="1" dirty="0" smtClean="0"/>
              <a:t>Globigerina</a:t>
            </a:r>
            <a:endParaRPr lang="en-US" sz="1800" i="1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Species </a:t>
            </a:r>
            <a:r>
              <a:rPr lang="en-US" sz="1800" dirty="0" smtClean="0"/>
              <a:t>like </a:t>
            </a:r>
            <a:r>
              <a:rPr lang="en-US" sz="1800" i="1" dirty="0" err="1" smtClean="0"/>
              <a:t>Orbulina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Globorotalia</a:t>
            </a:r>
            <a:r>
              <a:rPr lang="en-US" sz="1800" dirty="0" smtClean="0"/>
              <a:t> </a:t>
            </a:r>
            <a:r>
              <a:rPr lang="en-US" sz="1800" dirty="0" smtClean="0"/>
              <a:t> - found </a:t>
            </a:r>
            <a:r>
              <a:rPr lang="en-US" sz="1800" dirty="0" smtClean="0"/>
              <a:t>in Indian </a:t>
            </a:r>
            <a:r>
              <a:rPr lang="en-US" sz="1800" dirty="0" smtClean="0"/>
              <a:t>ocean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2400"/>
            <a:ext cx="2971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324600" y="2209800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Globorotalia</a:t>
            </a:r>
            <a:r>
              <a:rPr lang="en-US" i="1" dirty="0" smtClean="0"/>
              <a:t> </a:t>
            </a:r>
            <a:r>
              <a:rPr lang="en-US" dirty="0" smtClean="0"/>
              <a:t>sp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In </a:t>
            </a:r>
            <a:r>
              <a:rPr lang="en-US" sz="1800" dirty="0" smtClean="0"/>
              <a:t>contrast to foraminifera, radiolarians are benthic; exclusively pelagic found in all </a:t>
            </a:r>
            <a:r>
              <a:rPr lang="en-US" sz="1800" dirty="0" smtClean="0"/>
              <a:t>oceans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Radiolarians </a:t>
            </a:r>
            <a:r>
              <a:rPr lang="en-US" sz="1800" dirty="0" smtClean="0"/>
              <a:t>- spherical, amoeboid cells with silica capsule; 50 µm to several mm; 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Shells - siliceous </a:t>
            </a:r>
            <a:r>
              <a:rPr lang="en-US" sz="1800" dirty="0" smtClean="0"/>
              <a:t>except </a:t>
            </a:r>
            <a:r>
              <a:rPr lang="en-US" sz="1800" i="1" dirty="0" err="1" smtClean="0"/>
              <a:t>Acantharia</a:t>
            </a:r>
            <a:r>
              <a:rPr lang="en-US" sz="1800" dirty="0" smtClean="0"/>
              <a:t> sp. </a:t>
            </a:r>
            <a:r>
              <a:rPr lang="en-US" sz="1800" dirty="0" smtClean="0"/>
              <a:t>- posses </a:t>
            </a:r>
            <a:r>
              <a:rPr lang="en-US" sz="1800" dirty="0" smtClean="0"/>
              <a:t>skeleton of strontium</a:t>
            </a:r>
          </a:p>
          <a:p>
            <a:pPr algn="just"/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 </a:t>
            </a:r>
            <a:r>
              <a:rPr lang="en-US" sz="1800" dirty="0" smtClean="0"/>
              <a:t>Important genera </a:t>
            </a:r>
            <a:r>
              <a:rPr lang="en-US" sz="1800" i="1" dirty="0" err="1" smtClean="0"/>
              <a:t>Acanthometron</a:t>
            </a:r>
            <a:r>
              <a:rPr lang="en-US" sz="1800" dirty="0" smtClean="0"/>
              <a:t> </a:t>
            </a:r>
            <a:r>
              <a:rPr lang="en-US" sz="1800" dirty="0" err="1" smtClean="0"/>
              <a:t>sp.</a:t>
            </a:r>
            <a:r>
              <a:rPr lang="en-US" sz="1800" i="1" dirty="0" err="1" smtClean="0"/>
              <a:t>Thalassiocolla</a:t>
            </a:r>
            <a:r>
              <a:rPr lang="en-US" sz="1800" i="1" dirty="0" smtClean="0"/>
              <a:t>  </a:t>
            </a:r>
            <a:r>
              <a:rPr lang="en-US" sz="1800" dirty="0" smtClean="0"/>
              <a:t>sp. etc.</a:t>
            </a:r>
          </a:p>
          <a:p>
            <a:endParaRPr lang="en-US" sz="1800" dirty="0"/>
          </a:p>
        </p:txBody>
      </p:sp>
      <p:pic>
        <p:nvPicPr>
          <p:cNvPr id="4" name="Picture 3" descr="http://photos1.fotosearch.com/bthumb/CSP/CSP487/k487436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4191000"/>
            <a:ext cx="3657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733800" y="6096000"/>
            <a:ext cx="1910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Acanthometron</a:t>
            </a:r>
            <a:r>
              <a:rPr lang="en-US" dirty="0" smtClean="0"/>
              <a:t> sp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Ciliates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Mostly </a:t>
            </a:r>
            <a:r>
              <a:rPr lang="en-US" sz="1800" dirty="0" smtClean="0"/>
              <a:t>marine organisms commonly called as </a:t>
            </a:r>
            <a:r>
              <a:rPr lang="en-US" sz="1800" dirty="0" err="1" smtClean="0"/>
              <a:t>tintinids</a:t>
            </a:r>
            <a:endParaRPr lang="en-US" sz="1800" dirty="0" smtClean="0"/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err="1" smtClean="0"/>
              <a:t>Tintinids</a:t>
            </a:r>
            <a:r>
              <a:rPr lang="en-US" sz="1800" dirty="0" smtClean="0"/>
              <a:t>  </a:t>
            </a:r>
            <a:r>
              <a:rPr lang="en-US" sz="1800" dirty="0" smtClean="0"/>
              <a:t>have </a:t>
            </a:r>
            <a:r>
              <a:rPr lang="en-US" sz="1800" dirty="0" err="1" smtClean="0"/>
              <a:t>cosmopoliton</a:t>
            </a:r>
            <a:r>
              <a:rPr lang="en-US" sz="1800" dirty="0" smtClean="0"/>
              <a:t> distribution and restricted to surface waters and </a:t>
            </a:r>
            <a:r>
              <a:rPr lang="en-US" sz="1800" dirty="0" smtClean="0"/>
              <a:t>sediments</a:t>
            </a:r>
          </a:p>
          <a:p>
            <a:pPr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Important </a:t>
            </a:r>
            <a:r>
              <a:rPr lang="en-US" sz="1800" dirty="0" smtClean="0"/>
              <a:t>genera found in Indian Ocean are </a:t>
            </a:r>
            <a:r>
              <a:rPr lang="en-US" sz="1800" i="1" dirty="0" err="1" smtClean="0"/>
              <a:t>Tintinopsis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Favella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Codonellopsis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Rhabdonella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Eutintinnus</a:t>
            </a:r>
            <a:r>
              <a:rPr lang="en-US" sz="1800" dirty="0" smtClean="0"/>
              <a:t> </a:t>
            </a:r>
            <a:r>
              <a:rPr lang="en-US" sz="1800" dirty="0" smtClean="0"/>
              <a:t>etc.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form important food for copepods, </a:t>
            </a:r>
            <a:r>
              <a:rPr lang="en-US" sz="1800" dirty="0" err="1" smtClean="0"/>
              <a:t>euphassids</a:t>
            </a:r>
            <a:r>
              <a:rPr lang="en-US" sz="1800" dirty="0" smtClean="0"/>
              <a:t>, </a:t>
            </a:r>
            <a:r>
              <a:rPr lang="en-US" sz="1800" dirty="0" err="1" smtClean="0"/>
              <a:t>cladocerans</a:t>
            </a:r>
            <a:r>
              <a:rPr lang="en-US" sz="1800" dirty="0" smtClean="0"/>
              <a:t>, </a:t>
            </a:r>
            <a:r>
              <a:rPr lang="en-US" sz="1800" dirty="0" err="1" smtClean="0"/>
              <a:t>salpids</a:t>
            </a:r>
            <a:r>
              <a:rPr lang="en-US" sz="1800" dirty="0" smtClean="0"/>
              <a:t>, </a:t>
            </a:r>
            <a:r>
              <a:rPr lang="en-US" sz="1800" dirty="0" err="1" smtClean="0"/>
              <a:t>chaetognaths</a:t>
            </a:r>
            <a:r>
              <a:rPr lang="en-US" sz="1800" dirty="0" smtClean="0"/>
              <a:t>, fish larvae etc. </a:t>
            </a:r>
          </a:p>
          <a:p>
            <a:pPr algn="just"/>
            <a:endParaRPr lang="en-US" sz="1800" dirty="0"/>
          </a:p>
        </p:txBody>
      </p:sp>
      <p:pic>
        <p:nvPicPr>
          <p:cNvPr id="4" name="Picture 3" descr="http://www.int-res.com/uploads/pics/featureAME47-2_larg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4572000"/>
            <a:ext cx="3733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smtClean="0"/>
              <a:t>Coelenterates 	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Gelatinous </a:t>
            </a:r>
            <a:r>
              <a:rPr lang="en-US" sz="1800" dirty="0" smtClean="0"/>
              <a:t>zooplankton commonly called as </a:t>
            </a:r>
            <a:r>
              <a:rPr lang="en-US" sz="1800" b="1" dirty="0" smtClean="0"/>
              <a:t>jelly fishes,</a:t>
            </a:r>
            <a:r>
              <a:rPr lang="en-US" sz="1800" dirty="0" smtClean="0"/>
              <a:t> predominated in the zooplankton,</a:t>
            </a:r>
            <a:r>
              <a:rPr lang="en-US" sz="1800" b="1" dirty="0" smtClean="0"/>
              <a:t> </a:t>
            </a:r>
            <a:r>
              <a:rPr lang="en-US" sz="1800" dirty="0" smtClean="0"/>
              <a:t>solitary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Measures </a:t>
            </a:r>
            <a:r>
              <a:rPr lang="en-US" sz="1800" dirty="0" smtClean="0"/>
              <a:t>few mm. to several </a:t>
            </a:r>
            <a:r>
              <a:rPr lang="en-US" sz="1800" dirty="0" smtClean="0"/>
              <a:t>meters 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Often </a:t>
            </a:r>
            <a:r>
              <a:rPr lang="en-US" sz="1800" dirty="0" smtClean="0"/>
              <a:t>cause nuisance to fishermen using nets and </a:t>
            </a:r>
            <a:r>
              <a:rPr lang="en-US" sz="1800" dirty="0" smtClean="0"/>
              <a:t>swimmers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err="1" smtClean="0"/>
              <a:t>Medusae</a:t>
            </a:r>
            <a:r>
              <a:rPr lang="en-US" sz="1800" dirty="0" smtClean="0"/>
              <a:t> </a:t>
            </a:r>
            <a:r>
              <a:rPr lang="en-US" sz="1800" dirty="0" smtClean="0"/>
              <a:t>of coelenterates are conspicuous elements of </a:t>
            </a:r>
            <a:r>
              <a:rPr lang="en-US" sz="1800" dirty="0" err="1" smtClean="0"/>
              <a:t>macroplankton</a:t>
            </a:r>
            <a:r>
              <a:rPr lang="en-US" sz="1800" dirty="0" smtClean="0"/>
              <a:t>  having bell shaped or saucer shaped body are </a:t>
            </a:r>
            <a:r>
              <a:rPr lang="en-US" sz="1800" dirty="0" err="1" smtClean="0"/>
              <a:t>meroplanktonic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Important  </a:t>
            </a:r>
            <a:r>
              <a:rPr lang="en-US" sz="1800" dirty="0" smtClean="0"/>
              <a:t>hydrozoans  such as </a:t>
            </a:r>
            <a:r>
              <a:rPr lang="en-US" sz="1800" i="1" dirty="0" err="1" smtClean="0"/>
              <a:t>Obelia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Bougainvillia</a:t>
            </a:r>
            <a:r>
              <a:rPr lang="en-US" sz="1800" i="1" dirty="0" smtClean="0"/>
              <a:t>,</a:t>
            </a:r>
            <a:r>
              <a:rPr lang="en-US" sz="1800" dirty="0" smtClean="0"/>
              <a:t> </a:t>
            </a:r>
            <a:r>
              <a:rPr lang="en-US" sz="1800" i="1" dirty="0" err="1" smtClean="0"/>
              <a:t>Leukartiara</a:t>
            </a:r>
            <a:r>
              <a:rPr lang="en-US" sz="1800" dirty="0" smtClean="0"/>
              <a:t> sp. </a:t>
            </a:r>
            <a:r>
              <a:rPr lang="en-US" sz="1800" i="1" dirty="0" err="1" smtClean="0"/>
              <a:t>Bougainillia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Aequorea</a:t>
            </a:r>
            <a:r>
              <a:rPr lang="en-US" sz="1800" dirty="0" smtClean="0"/>
              <a:t> sp,.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Cosmetira</a:t>
            </a:r>
            <a:r>
              <a:rPr lang="en-US" sz="1800" dirty="0" smtClean="0"/>
              <a:t> sp., </a:t>
            </a:r>
            <a:r>
              <a:rPr lang="en-US" sz="1800" i="1" dirty="0" err="1" smtClean="0"/>
              <a:t>Phillidium</a:t>
            </a:r>
            <a:r>
              <a:rPr lang="en-US" sz="1800" i="1" dirty="0" smtClean="0"/>
              <a:t> </a:t>
            </a:r>
            <a:r>
              <a:rPr lang="en-US" sz="1800" dirty="0" smtClean="0"/>
              <a:t>sp., </a:t>
            </a:r>
            <a:r>
              <a:rPr lang="en-US" sz="1800" i="1" dirty="0" err="1" smtClean="0"/>
              <a:t>Obelia</a:t>
            </a:r>
            <a:r>
              <a:rPr lang="en-US" sz="1800" dirty="0" smtClean="0"/>
              <a:t> sp,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Liriope</a:t>
            </a:r>
            <a:r>
              <a:rPr lang="en-US" sz="1800" i="1" dirty="0" smtClean="0"/>
              <a:t> </a:t>
            </a:r>
            <a:r>
              <a:rPr lang="en-US" sz="1800" dirty="0" smtClean="0"/>
              <a:t>sp,</a:t>
            </a:r>
            <a:r>
              <a:rPr lang="en-US" sz="1800" i="1" dirty="0" smtClean="0"/>
              <a:t> Aegina</a:t>
            </a:r>
            <a:r>
              <a:rPr lang="en-US" sz="1800" dirty="0" smtClean="0"/>
              <a:t> sp etc</a:t>
            </a:r>
            <a:r>
              <a:rPr lang="en-US" sz="1800" dirty="0" smtClean="0"/>
              <a:t>.</a:t>
            </a:r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Important </a:t>
            </a:r>
            <a:r>
              <a:rPr lang="en-US" sz="1800" dirty="0" err="1" smtClean="0"/>
              <a:t>siphonophores</a:t>
            </a:r>
            <a:r>
              <a:rPr lang="en-US" sz="1800" dirty="0" smtClean="0"/>
              <a:t> are </a:t>
            </a:r>
            <a:r>
              <a:rPr lang="en-US" sz="1800" i="1" dirty="0" err="1" smtClean="0"/>
              <a:t>Diphyes</a:t>
            </a:r>
            <a:r>
              <a:rPr lang="en-US" sz="1800" dirty="0" smtClean="0"/>
              <a:t> sp., </a:t>
            </a:r>
            <a:r>
              <a:rPr lang="en-US" sz="1800" i="1" dirty="0" err="1" smtClean="0"/>
              <a:t>Lensia</a:t>
            </a:r>
            <a:r>
              <a:rPr lang="en-US" sz="1800" dirty="0" smtClean="0"/>
              <a:t> sp., </a:t>
            </a:r>
            <a:r>
              <a:rPr lang="en-US" sz="1800" i="1" dirty="0" err="1" smtClean="0"/>
              <a:t>Muggieae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Physalia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Porpita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Velella</a:t>
            </a:r>
            <a:r>
              <a:rPr lang="en-US" sz="1800" dirty="0" smtClean="0"/>
              <a:t>, etc. The scyphozoans include larger jelly fishes such as </a:t>
            </a:r>
            <a:r>
              <a:rPr lang="en-US" sz="1800" i="1" dirty="0" smtClean="0"/>
              <a:t>Aurelia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Cyanea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Pelagia</a:t>
            </a:r>
            <a:r>
              <a:rPr lang="en-US" sz="1800" dirty="0" smtClean="0"/>
              <a:t> and </a:t>
            </a:r>
            <a:r>
              <a:rPr lang="en-US" sz="1800" i="1" dirty="0" err="1" smtClean="0"/>
              <a:t>Rhizostoma</a:t>
            </a:r>
            <a:r>
              <a:rPr lang="en-US" sz="1800" dirty="0" smtClean="0"/>
              <a:t> present in the pelagic </a:t>
            </a:r>
            <a:r>
              <a:rPr lang="en-US" sz="1800" dirty="0" smtClean="0"/>
              <a:t>zone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0"/>
            <a:ext cx="8534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86868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/>
              <a:t>Ctenophores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Are </a:t>
            </a:r>
            <a:r>
              <a:rPr lang="en-US" sz="1800" dirty="0" err="1" smtClean="0"/>
              <a:t>holoplanktonic</a:t>
            </a:r>
            <a:r>
              <a:rPr lang="en-US" sz="1800" dirty="0" smtClean="0"/>
              <a:t>, largely present in the plankton </a:t>
            </a:r>
            <a:r>
              <a:rPr lang="en-US" sz="1800" dirty="0" smtClean="0"/>
              <a:t>samples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Ex: Species </a:t>
            </a:r>
            <a:r>
              <a:rPr lang="en-US" sz="1800" dirty="0" smtClean="0"/>
              <a:t>of </a:t>
            </a:r>
            <a:r>
              <a:rPr lang="en-US" sz="1800" i="1" dirty="0" err="1" smtClean="0"/>
              <a:t>Pleurobranchia</a:t>
            </a:r>
            <a:r>
              <a:rPr lang="en-US" sz="1800" i="1" dirty="0" smtClean="0"/>
              <a:t>  </a:t>
            </a:r>
            <a:r>
              <a:rPr lang="en-US" sz="1800" dirty="0" smtClean="0"/>
              <a:t>sp</a:t>
            </a:r>
            <a:r>
              <a:rPr lang="en-US" sz="1800" i="1" dirty="0" smtClean="0"/>
              <a:t> </a:t>
            </a:r>
            <a:r>
              <a:rPr lang="en-US" sz="1800" dirty="0" smtClean="0"/>
              <a:t>and </a:t>
            </a:r>
            <a:r>
              <a:rPr lang="en-US" sz="1800" i="1" dirty="0" err="1" smtClean="0"/>
              <a:t>Beroe</a:t>
            </a:r>
            <a:r>
              <a:rPr lang="en-US" sz="1800" dirty="0" smtClean="0"/>
              <a:t> sp </a:t>
            </a:r>
            <a:r>
              <a:rPr lang="en-US" sz="1800" dirty="0" smtClean="0"/>
              <a:t>common </a:t>
            </a:r>
            <a:r>
              <a:rPr lang="en-US" sz="1800" dirty="0" smtClean="0"/>
              <a:t>ctenophores present in the Indian </a:t>
            </a:r>
            <a:r>
              <a:rPr lang="en-US" sz="1800" dirty="0" smtClean="0"/>
              <a:t>seas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3810000"/>
            <a:ext cx="548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800" b="1" dirty="0" err="1" smtClean="0"/>
              <a:t>Chaetognaths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Commonly </a:t>
            </a:r>
            <a:r>
              <a:rPr lang="en-US" sz="1800" dirty="0" smtClean="0"/>
              <a:t>known as arrow worm or glass </a:t>
            </a:r>
            <a:r>
              <a:rPr lang="en-US" sz="1800" dirty="0" smtClean="0"/>
              <a:t>worms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They </a:t>
            </a:r>
            <a:r>
              <a:rPr lang="en-US" sz="1800" dirty="0" smtClean="0"/>
              <a:t>are exclusively </a:t>
            </a:r>
            <a:r>
              <a:rPr lang="en-US" sz="1800" dirty="0" err="1" smtClean="0"/>
              <a:t>holoplanktonic</a:t>
            </a:r>
            <a:r>
              <a:rPr lang="en-US" sz="1800" dirty="0" smtClean="0"/>
              <a:t>, present in all oceans, live at all depths, </a:t>
            </a:r>
            <a:endParaRPr lang="en-US" sz="1800" dirty="0" smtClean="0"/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Serve </a:t>
            </a:r>
            <a:r>
              <a:rPr lang="en-US" sz="1800" dirty="0" smtClean="0"/>
              <a:t>as reliable indicator species as they occur characteristically in warm </a:t>
            </a:r>
            <a:r>
              <a:rPr lang="en-US" sz="1800" dirty="0" smtClean="0"/>
              <a:t>waters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Voracious </a:t>
            </a:r>
            <a:r>
              <a:rPr lang="en-US" sz="1800" dirty="0" smtClean="0"/>
              <a:t>predators, some feed on freshly hatched fish larvae nearly as large as </a:t>
            </a:r>
            <a:r>
              <a:rPr lang="en-US" sz="1800" dirty="0" smtClean="0"/>
              <a:t>themselves</a:t>
            </a:r>
            <a:endParaRPr lang="en-US" sz="1800" dirty="0" smtClean="0"/>
          </a:p>
          <a:p>
            <a:pPr algn="just"/>
            <a:endParaRPr lang="en-US" sz="1800" dirty="0"/>
          </a:p>
        </p:txBody>
      </p:sp>
      <p:pic>
        <p:nvPicPr>
          <p:cNvPr id="4" name="Picture 3" descr="http://chestofbooks.com/animals/Manual-Of-Zoology/images/Fig-134-Morphology-of-Chaetognatha-A-Sagitta-tricuspi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962400"/>
            <a:ext cx="3124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0" y="5943600"/>
            <a:ext cx="1563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Sagitta</a:t>
            </a:r>
            <a:r>
              <a:rPr lang="en-US" i="1" dirty="0" smtClean="0"/>
              <a:t> </a:t>
            </a:r>
            <a:r>
              <a:rPr lang="en-US" i="1" dirty="0" err="1" smtClean="0"/>
              <a:t>enflata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495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PROTOZOAN ZOOPLANKTON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PROTOZOAN ZOOPLANKTON </dc:title>
  <dc:creator/>
  <cp:lastModifiedBy>ELAB3</cp:lastModifiedBy>
  <cp:revision>9</cp:revision>
  <dcterms:created xsi:type="dcterms:W3CDTF">2006-08-16T00:00:00Z</dcterms:created>
  <dcterms:modified xsi:type="dcterms:W3CDTF">2012-05-19T05:49:36Z</dcterms:modified>
</cp:coreProperties>
</file>