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Crustacean </a:t>
            </a:r>
            <a:r>
              <a:rPr lang="en-US" b="1" dirty="0" smtClean="0"/>
              <a:t>copepods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Euphaussids</a:t>
            </a:r>
            <a:r>
              <a:rPr lang="en-US" sz="1800" b="1" dirty="0" smtClean="0"/>
              <a:t>: </a:t>
            </a:r>
            <a:r>
              <a:rPr lang="en-US" sz="1800" b="1" dirty="0" smtClean="0"/>
              <a:t>krill</a:t>
            </a:r>
            <a:r>
              <a:rPr lang="en-US" sz="1800" dirty="0" smtClean="0"/>
              <a:t>	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Euphausids</a:t>
            </a:r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Euphasia</a:t>
            </a:r>
            <a:r>
              <a:rPr lang="en-US" sz="1800" i="1" dirty="0" smtClean="0"/>
              <a:t> superb)</a:t>
            </a:r>
            <a:r>
              <a:rPr lang="en-US" sz="1800" dirty="0" smtClean="0"/>
              <a:t> form a major component of the zooplankton and form important in marine food </a:t>
            </a:r>
            <a:r>
              <a:rPr lang="en-US" sz="1800" dirty="0" smtClean="0"/>
              <a:t>chain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Small </a:t>
            </a:r>
            <a:r>
              <a:rPr lang="en-US" sz="1800" dirty="0" smtClean="0"/>
              <a:t>shrimp like large species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Form </a:t>
            </a:r>
            <a:r>
              <a:rPr lang="en-US" sz="1800" dirty="0" smtClean="0"/>
              <a:t>important food for varieties of fishes- herring, mackerel, </a:t>
            </a:r>
            <a:r>
              <a:rPr lang="en-US" sz="1800" dirty="0" err="1" smtClean="0"/>
              <a:t>copelin</a:t>
            </a:r>
            <a:r>
              <a:rPr lang="en-US" sz="1800" dirty="0" smtClean="0"/>
              <a:t>, salmon, sardines, herring, salmon, tuna etc. and also for seals, oceanic birds, tuna, whales etc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t1.gstatic.com/images?q=tbn:ANd9GcRmnt4Y549BibHgA-e2JCswGuho33ZhJfUSmLy1iU0VdqHzKgph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038600"/>
            <a:ext cx="388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2.gstatic.com/images?q=tbn:ANd9GcQDUasRGkUTRgcuGfWdAVVjiHO5WOv5rLafx8D2rwTnf-6_2g4rD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038600"/>
            <a:ext cx="3733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486400" y="6400800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Euphasia superb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Decapods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Include </a:t>
            </a:r>
            <a:r>
              <a:rPr lang="en-US" sz="1800" dirty="0" smtClean="0"/>
              <a:t>most of the larger conspicuous crustaceans such as prawn, lobsters, hermit crabs and crabs and are generally benthic in the adult </a:t>
            </a:r>
            <a:r>
              <a:rPr lang="en-US" sz="1800" dirty="0" smtClean="0"/>
              <a:t>state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Most </a:t>
            </a:r>
            <a:r>
              <a:rPr lang="en-US" sz="1800" dirty="0" smtClean="0"/>
              <a:t>of them have pelagic larvae and some of these which are pelagic as adults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strong enough swimming to be classed as nekton rather than plankton, </a:t>
            </a:r>
            <a:r>
              <a:rPr lang="en-US" sz="1800" i="1" dirty="0" smtClean="0"/>
              <a:t>Lucifer</a:t>
            </a:r>
            <a:r>
              <a:rPr lang="en-US" sz="1800" dirty="0" smtClean="0"/>
              <a:t> is the genus highly modified for </a:t>
            </a:r>
            <a:r>
              <a:rPr lang="en-US" sz="1800" dirty="0" err="1" smtClean="0"/>
              <a:t>planktonic</a:t>
            </a:r>
            <a:r>
              <a:rPr lang="en-US" sz="1800" dirty="0" smtClean="0"/>
              <a:t> </a:t>
            </a:r>
            <a:r>
              <a:rPr lang="en-US" sz="1800" dirty="0" smtClean="0"/>
              <a:t>existence</a:t>
            </a:r>
          </a:p>
          <a:p>
            <a:pPr algn="just"/>
            <a:endParaRPr lang="en-US" sz="1800" i="1" dirty="0" smtClean="0"/>
          </a:p>
          <a:p>
            <a:pPr algn="just"/>
            <a:r>
              <a:rPr lang="en-US" sz="1800" i="1" dirty="0" smtClean="0"/>
              <a:t>Lucifer</a:t>
            </a:r>
            <a:r>
              <a:rPr lang="en-US" sz="1800" dirty="0" smtClean="0"/>
              <a:t> </a:t>
            </a:r>
            <a:r>
              <a:rPr lang="en-US" sz="1800" dirty="0" smtClean="0"/>
              <a:t>is an important genus present abundantly in the Indian seas.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www.earthwatch.org/images/GeneralContentImages/Expeditions/ExpedBlogsWhaleSharksTeam3_whaleshark3_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267200"/>
            <a:ext cx="396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733800" y="6488668"/>
            <a:ext cx="1602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Lucifer </a:t>
            </a:r>
            <a:r>
              <a:rPr lang="en-US" dirty="0" err="1" smtClean="0"/>
              <a:t>hanseni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err="1" smtClean="0"/>
              <a:t>Ichthioplankton</a:t>
            </a:r>
            <a:endParaRPr lang="en-US" sz="2400" dirty="0" smtClean="0"/>
          </a:p>
          <a:p>
            <a:pPr algn="just"/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Mollusca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/>
            <a:r>
              <a:rPr lang="en-US" sz="1800" dirty="0" smtClean="0"/>
              <a:t>C</a:t>
            </a:r>
            <a:r>
              <a:rPr lang="en-US" sz="1800" dirty="0" smtClean="0"/>
              <a:t>lams </a:t>
            </a:r>
            <a:r>
              <a:rPr lang="en-US" sz="1800" dirty="0" smtClean="0"/>
              <a:t>and snails produce ciliated </a:t>
            </a:r>
            <a:r>
              <a:rPr lang="en-US" sz="1800" dirty="0" err="1" smtClean="0"/>
              <a:t>trocophore</a:t>
            </a:r>
            <a:r>
              <a:rPr lang="en-US" sz="1800" dirty="0" smtClean="0"/>
              <a:t> larvae and shelled </a:t>
            </a:r>
            <a:r>
              <a:rPr lang="en-US" sz="1800" dirty="0" err="1" smtClean="0"/>
              <a:t>veliger</a:t>
            </a:r>
            <a:r>
              <a:rPr lang="en-US" sz="1800" dirty="0" smtClean="0"/>
              <a:t> </a:t>
            </a:r>
            <a:r>
              <a:rPr lang="en-US" sz="1800" dirty="0" smtClean="0"/>
              <a:t>larvae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Ciliated </a:t>
            </a:r>
            <a:r>
              <a:rPr lang="en-US" sz="1800" dirty="0" smtClean="0"/>
              <a:t>velum serves for locomotion and food collection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www.jochemnet.de/fiu/Trochophor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124200"/>
            <a:ext cx="3505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molluscs.at/images/weichtiere/schnecken/veliger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124200"/>
            <a:ext cx="3429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905000" y="6172200"/>
            <a:ext cx="6096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Trochophora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		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Veliger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err="1" smtClean="0"/>
              <a:t>Cirripedia</a:t>
            </a:r>
            <a:r>
              <a:rPr lang="en-US" sz="1800" b="1" dirty="0" smtClean="0"/>
              <a:t>:</a:t>
            </a:r>
            <a:r>
              <a:rPr lang="en-US" sz="1800" dirty="0" smtClean="0"/>
              <a:t> Barnacles produce </a:t>
            </a:r>
            <a:r>
              <a:rPr lang="en-US" sz="1800" dirty="0" err="1" smtClean="0"/>
              <a:t>nauplii</a:t>
            </a:r>
            <a:r>
              <a:rPr lang="en-US" sz="1800" dirty="0" smtClean="0"/>
              <a:t>, which turn to </a:t>
            </a:r>
            <a:r>
              <a:rPr lang="en-US" sz="1800" dirty="0" err="1" smtClean="0"/>
              <a:t>cypris</a:t>
            </a:r>
            <a:r>
              <a:rPr lang="en-US" sz="1800" dirty="0" smtClean="0"/>
              <a:t> 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t3.gstatic.com/images?q=tbn:ANd9GcQ3qcpjf7dymwaGNMfHvue5WuKWGiQo3zDTcETZvzZ9Zg1JHCcSr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133600"/>
            <a:ext cx="3505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1.gstatic.com/images?q=tbn:ANd9GcR0YSpEGUSfU_wCOzHBwrVItxsxM7NSm0QCcbwmF6UigT_alYo8O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33600"/>
            <a:ext cx="3352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19400" y="5105400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Nauplii</a:t>
            </a:r>
            <a:r>
              <a:rPr lang="en-US" dirty="0" smtClean="0"/>
              <a:t>, 		 	</a:t>
            </a:r>
            <a:r>
              <a:rPr lang="en-US" dirty="0" err="1" smtClean="0"/>
              <a:t>Cypris</a:t>
            </a: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err="1" smtClean="0"/>
              <a:t>Echinodermata</a:t>
            </a:r>
            <a:r>
              <a:rPr lang="en-US" sz="1800" b="1" dirty="0" smtClean="0"/>
              <a:t>:</a:t>
            </a:r>
            <a:r>
              <a:rPr lang="en-US" sz="1800" dirty="0" smtClean="0"/>
              <a:t> sea urchins, starfish and sea cucumber produce </a:t>
            </a:r>
            <a:r>
              <a:rPr lang="en-US" sz="1800" dirty="0" err="1" smtClean="0"/>
              <a:t>pluteus</a:t>
            </a:r>
            <a:r>
              <a:rPr lang="en-US" sz="1800" dirty="0" smtClean="0"/>
              <a:t> larvae of different </a:t>
            </a:r>
            <a:r>
              <a:rPr lang="en-US" sz="1800" dirty="0" smtClean="0"/>
              <a:t>shapes, </a:t>
            </a:r>
            <a:r>
              <a:rPr lang="en-US" sz="1800" dirty="0" smtClean="0"/>
              <a:t>which turn into </a:t>
            </a:r>
            <a:r>
              <a:rPr lang="en-US" sz="1800" dirty="0" err="1" smtClean="0"/>
              <a:t>brachiolaria</a:t>
            </a:r>
            <a:r>
              <a:rPr lang="en-US" sz="1800" dirty="0" smtClean="0"/>
              <a:t> larvae (starfish); metamorphosis to adult. </a:t>
            </a:r>
            <a:endParaRPr lang="en-US" sz="1800" dirty="0"/>
          </a:p>
        </p:txBody>
      </p:sp>
      <p:pic>
        <p:nvPicPr>
          <p:cNvPr id="4" name="Picture 3" descr="http://www.clemson.edu/biosci/faculty/moran/lab/Research/Images/pluteus_larva_edi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09800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2.gstatic.com/images?q=tbn:ANd9GcSUwn1FYa_XYbx5lM1sjiSeYe4C4VdgvWTT-y7RqbmSjcJqwlQ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209800"/>
            <a:ext cx="3657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524000" y="48768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Pluteus</a:t>
            </a:r>
            <a:r>
              <a:rPr lang="en-US" dirty="0" smtClean="0"/>
              <a:t> larvae 				</a:t>
            </a:r>
            <a:r>
              <a:rPr lang="en-US" dirty="0" err="1" smtClean="0"/>
              <a:t>Brachiolaria</a:t>
            </a:r>
            <a:r>
              <a:rPr lang="en-US" dirty="0" smtClean="0"/>
              <a:t> larvae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err="1" smtClean="0"/>
              <a:t>Decapoda</a:t>
            </a:r>
            <a:r>
              <a:rPr lang="en-US" sz="1800" b="1" dirty="0" smtClean="0"/>
              <a:t>: </a:t>
            </a:r>
            <a:r>
              <a:rPr lang="en-US" sz="1800" dirty="0" smtClean="0"/>
              <a:t>shrimps and crabs produce </a:t>
            </a:r>
            <a:r>
              <a:rPr lang="en-US" sz="1800" dirty="0" err="1" smtClean="0"/>
              <a:t>zoëa</a:t>
            </a:r>
            <a:r>
              <a:rPr lang="en-US" sz="1800" dirty="0" smtClean="0"/>
              <a:t> larvae; they turn into </a:t>
            </a:r>
            <a:r>
              <a:rPr lang="en-US" sz="1800" dirty="0" err="1" smtClean="0"/>
              <a:t>megalopa</a:t>
            </a:r>
            <a:r>
              <a:rPr lang="en-US" sz="1800" dirty="0" smtClean="0"/>
              <a:t> larvae in crabs </a:t>
            </a:r>
            <a:endParaRPr lang="en-US" sz="1800" dirty="0"/>
          </a:p>
        </p:txBody>
      </p:sp>
      <p:pic>
        <p:nvPicPr>
          <p:cNvPr id="4" name="Picture 3" descr="http://t1.gstatic.com/images?q=tbn:ANd9GcTHjT3o5SKmjBOG4_exRKqmCU_QFXEXXij0lhUxe9pO_B4GFtr3n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1.gstatic.com/images?q=tbn:ANd9GcT_PUlbl-y6ltb4vRuh6LCgiymRdryCEMhMh7XOXcDwgcg3mvNrh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057400"/>
            <a:ext cx="3581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371600" y="4648200"/>
            <a:ext cx="647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Zoëa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 			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Megalopa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Pisces:</a:t>
            </a:r>
            <a:r>
              <a:rPr lang="en-US" sz="1800" dirty="0" smtClean="0"/>
              <a:t> fish eggs and larvae referred to as </a:t>
            </a:r>
            <a:r>
              <a:rPr lang="en-US" sz="1800" dirty="0" err="1" smtClean="0"/>
              <a:t>ichthyoplankton</a:t>
            </a:r>
            <a:r>
              <a:rPr lang="en-US" sz="1800" dirty="0" smtClean="0"/>
              <a:t>; fish larvae retain part of the egg yolk in a sack below their body until mouth and stomach are fully developed</a:t>
            </a:r>
          </a:p>
          <a:p>
            <a:endParaRPr lang="en-US" sz="1800" dirty="0"/>
          </a:p>
        </p:txBody>
      </p:sp>
      <p:pic>
        <p:nvPicPr>
          <p:cNvPr id="4" name="Picture 3" descr="http://t0.gstatic.com/images?q=tbn:ANd9GcTY1IEbckonP5bnXM3dzzyNQaa3_6nmSOyVoC3L2jY8YzS-7vDmE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133600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1.gstatic.com/images?q=tbn:ANd9GcSdmY7ry8ts4s3QoFTAOv6Hi7r1l4m4ZJYNXSbTr3HlblIqRELJ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514600"/>
            <a:ext cx="3886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752600" y="44958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Fish eggs			</a:t>
            </a:r>
            <a:r>
              <a:rPr lang="en-US" dirty="0" smtClean="0"/>
              <a:t>                                   Fish larvae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t3.gstatic.com/images?q=tbn:ANd9GcS06HJPs9CXJ0UmHJ1VEeT6q5khucPtkxWVSQH4rf7iytuv2pV9G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2819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0.gstatic.com/images?q=tbn:ANd9GcSAvjn7BF2O4bmvAS9jNFShbJQkSBAQ0Waxf3xkYW-Tzx0OJRbXF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447800"/>
            <a:ext cx="2438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invadingspecies.com/Images/Invaders/bloodyredshrimp/charac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447800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62000" y="4343400"/>
            <a:ext cx="77877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Squilla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	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Phyllosoma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 		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Mysis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larvae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Crustaceans are non gelatinous important forms of the </a:t>
            </a:r>
            <a:r>
              <a:rPr lang="en-US" sz="1800" dirty="0" smtClean="0"/>
              <a:t>zooplankton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crustaceans are divided into subclasses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1.Brachiopoda </a:t>
            </a:r>
          </a:p>
          <a:p>
            <a:pPr algn="just">
              <a:buNone/>
            </a:pPr>
            <a:r>
              <a:rPr lang="en-US" sz="1800" dirty="0" smtClean="0"/>
              <a:t>	2.Cirripedia </a:t>
            </a:r>
          </a:p>
          <a:p>
            <a:pPr algn="just">
              <a:buNone/>
            </a:pPr>
            <a:r>
              <a:rPr lang="en-US" sz="1800" dirty="0" smtClean="0"/>
              <a:t>	3</a:t>
            </a:r>
            <a:r>
              <a:rPr lang="en-US" sz="1800" dirty="0" smtClean="0"/>
              <a:t>. </a:t>
            </a:r>
            <a:r>
              <a:rPr lang="en-US" sz="1800" dirty="0" err="1" smtClean="0"/>
              <a:t>Ostracoda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4</a:t>
            </a:r>
            <a:r>
              <a:rPr lang="en-US" sz="1800" dirty="0" smtClean="0"/>
              <a:t>. Copepod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5</a:t>
            </a:r>
            <a:r>
              <a:rPr lang="en-US" sz="1800" dirty="0" smtClean="0"/>
              <a:t>. </a:t>
            </a:r>
            <a:r>
              <a:rPr lang="en-US" sz="1800" dirty="0" err="1" smtClean="0"/>
              <a:t>Cladocera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6</a:t>
            </a:r>
            <a:r>
              <a:rPr lang="en-US" sz="1800" dirty="0" smtClean="0"/>
              <a:t>. </a:t>
            </a:r>
            <a:r>
              <a:rPr lang="en-US" sz="1800" dirty="0" err="1" smtClean="0"/>
              <a:t>Cumaceae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7</a:t>
            </a:r>
            <a:r>
              <a:rPr lang="en-US" sz="1800" dirty="0" smtClean="0"/>
              <a:t>. </a:t>
            </a:r>
            <a:r>
              <a:rPr lang="en-US" sz="1800" dirty="0" err="1" smtClean="0"/>
              <a:t>Mysidaceae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8</a:t>
            </a:r>
            <a:r>
              <a:rPr lang="en-US" sz="1800" dirty="0" smtClean="0"/>
              <a:t>. </a:t>
            </a:r>
            <a:r>
              <a:rPr lang="en-US" sz="1800" dirty="0" err="1" smtClean="0"/>
              <a:t>Euphausidae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9</a:t>
            </a:r>
            <a:r>
              <a:rPr lang="en-US" sz="1800" dirty="0" smtClean="0"/>
              <a:t>. </a:t>
            </a:r>
            <a:r>
              <a:rPr lang="en-US" sz="1800" dirty="0" err="1" smtClean="0"/>
              <a:t>Amphipoda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10</a:t>
            </a:r>
            <a:r>
              <a:rPr lang="en-US" sz="1800" dirty="0" smtClean="0"/>
              <a:t>. Isopoda etc.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Copepods </a:t>
            </a:r>
            <a:r>
              <a:rPr lang="en-US" sz="1800" dirty="0" smtClean="0"/>
              <a:t>- </a:t>
            </a:r>
            <a:r>
              <a:rPr lang="en-US" sz="1800" dirty="0" smtClean="0"/>
              <a:t>dominant constituents of zooplankton present in all </a:t>
            </a:r>
            <a:r>
              <a:rPr lang="en-US" sz="1800" dirty="0" smtClean="0"/>
              <a:t>seas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Serve </a:t>
            </a:r>
            <a:r>
              <a:rPr lang="en-US" sz="1800" dirty="0" smtClean="0"/>
              <a:t>as the chief food of the commercially important shoaling </a:t>
            </a:r>
            <a:r>
              <a:rPr lang="en-US" sz="1800" dirty="0" smtClean="0"/>
              <a:t>fishes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Diatoms - principle </a:t>
            </a:r>
            <a:r>
              <a:rPr lang="en-US" sz="1800" dirty="0" smtClean="0"/>
              <a:t>food for most </a:t>
            </a:r>
            <a:r>
              <a:rPr lang="en-US" sz="1800" dirty="0" err="1" smtClean="0"/>
              <a:t>planktonic</a:t>
            </a:r>
            <a:r>
              <a:rPr lang="en-US" sz="1800" dirty="0" smtClean="0"/>
              <a:t> </a:t>
            </a:r>
            <a:r>
              <a:rPr lang="en-US" sz="1800" dirty="0" smtClean="0"/>
              <a:t>copepods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Copepods </a:t>
            </a:r>
            <a:r>
              <a:rPr lang="en-US" sz="1800" dirty="0" smtClean="0"/>
              <a:t>are divided into seven </a:t>
            </a:r>
            <a:r>
              <a:rPr lang="en-US" sz="1800" dirty="0" smtClean="0"/>
              <a:t>suborders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Among </a:t>
            </a:r>
            <a:r>
              <a:rPr lang="en-US" sz="1800" dirty="0" smtClean="0"/>
              <a:t>them, </a:t>
            </a:r>
            <a:r>
              <a:rPr lang="en-US" sz="1800" dirty="0" err="1" smtClean="0"/>
              <a:t>calanoida</a:t>
            </a:r>
            <a:r>
              <a:rPr lang="en-US" sz="1800" dirty="0" smtClean="0"/>
              <a:t>(</a:t>
            </a:r>
            <a:r>
              <a:rPr lang="en-US" sz="1800" i="1" dirty="0" err="1" smtClean="0"/>
              <a:t>Microcalanus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Eucalanus</a:t>
            </a:r>
            <a:r>
              <a:rPr lang="en-US" sz="1800" i="1" dirty="0" smtClean="0"/>
              <a:t> </a:t>
            </a:r>
            <a:r>
              <a:rPr lang="en-US" sz="1800" dirty="0" smtClean="0"/>
              <a:t>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Temora</a:t>
            </a:r>
            <a:r>
              <a:rPr lang="en-US" sz="1800" dirty="0" smtClean="0"/>
              <a:t> 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Lebidocera</a:t>
            </a:r>
            <a:r>
              <a:rPr lang="en-US" sz="1800" dirty="0" smtClean="0"/>
              <a:t> sp. </a:t>
            </a:r>
            <a:r>
              <a:rPr lang="en-US" sz="1800" i="1" dirty="0" err="1" smtClean="0"/>
              <a:t>Pontella</a:t>
            </a:r>
            <a:r>
              <a:rPr lang="en-US" sz="1800" dirty="0" smtClean="0"/>
              <a:t> 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Acartia</a:t>
            </a:r>
            <a:r>
              <a:rPr lang="en-US" sz="1800" dirty="0" smtClean="0"/>
              <a:t> sp. etc); </a:t>
            </a:r>
            <a:r>
              <a:rPr lang="en-US" sz="1800" dirty="0" err="1" smtClean="0"/>
              <a:t>cyclopoida</a:t>
            </a:r>
            <a:r>
              <a:rPr lang="en-US" sz="1800" dirty="0" smtClean="0"/>
              <a:t>(</a:t>
            </a:r>
            <a:r>
              <a:rPr lang="en-US" sz="1800" i="1" dirty="0" err="1" smtClean="0"/>
              <a:t>Copilia</a:t>
            </a:r>
            <a:r>
              <a:rPr lang="en-US" sz="1800" i="1" dirty="0" smtClean="0"/>
              <a:t> </a:t>
            </a:r>
            <a:r>
              <a:rPr lang="en-US" sz="1800" dirty="0" smtClean="0"/>
              <a:t>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Oncaea</a:t>
            </a:r>
            <a:r>
              <a:rPr lang="en-US" sz="1800" i="1" dirty="0" smtClean="0"/>
              <a:t> </a:t>
            </a:r>
            <a:r>
              <a:rPr lang="en-US" sz="1800" dirty="0" smtClean="0"/>
              <a:t>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Sapphirina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Corycaeus</a:t>
            </a:r>
            <a:r>
              <a:rPr lang="en-US" sz="1800" dirty="0" smtClean="0"/>
              <a:t> sp. etc. and </a:t>
            </a:r>
            <a:r>
              <a:rPr lang="en-US" sz="1800" dirty="0" err="1" smtClean="0"/>
              <a:t>herpecticoids</a:t>
            </a:r>
            <a:r>
              <a:rPr lang="en-US" sz="1800" dirty="0" smtClean="0"/>
              <a:t> (</a:t>
            </a:r>
            <a:r>
              <a:rPr lang="en-US" sz="1800" i="1" dirty="0" err="1" smtClean="0"/>
              <a:t>Macrosetella</a:t>
            </a:r>
            <a:r>
              <a:rPr lang="en-US" sz="1800" dirty="0" smtClean="0"/>
              <a:t> sp,</a:t>
            </a:r>
            <a:r>
              <a:rPr lang="en-US" sz="1800" i="1" dirty="0" smtClean="0"/>
              <a:t> Clytemnestra </a:t>
            </a:r>
            <a:r>
              <a:rPr lang="en-US" sz="1800" dirty="0" smtClean="0"/>
              <a:t>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Aegisthus</a:t>
            </a:r>
            <a:r>
              <a:rPr lang="en-US" sz="1800" i="1" dirty="0" smtClean="0"/>
              <a:t> </a:t>
            </a:r>
            <a:r>
              <a:rPr lang="en-US" sz="1800" dirty="0" smtClean="0"/>
              <a:t>sp. etc</a:t>
            </a:r>
            <a:r>
              <a:rPr lang="en-US" sz="1800" dirty="0" smtClean="0"/>
              <a:t>. are important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Copepods are dominant constituents of zooplankton present in all </a:t>
            </a:r>
            <a:r>
              <a:rPr lang="en-US" sz="1800" dirty="0" smtClean="0"/>
              <a:t>seas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Copepods </a:t>
            </a:r>
            <a:r>
              <a:rPr lang="en-US" sz="1800" dirty="0" smtClean="0"/>
              <a:t>serve as the chief food of the commercially important shoaling </a:t>
            </a:r>
            <a:r>
              <a:rPr lang="en-US" sz="1800" dirty="0" smtClean="0"/>
              <a:t>fishes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Diatoms </a:t>
            </a:r>
            <a:r>
              <a:rPr lang="en-US" sz="1800" dirty="0" smtClean="0"/>
              <a:t>constitute the principle food for most </a:t>
            </a:r>
            <a:r>
              <a:rPr lang="en-US" sz="1800" dirty="0" err="1" smtClean="0"/>
              <a:t>planktonic</a:t>
            </a:r>
            <a:r>
              <a:rPr lang="en-US" sz="1800" dirty="0" smtClean="0"/>
              <a:t> </a:t>
            </a:r>
            <a:r>
              <a:rPr lang="en-US" sz="1800" dirty="0" smtClean="0"/>
              <a:t>copepods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More </a:t>
            </a:r>
            <a:r>
              <a:rPr lang="en-US" sz="1800" dirty="0" smtClean="0"/>
              <a:t>than 4500 species of copepods have been described, of which about 90% are </a:t>
            </a:r>
            <a:r>
              <a:rPr lang="en-US" sz="1800" dirty="0" smtClean="0"/>
              <a:t>marine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Copepods are divided into seven suborders. Among them, </a:t>
            </a:r>
            <a:r>
              <a:rPr lang="en-US" sz="1800" dirty="0" err="1" smtClean="0"/>
              <a:t>calanoida</a:t>
            </a:r>
            <a:r>
              <a:rPr lang="en-US" sz="1800" dirty="0" smtClean="0"/>
              <a:t>(</a:t>
            </a:r>
            <a:r>
              <a:rPr lang="en-US" sz="1800" i="1" dirty="0" err="1" smtClean="0"/>
              <a:t>Microcalanus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Eucalanus</a:t>
            </a:r>
            <a:r>
              <a:rPr lang="en-US" sz="1800" i="1" dirty="0" smtClean="0"/>
              <a:t> </a:t>
            </a:r>
            <a:r>
              <a:rPr lang="en-US" sz="1800" dirty="0" smtClean="0"/>
              <a:t>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Temora</a:t>
            </a:r>
            <a:r>
              <a:rPr lang="en-US" sz="1800" dirty="0" smtClean="0"/>
              <a:t> 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Lebidocera</a:t>
            </a:r>
            <a:r>
              <a:rPr lang="en-US" sz="1800" dirty="0" smtClean="0"/>
              <a:t> sp. </a:t>
            </a:r>
            <a:r>
              <a:rPr lang="en-US" sz="1800" i="1" dirty="0" err="1" smtClean="0"/>
              <a:t>Pontella</a:t>
            </a:r>
            <a:r>
              <a:rPr lang="en-US" sz="1800" dirty="0" smtClean="0"/>
              <a:t> 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Acartia</a:t>
            </a:r>
            <a:r>
              <a:rPr lang="en-US" sz="1800" dirty="0" smtClean="0"/>
              <a:t> sp. etc); </a:t>
            </a:r>
            <a:r>
              <a:rPr lang="en-US" sz="1800" dirty="0" err="1" smtClean="0"/>
              <a:t>cyclopoida</a:t>
            </a:r>
            <a:r>
              <a:rPr lang="en-US" sz="1800" dirty="0" smtClean="0"/>
              <a:t>(</a:t>
            </a:r>
            <a:r>
              <a:rPr lang="en-US" sz="1800" i="1" dirty="0" err="1" smtClean="0"/>
              <a:t>Copilia</a:t>
            </a:r>
            <a:r>
              <a:rPr lang="en-US" sz="1800" i="1" dirty="0" smtClean="0"/>
              <a:t> </a:t>
            </a:r>
            <a:r>
              <a:rPr lang="en-US" sz="1800" dirty="0" smtClean="0"/>
              <a:t>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Oncaea</a:t>
            </a:r>
            <a:r>
              <a:rPr lang="en-US" sz="1800" i="1" dirty="0" smtClean="0"/>
              <a:t> </a:t>
            </a:r>
            <a:r>
              <a:rPr lang="en-US" sz="1800" dirty="0" smtClean="0"/>
              <a:t>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Sapphirina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Corycaeus</a:t>
            </a:r>
            <a:r>
              <a:rPr lang="en-US" sz="1800" dirty="0" smtClean="0"/>
              <a:t> sp. etc. and </a:t>
            </a:r>
            <a:r>
              <a:rPr lang="en-US" sz="1800" dirty="0" err="1" smtClean="0"/>
              <a:t>herpecticoids</a:t>
            </a:r>
            <a:r>
              <a:rPr lang="en-US" sz="1800" dirty="0" smtClean="0"/>
              <a:t> (</a:t>
            </a:r>
            <a:r>
              <a:rPr lang="en-US" sz="1800" i="1" dirty="0" err="1" smtClean="0"/>
              <a:t>Macrosetella</a:t>
            </a:r>
            <a:r>
              <a:rPr lang="en-US" sz="1800" dirty="0" smtClean="0"/>
              <a:t> sp,</a:t>
            </a:r>
            <a:r>
              <a:rPr lang="en-US" sz="1800" i="1" dirty="0" smtClean="0"/>
              <a:t> Clytemnestra </a:t>
            </a:r>
            <a:r>
              <a:rPr lang="en-US" sz="1800" dirty="0" smtClean="0"/>
              <a:t>sp.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Aegisthus</a:t>
            </a:r>
            <a:r>
              <a:rPr lang="en-US" sz="1800" i="1" dirty="0" smtClean="0"/>
              <a:t> </a:t>
            </a:r>
            <a:r>
              <a:rPr lang="en-US" sz="1800" dirty="0" smtClean="0"/>
              <a:t>sp. </a:t>
            </a:r>
            <a:r>
              <a:rPr lang="en-US" sz="1800" dirty="0" err="1" smtClean="0"/>
              <a:t>etc.are</a:t>
            </a:r>
            <a:r>
              <a:rPr lang="en-US" sz="1800" dirty="0" smtClean="0"/>
              <a:t> </a:t>
            </a:r>
            <a:r>
              <a:rPr lang="en-US" sz="1800" dirty="0" err="1" smtClean="0"/>
              <a:t>importent</a:t>
            </a:r>
            <a:r>
              <a:rPr lang="en-US" sz="1800" dirty="0" smtClean="0"/>
              <a:t>. </a:t>
            </a:r>
            <a:endParaRPr lang="en-US" sz="1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634456"/>
            <a:ext cx="8229600" cy="338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Cladocera</a:t>
            </a:r>
            <a:r>
              <a:rPr lang="en-US" sz="1800" b="1" dirty="0" smtClean="0"/>
              <a:t> (water fleas)</a:t>
            </a:r>
            <a:endParaRPr lang="en-US" sz="1800" dirty="0" smtClean="0"/>
          </a:p>
          <a:p>
            <a:pPr algn="just"/>
            <a:r>
              <a:rPr lang="en-US" sz="1800" dirty="0" smtClean="0"/>
              <a:t>Important </a:t>
            </a:r>
            <a:r>
              <a:rPr lang="en-US" sz="1800" dirty="0" smtClean="0"/>
              <a:t>marine zooplankton, abundant in plankton samples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Feed </a:t>
            </a:r>
            <a:r>
              <a:rPr lang="en-US" sz="1800" dirty="0" smtClean="0"/>
              <a:t>on phytoplankton and </a:t>
            </a:r>
            <a:r>
              <a:rPr lang="en-US" sz="1800" dirty="0" smtClean="0"/>
              <a:t>detritus matter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Cladocerans</a:t>
            </a:r>
            <a:r>
              <a:rPr lang="en-US" sz="1800" dirty="0" smtClean="0"/>
              <a:t> </a:t>
            </a:r>
            <a:r>
              <a:rPr lang="en-US" sz="1800" dirty="0" smtClean="0"/>
              <a:t>such as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Penilia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Evadne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Podon</a:t>
            </a:r>
            <a:r>
              <a:rPr lang="en-US" sz="1800" dirty="0" smtClean="0"/>
              <a:t> are found distributed in inshore </a:t>
            </a:r>
            <a:r>
              <a:rPr lang="en-US" sz="1800" dirty="0" smtClean="0"/>
              <a:t>waters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are extremely seasonal, reach high density for short period in temperate </a:t>
            </a:r>
            <a:r>
              <a:rPr lang="en-US" sz="1800" dirty="0" smtClean="0"/>
              <a:t>waters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reproduce </a:t>
            </a:r>
            <a:r>
              <a:rPr lang="en-US" sz="1800" dirty="0" err="1" smtClean="0"/>
              <a:t>parthenogenetically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7696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Ostracods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smaller crustaceans abundant in tropical coastal </a:t>
            </a:r>
            <a:r>
              <a:rPr lang="en-US" sz="1800" dirty="0" smtClean="0"/>
              <a:t>waters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Characterized </a:t>
            </a:r>
            <a:r>
              <a:rPr lang="en-US" sz="1800" dirty="0" smtClean="0"/>
              <a:t>by having carapace shell as bivalve </a:t>
            </a:r>
            <a:r>
              <a:rPr lang="en-US" sz="1800" dirty="0" smtClean="0"/>
              <a:t>shell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Species </a:t>
            </a:r>
            <a:r>
              <a:rPr lang="en-US" sz="1800" dirty="0" smtClean="0"/>
              <a:t>like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Gigantocypris</a:t>
            </a:r>
            <a:r>
              <a:rPr lang="en-US" sz="1800" i="1" dirty="0" smtClean="0"/>
              <a:t>.</a:t>
            </a:r>
            <a:r>
              <a:rPr lang="en-US" sz="1800" dirty="0" smtClean="0"/>
              <a:t> </a:t>
            </a:r>
            <a:r>
              <a:rPr lang="en-US" sz="1800" i="1" dirty="0" err="1" smtClean="0"/>
              <a:t>Conchoccia</a:t>
            </a:r>
            <a:r>
              <a:rPr lang="en-US" sz="1800" i="1" dirty="0" smtClean="0"/>
              <a:t>,</a:t>
            </a:r>
            <a:r>
              <a:rPr lang="en-US" sz="1800" dirty="0" smtClean="0"/>
              <a:t>  </a:t>
            </a:r>
            <a:r>
              <a:rPr lang="en-US" sz="1800" i="1" dirty="0" err="1" smtClean="0"/>
              <a:t>Halocypris</a:t>
            </a:r>
            <a:r>
              <a:rPr lang="en-US" sz="1800" dirty="0" smtClean="0"/>
              <a:t>  </a:t>
            </a:r>
            <a:r>
              <a:rPr lang="en-US" sz="1800" i="1" dirty="0" err="1" smtClean="0"/>
              <a:t>Cypridina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Sarsiella</a:t>
            </a:r>
            <a:r>
              <a:rPr lang="en-US" sz="1800" i="1" dirty="0" smtClean="0"/>
              <a:t> </a:t>
            </a:r>
            <a:r>
              <a:rPr lang="en-US" sz="1800" dirty="0" smtClean="0"/>
              <a:t>etc. have wide distribution in  marine  waters</a:t>
            </a:r>
          </a:p>
          <a:p>
            <a:pPr algn="just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038600"/>
            <a:ext cx="7086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Amphipods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Amphipods </a:t>
            </a:r>
            <a:r>
              <a:rPr lang="en-US" sz="1800" dirty="0" smtClean="0"/>
              <a:t>are less abundant in </a:t>
            </a:r>
            <a:r>
              <a:rPr lang="en-US" sz="1800" dirty="0" err="1" smtClean="0"/>
              <a:t>pelagial</a:t>
            </a:r>
            <a:r>
              <a:rPr lang="en-US" sz="1800" dirty="0" smtClean="0"/>
              <a:t>, frequently found on </a:t>
            </a:r>
            <a:r>
              <a:rPr lang="en-US" sz="1800" dirty="0" err="1" smtClean="0"/>
              <a:t>siphonophores</a:t>
            </a:r>
            <a:r>
              <a:rPr lang="en-US" sz="1800" dirty="0" smtClean="0"/>
              <a:t>, </a:t>
            </a:r>
            <a:r>
              <a:rPr lang="en-US" sz="1800" dirty="0" err="1" smtClean="0"/>
              <a:t>medusae</a:t>
            </a:r>
            <a:r>
              <a:rPr lang="en-US" sz="1800" dirty="0" smtClean="0"/>
              <a:t>, ctenophores, slaps </a:t>
            </a:r>
            <a:r>
              <a:rPr lang="en-US" sz="1800" dirty="0" smtClean="0"/>
              <a:t>etc.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Common </a:t>
            </a:r>
            <a:r>
              <a:rPr lang="en-US" sz="1800" dirty="0" smtClean="0"/>
              <a:t>genus is </a:t>
            </a:r>
            <a:r>
              <a:rPr lang="en-US" sz="1800" dirty="0" err="1" smtClean="0"/>
              <a:t>Cythere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Bairdia</a:t>
            </a:r>
            <a:r>
              <a:rPr lang="en-US" sz="1800" i="1" dirty="0" smtClean="0"/>
              <a:t>,</a:t>
            </a:r>
            <a:r>
              <a:rPr lang="en-US" sz="1800" dirty="0" smtClean="0"/>
              <a:t> </a:t>
            </a:r>
            <a:r>
              <a:rPr lang="en-US" sz="1800" i="1" dirty="0" err="1" smtClean="0"/>
              <a:t>Themisto</a:t>
            </a:r>
            <a:r>
              <a:rPr lang="en-US" sz="1800" i="1" dirty="0" smtClean="0"/>
              <a:t> etc</a:t>
            </a:r>
            <a:r>
              <a:rPr lang="en-US" sz="1800" dirty="0" smtClean="0"/>
              <a:t>.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</a:p>
          <a:p>
            <a:pPr algn="just"/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657600"/>
            <a:ext cx="4267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Mysids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Mysids</a:t>
            </a:r>
            <a:r>
              <a:rPr lang="en-US" sz="1800" dirty="0" smtClean="0"/>
              <a:t> </a:t>
            </a:r>
            <a:r>
              <a:rPr lang="en-US" sz="1800" dirty="0" smtClean="0"/>
              <a:t>or opossum shrimp appear like decapods, shrimps, resembles </a:t>
            </a:r>
            <a:r>
              <a:rPr lang="en-US" sz="1800" i="1" dirty="0" err="1" smtClean="0"/>
              <a:t>Euphausids</a:t>
            </a:r>
            <a:endParaRPr lang="en-US" sz="1800" i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mostly </a:t>
            </a:r>
            <a:r>
              <a:rPr lang="en-US" sz="1800" dirty="0" smtClean="0"/>
              <a:t>marine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omnivores </a:t>
            </a:r>
            <a:r>
              <a:rPr lang="en-US" sz="1800" dirty="0" smtClean="0"/>
              <a:t>- feed </a:t>
            </a:r>
            <a:r>
              <a:rPr lang="en-US" sz="1800" dirty="0" smtClean="0"/>
              <a:t>on living and dead plants and </a:t>
            </a:r>
            <a:r>
              <a:rPr lang="en-US" sz="1800" dirty="0" smtClean="0"/>
              <a:t>animals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err="1" smtClean="0"/>
              <a:t>Hyperiids</a:t>
            </a:r>
            <a:r>
              <a:rPr lang="en-US" sz="1800" dirty="0" smtClean="0"/>
              <a:t>, </a:t>
            </a:r>
            <a:r>
              <a:rPr lang="en-US" sz="1800" dirty="0" err="1" smtClean="0"/>
              <a:t>Gammarids</a:t>
            </a:r>
            <a:r>
              <a:rPr lang="en-US" sz="1800" dirty="0" smtClean="0"/>
              <a:t> and  </a:t>
            </a:r>
            <a:r>
              <a:rPr lang="en-US" sz="1800" dirty="0" err="1" smtClean="0"/>
              <a:t>Caprellids</a:t>
            </a:r>
            <a:r>
              <a:rPr lang="en-US" sz="1800" dirty="0" smtClean="0"/>
              <a:t>  </a:t>
            </a:r>
            <a:r>
              <a:rPr lang="en-US" sz="1800" dirty="0" smtClean="0"/>
              <a:t>- three </a:t>
            </a:r>
            <a:r>
              <a:rPr lang="en-US" sz="1800" dirty="0" smtClean="0"/>
              <a:t>major groups present in </a:t>
            </a:r>
            <a:r>
              <a:rPr lang="en-US" sz="1800" dirty="0" smtClean="0"/>
              <a:t>plankton</a:t>
            </a:r>
          </a:p>
          <a:p>
            <a:pPr algn="just">
              <a:buNone/>
            </a:pPr>
            <a:endParaRPr lang="en-US" sz="1800" i="1" dirty="0" smtClean="0"/>
          </a:p>
          <a:p>
            <a:pPr algn="just"/>
            <a:r>
              <a:rPr lang="en-US" sz="1800" i="1" dirty="0" err="1" smtClean="0"/>
              <a:t>Neomysis</a:t>
            </a:r>
            <a:r>
              <a:rPr lang="en-US" sz="1800" i="1" dirty="0" smtClean="0"/>
              <a:t>,</a:t>
            </a:r>
            <a:r>
              <a:rPr lang="en-US" sz="1800" dirty="0" smtClean="0"/>
              <a:t> </a:t>
            </a:r>
            <a:r>
              <a:rPr lang="en-US" sz="1800" i="1" dirty="0" err="1" smtClean="0"/>
              <a:t>Boreomysis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Eucopia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Gnathophausia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Mesopodopsis</a:t>
            </a:r>
            <a:r>
              <a:rPr lang="en-US" sz="1800" i="1" dirty="0" smtClean="0"/>
              <a:t> etc</a:t>
            </a:r>
            <a:r>
              <a:rPr lang="en-US" sz="1800" dirty="0" smtClean="0"/>
              <a:t>. present </a:t>
            </a:r>
            <a:r>
              <a:rPr lang="en-US" sz="1800" dirty="0" smtClean="0"/>
              <a:t>in Indian </a:t>
            </a:r>
            <a:r>
              <a:rPr lang="en-US" sz="1800" dirty="0" smtClean="0"/>
              <a:t>waters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t2.gstatic.com/images?q=tbn:ANd9GcQ1IH_FZ4zH8sLvsXyg9owTjLO8f9QBYr7Wb0zNi3g3nib_KJ2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800600"/>
            <a:ext cx="4114800" cy="179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582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Crustacean copepods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Crustacean copepods</dc:title>
  <dc:creator/>
  <cp:lastModifiedBy>ELAB3</cp:lastModifiedBy>
  <cp:revision>12</cp:revision>
  <dcterms:created xsi:type="dcterms:W3CDTF">2006-08-16T00:00:00Z</dcterms:created>
  <dcterms:modified xsi:type="dcterms:W3CDTF">2012-05-19T07:42:40Z</dcterms:modified>
</cp:coreProperties>
</file>