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ANIMAL ASSOCIATIONS AND </a:t>
            </a:r>
            <a:r>
              <a:rPr lang="en-US" b="1" dirty="0" smtClean="0"/>
              <a:t>INERACTIONS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SYMBIOSIS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Symbiosis - </a:t>
            </a:r>
            <a:r>
              <a:rPr lang="en-US" sz="1800" dirty="0" smtClean="0"/>
              <a:t>partnership between two dissimilar organisms for mutual </a:t>
            </a:r>
            <a:r>
              <a:rPr lang="en-US" sz="1800" dirty="0" smtClean="0"/>
              <a:t>benefit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Symbiosis - </a:t>
            </a:r>
            <a:r>
              <a:rPr lang="en-US" sz="1800" dirty="0" smtClean="0"/>
              <a:t>close association of two distinct organisms for mutual benefit, so that each partner loses at least some degree of physiological </a:t>
            </a:r>
            <a:r>
              <a:rPr lang="en-US" sz="1800" dirty="0" smtClean="0"/>
              <a:t>independence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Association </a:t>
            </a:r>
            <a:r>
              <a:rPr lang="en-US" sz="1800" dirty="0" smtClean="0"/>
              <a:t>of this type where in which the relationship is intimate is called “physiological symbiosis”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Loose </a:t>
            </a:r>
            <a:r>
              <a:rPr lang="en-US" sz="1800" dirty="0" smtClean="0"/>
              <a:t>associations between animals referred to as “cleaning symbiosis”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t3.gstatic.com/images?q=tbn:ANd9GcSDRzZfj3_G-2gqgcp-j71eidZ0WPG8eGenuP7bEmp4OOXVAC9x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419600"/>
            <a:ext cx="3581400" cy="215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Cleaning symbiosis 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Mutually </a:t>
            </a:r>
            <a:r>
              <a:rPr lang="en-US" sz="1800" dirty="0" smtClean="0"/>
              <a:t>beneficial relationship in which certain animals remove </a:t>
            </a:r>
            <a:r>
              <a:rPr lang="en-US" sz="1800" dirty="0" err="1" smtClean="0"/>
              <a:t>ectoparasits</a:t>
            </a:r>
            <a:r>
              <a:rPr lang="en-US" sz="1800" dirty="0" smtClean="0"/>
              <a:t>, bacteria, diseased and injured tissues and unwanted food particles from other co-operating </a:t>
            </a:r>
            <a:r>
              <a:rPr lang="en-US" sz="1800" dirty="0" smtClean="0"/>
              <a:t>animals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Wide </a:t>
            </a:r>
            <a:r>
              <a:rPr lang="en-US" sz="1800" dirty="0" smtClean="0"/>
              <a:t>occurrence in the marine environment and many fishes, turtles, sea urchins are known to be cleaned by specific </a:t>
            </a:r>
            <a:r>
              <a:rPr lang="en-US" sz="1800" dirty="0" err="1" smtClean="0"/>
              <a:t>symbionts</a:t>
            </a:r>
            <a:r>
              <a:rPr lang="en-US" sz="1800" dirty="0" smtClean="0"/>
              <a:t> like fishes, shrimps and </a:t>
            </a:r>
            <a:r>
              <a:rPr lang="en-US" sz="1800" dirty="0" smtClean="0"/>
              <a:t>crab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Examples- </a:t>
            </a:r>
            <a:r>
              <a:rPr lang="en-US" sz="1800" dirty="0" err="1" smtClean="0"/>
              <a:t>Oxyjulis</a:t>
            </a:r>
            <a:r>
              <a:rPr lang="en-US" sz="1800" dirty="0" smtClean="0"/>
              <a:t> -  a California fish is  known to remove parasitic copepods and isopods from </a:t>
            </a:r>
            <a:r>
              <a:rPr lang="en-US" sz="1800" dirty="0" smtClean="0"/>
              <a:t>fishes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neon goby (</a:t>
            </a:r>
            <a:r>
              <a:rPr lang="en-US" sz="1800" i="1" dirty="0" err="1" smtClean="0"/>
              <a:t>Elacatinus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occanops</a:t>
            </a:r>
            <a:r>
              <a:rPr lang="en-US" sz="1800" dirty="0" smtClean="0"/>
              <a:t>) striped yellow fish found in corals, attaches to the host fish and nibbles the parasites from it. (</a:t>
            </a:r>
            <a:r>
              <a:rPr lang="en-US" sz="1800" i="1" dirty="0" err="1" smtClean="0"/>
              <a:t>Epinephelus</a:t>
            </a:r>
            <a:r>
              <a:rPr lang="en-US" sz="1800" dirty="0" smtClean="0"/>
              <a:t> sp. </a:t>
            </a:r>
            <a:r>
              <a:rPr lang="en-US" sz="1800" i="1" dirty="0" err="1" smtClean="0"/>
              <a:t>Serranus</a:t>
            </a:r>
            <a:r>
              <a:rPr lang="en-US" sz="1800" dirty="0" smtClean="0"/>
              <a:t> sp.  </a:t>
            </a:r>
            <a:r>
              <a:rPr lang="en-US" sz="1800" dirty="0" err="1" smtClean="0"/>
              <a:t>P</a:t>
            </a:r>
            <a:r>
              <a:rPr lang="en-US" sz="1800" i="1" dirty="0" err="1" smtClean="0"/>
              <a:t>omacerentru</a:t>
            </a:r>
            <a:r>
              <a:rPr lang="en-US" sz="1800" dirty="0" err="1" smtClean="0"/>
              <a:t>s</a:t>
            </a:r>
            <a:r>
              <a:rPr lang="en-US" sz="1800" dirty="0" smtClean="0"/>
              <a:t> sp.)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Physiological symbiosis</a:t>
            </a:r>
            <a:r>
              <a:rPr lang="en-US" sz="1800" dirty="0" smtClean="0"/>
              <a:t>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True symbiosis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Association </a:t>
            </a:r>
            <a:r>
              <a:rPr lang="en-US" sz="1800" dirty="0" smtClean="0"/>
              <a:t>between the two organisms is so intimate that one of the partners may be incapable of living </a:t>
            </a:r>
            <a:r>
              <a:rPr lang="en-US" sz="1800" dirty="0" smtClean="0"/>
              <a:t>alone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Eg</a:t>
            </a:r>
            <a:r>
              <a:rPr lang="en-US" sz="1800" dirty="0" smtClean="0"/>
              <a:t>. An association between algae (</a:t>
            </a:r>
            <a:r>
              <a:rPr lang="en-US" sz="1800" dirty="0" err="1" smtClean="0"/>
              <a:t>Zooxanthellae</a:t>
            </a:r>
            <a:r>
              <a:rPr lang="en-US" sz="1800" dirty="0" smtClean="0"/>
              <a:t> ) and marine invertebrate corals</a:t>
            </a:r>
          </a:p>
          <a:p>
            <a:pPr algn="just">
              <a:buNone/>
            </a:pPr>
            <a:r>
              <a:rPr lang="en-US" sz="1800" dirty="0" smtClean="0"/>
              <a:t>   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unicellular algae are found within the tissue cells but in outer border line, the algal cells are found either in the body cavity or in the intracellular </a:t>
            </a:r>
            <a:r>
              <a:rPr lang="en-US" sz="1800" dirty="0" smtClean="0"/>
              <a:t>space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Among </a:t>
            </a:r>
            <a:r>
              <a:rPr lang="en-US" sz="1800" dirty="0" smtClean="0"/>
              <a:t>the marine invertebrates algal </a:t>
            </a:r>
            <a:r>
              <a:rPr lang="en-US" sz="1800" dirty="0" err="1" smtClean="0"/>
              <a:t>symbionts</a:t>
            </a:r>
            <a:r>
              <a:rPr lang="en-US" sz="1800" dirty="0" smtClean="0"/>
              <a:t> are most common in protozoan’s, sponges, coelenterates, </a:t>
            </a:r>
            <a:r>
              <a:rPr lang="en-US" sz="1800" dirty="0" err="1" smtClean="0"/>
              <a:t>turbillarians</a:t>
            </a:r>
            <a:r>
              <a:rPr lang="en-US" sz="1800" dirty="0" smtClean="0"/>
              <a:t> and </a:t>
            </a:r>
            <a:r>
              <a:rPr lang="en-US" sz="1800" dirty="0" err="1" smtClean="0"/>
              <a:t>molluscs</a:t>
            </a:r>
            <a:r>
              <a:rPr lang="en-US" sz="1800" dirty="0" smtClean="0"/>
              <a:t>. 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t2.gstatic.com/images?q=tbn:ANd9GcTPXaD71FtvyKr_erwLKcy_AJbBUAmWua-jsrOBoquaQSSTfuODww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52400"/>
            <a:ext cx="3200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Symbiotic </a:t>
            </a:r>
            <a:r>
              <a:rPr lang="en-US" sz="1800" b="1" dirty="0" smtClean="0"/>
              <a:t>relationship between algae and corals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association is beneficial to both </a:t>
            </a:r>
            <a:r>
              <a:rPr lang="en-US" sz="1800" dirty="0" smtClean="0"/>
              <a:t>organisms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Here </a:t>
            </a:r>
            <a:r>
              <a:rPr lang="en-US" sz="1800" dirty="0" smtClean="0"/>
              <a:t>algae benefit by deriving protection and securing carbon dioxide and nitrogen’s waste products from the </a:t>
            </a:r>
            <a:r>
              <a:rPr lang="en-US" sz="1800" dirty="0" smtClean="0"/>
              <a:t>coral-host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host obtains additional oxygen supply and secured the elimination of waste </a:t>
            </a:r>
            <a:r>
              <a:rPr lang="en-US" sz="1800" dirty="0" smtClean="0"/>
              <a:t>substances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Symbiosis with algae is well known in </a:t>
            </a:r>
            <a:r>
              <a:rPr lang="en-US" sz="1800" dirty="0" err="1" smtClean="0"/>
              <a:t>Mollusca</a:t>
            </a:r>
            <a:r>
              <a:rPr lang="en-US" sz="1800" dirty="0" smtClean="0"/>
              <a:t> – </a:t>
            </a:r>
            <a:r>
              <a:rPr lang="en-US" sz="1800" i="1" dirty="0" err="1" smtClean="0"/>
              <a:t>Tridacna</a:t>
            </a:r>
            <a:r>
              <a:rPr lang="en-US" sz="1800" i="1" dirty="0" smtClean="0"/>
              <a:t> </a:t>
            </a:r>
            <a:r>
              <a:rPr lang="en-US" sz="1800" dirty="0" smtClean="0"/>
              <a:t>sp</a:t>
            </a:r>
            <a:r>
              <a:rPr lang="en-US" sz="1800" i="1" dirty="0" smtClean="0"/>
              <a:t> and  </a:t>
            </a:r>
            <a:r>
              <a:rPr lang="en-US" sz="1800" i="1" dirty="0" err="1" smtClean="0"/>
              <a:t>Hippolpus</a:t>
            </a:r>
            <a:r>
              <a:rPr lang="en-US" sz="1800" i="1" dirty="0" smtClean="0"/>
              <a:t> </a:t>
            </a:r>
            <a:r>
              <a:rPr lang="en-US" sz="1800" dirty="0" smtClean="0"/>
              <a:t>sp</a:t>
            </a:r>
            <a:r>
              <a:rPr lang="en-US" sz="1800" i="1" dirty="0" smtClean="0"/>
              <a:t>. </a:t>
            </a:r>
          </a:p>
          <a:p>
            <a:pPr algn="just"/>
            <a:endParaRPr lang="en-US" sz="1800" i="1" dirty="0" smtClean="0"/>
          </a:p>
          <a:p>
            <a:pPr algn="just"/>
            <a:endParaRPr lang="en-US" sz="1800" i="1" dirty="0" smtClean="0"/>
          </a:p>
          <a:p>
            <a:pPr algn="just"/>
            <a:endParaRPr lang="en-US" sz="1800" i="1" dirty="0" smtClean="0"/>
          </a:p>
          <a:p>
            <a:pPr algn="just"/>
            <a:r>
              <a:rPr lang="en-US" sz="1800" i="1" dirty="0" err="1" smtClean="0"/>
              <a:t>Tridacna</a:t>
            </a:r>
            <a:r>
              <a:rPr lang="en-US" sz="1800" i="1" dirty="0" smtClean="0"/>
              <a:t> </a:t>
            </a:r>
            <a:r>
              <a:rPr lang="en-US" sz="1800" dirty="0" smtClean="0"/>
              <a:t>is a giant </a:t>
            </a:r>
            <a:r>
              <a:rPr lang="en-US" sz="1800" dirty="0" err="1" smtClean="0"/>
              <a:t>mollusc</a:t>
            </a:r>
            <a:r>
              <a:rPr lang="en-US" sz="1800" dirty="0" smtClean="0"/>
              <a:t> inhabits in coral reefs, it grows one and half meters and it  contains millions of tiny </a:t>
            </a:r>
            <a:r>
              <a:rPr lang="en-US" sz="1800" dirty="0" err="1" smtClean="0"/>
              <a:t>zooxanthelle</a:t>
            </a:r>
            <a:r>
              <a:rPr lang="en-US" sz="1800" dirty="0" smtClean="0"/>
              <a:t> on outer tissues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err="1" smtClean="0"/>
              <a:t>symbionts</a:t>
            </a:r>
            <a:r>
              <a:rPr lang="en-US" sz="1800" dirty="0" smtClean="0"/>
              <a:t> remove waste products i.e., CO</a:t>
            </a:r>
            <a:r>
              <a:rPr lang="en-US" sz="1800" baseline="-25000" dirty="0" smtClean="0"/>
              <a:t>2,</a:t>
            </a:r>
            <a:r>
              <a:rPr lang="en-US" sz="1800" dirty="0" smtClean="0"/>
              <a:t> nitrogen, phosphorus and other </a:t>
            </a:r>
            <a:r>
              <a:rPr lang="en-US" sz="1800" dirty="0" smtClean="0"/>
              <a:t>nutrients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Besides </a:t>
            </a:r>
            <a:r>
              <a:rPr lang="en-US" sz="1800" dirty="0" smtClean="0"/>
              <a:t>clam get nourishment by digesting their algae for nourishment 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Significances of physiological symbiosis are</a:t>
            </a:r>
          </a:p>
          <a:p>
            <a:pPr lvl="1" algn="just"/>
            <a:endParaRPr lang="en-IN" sz="1800" dirty="0" smtClean="0"/>
          </a:p>
          <a:p>
            <a:pPr lvl="1" algn="just"/>
            <a:r>
              <a:rPr lang="en-IN" sz="1800" dirty="0" smtClean="0"/>
              <a:t>Both </a:t>
            </a:r>
            <a:r>
              <a:rPr lang="en-IN" sz="1800" dirty="0" smtClean="0"/>
              <a:t>associates are benefitted</a:t>
            </a:r>
            <a:endParaRPr lang="en-US" sz="1800" dirty="0" smtClean="0"/>
          </a:p>
          <a:p>
            <a:pPr lvl="1" algn="just"/>
            <a:endParaRPr lang="en-IN" sz="1800" dirty="0" smtClean="0"/>
          </a:p>
          <a:p>
            <a:pPr lvl="1" algn="just"/>
            <a:r>
              <a:rPr lang="en-IN" sz="1800" dirty="0" smtClean="0"/>
              <a:t>Removal  </a:t>
            </a:r>
            <a:r>
              <a:rPr lang="en-IN" sz="1800" dirty="0" smtClean="0"/>
              <a:t>of waste from the host</a:t>
            </a:r>
            <a:endParaRPr lang="en-US" sz="1800" dirty="0" smtClean="0"/>
          </a:p>
          <a:p>
            <a:pPr lvl="1" algn="just"/>
            <a:endParaRPr lang="en-IN" sz="1800" dirty="0" smtClean="0"/>
          </a:p>
          <a:p>
            <a:pPr lvl="1" algn="just"/>
            <a:r>
              <a:rPr lang="en-IN" sz="1800" dirty="0" smtClean="0"/>
              <a:t>Utilisation </a:t>
            </a:r>
            <a:r>
              <a:rPr lang="en-IN" sz="1800" dirty="0" smtClean="0"/>
              <a:t>of nutrients &amp; wastes by algae</a:t>
            </a:r>
            <a:endParaRPr lang="en-US" sz="1800" dirty="0" smtClean="0"/>
          </a:p>
          <a:p>
            <a:pPr lvl="1" algn="just"/>
            <a:endParaRPr lang="en-IN" sz="1800" dirty="0" smtClean="0"/>
          </a:p>
          <a:p>
            <a:pPr lvl="1" algn="just"/>
            <a:r>
              <a:rPr lang="en-IN" sz="1800" dirty="0" smtClean="0"/>
              <a:t>Additional </a:t>
            </a:r>
            <a:r>
              <a:rPr lang="en-IN" sz="1800" dirty="0" smtClean="0"/>
              <a:t>supply of oxygen by algae</a:t>
            </a:r>
            <a:endParaRPr lang="en-US" sz="1800" dirty="0" smtClean="0"/>
          </a:p>
          <a:p>
            <a:pPr lvl="1" algn="just"/>
            <a:endParaRPr lang="en-US" sz="1800" dirty="0" smtClean="0"/>
          </a:p>
          <a:p>
            <a:pPr lvl="1" algn="just"/>
            <a:r>
              <a:rPr lang="en-US" sz="1800" dirty="0" smtClean="0"/>
              <a:t>Many </a:t>
            </a:r>
            <a:r>
              <a:rPr lang="en-US" sz="1800" dirty="0" smtClean="0"/>
              <a:t>animals obtain nutrition in corals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Symbiotic </a:t>
            </a:r>
            <a:r>
              <a:rPr lang="en-US" sz="1800" dirty="0" smtClean="0"/>
              <a:t>relationships </a:t>
            </a:r>
            <a:r>
              <a:rPr lang="en-US" sz="1800" dirty="0" smtClean="0"/>
              <a:t>- two </a:t>
            </a:r>
            <a:r>
              <a:rPr lang="en-US" sz="1800" dirty="0" smtClean="0"/>
              <a:t>categories </a:t>
            </a:r>
            <a:r>
              <a:rPr lang="en-US" sz="1800" dirty="0" smtClean="0"/>
              <a:t>- mutualism </a:t>
            </a:r>
            <a:r>
              <a:rPr lang="en-US" sz="1800" dirty="0" smtClean="0"/>
              <a:t>and </a:t>
            </a:r>
            <a:r>
              <a:rPr lang="en-US" sz="1800" dirty="0" smtClean="0"/>
              <a:t>commensalism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mutualism both the partners are mutually benefited while in commensalism only one of the partners is </a:t>
            </a:r>
            <a:r>
              <a:rPr lang="en-US" sz="1800" dirty="0" smtClean="0"/>
              <a:t>benefited</a:t>
            </a:r>
            <a:endParaRPr lang="en-US" sz="1800" dirty="0" smtClean="0"/>
          </a:p>
          <a:p>
            <a:pPr algn="just"/>
            <a:endParaRPr lang="en-US" sz="1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791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MUTUALISM  </a:t>
            </a:r>
            <a:r>
              <a:rPr lang="en-US" sz="1800" dirty="0" smtClean="0"/>
              <a:t>	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 </a:t>
            </a:r>
            <a:r>
              <a:rPr lang="en-US" sz="1800" dirty="0" smtClean="0"/>
              <a:t>relationship between two dissimilar organisms that are mutually beneficial is called </a:t>
            </a:r>
            <a:r>
              <a:rPr lang="en-US" sz="1800" b="1" dirty="0" smtClean="0"/>
              <a:t>mutualism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term mutualism literally meaning ‘living together’ was first coined by De </a:t>
            </a:r>
            <a:r>
              <a:rPr lang="en-US" sz="1800" dirty="0" err="1" smtClean="0"/>
              <a:t>Bary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association may be obligatory or continuous, facultative or </a:t>
            </a:r>
            <a:r>
              <a:rPr lang="en-US" sz="1800" dirty="0" smtClean="0"/>
              <a:t>transitory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continuous or obligatory mutualism, the individuals or </a:t>
            </a:r>
            <a:r>
              <a:rPr lang="en-US" sz="1800" dirty="0" err="1" smtClean="0"/>
              <a:t>symbionts</a:t>
            </a:r>
            <a:r>
              <a:rPr lang="en-US" sz="1800" dirty="0" smtClean="0"/>
              <a:t> cannot live </a:t>
            </a:r>
            <a:r>
              <a:rPr lang="en-US" sz="1800" dirty="0" smtClean="0"/>
              <a:t>apart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facultative mutualism the individuals can successfully live apart from each </a:t>
            </a:r>
            <a:r>
              <a:rPr lang="en-US" sz="1800" dirty="0" smtClean="0"/>
              <a:t>other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http://www.ms-starship.com/journal/apr00/images/boxer_crab-mdPICT0000_smal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648200"/>
            <a:ext cx="3200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reefs.org/library/aquarium_net/0198/images/amphi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4648200"/>
            <a:ext cx="3429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b="1" dirty="0" smtClean="0"/>
              <a:t>Obligate Mutualism</a:t>
            </a:r>
            <a:r>
              <a:rPr lang="en-US" sz="1800" dirty="0" smtClean="0"/>
              <a:t>  </a:t>
            </a:r>
          </a:p>
          <a:p>
            <a:endParaRPr lang="en-US" sz="1800" dirty="0" smtClean="0"/>
          </a:p>
          <a:p>
            <a:r>
              <a:rPr lang="en-US" sz="1800" dirty="0" smtClean="0"/>
              <a:t>A </a:t>
            </a:r>
            <a:r>
              <a:rPr lang="en-US" sz="1800" dirty="0" smtClean="0"/>
              <a:t>permanent type of relationship in which two </a:t>
            </a:r>
            <a:r>
              <a:rPr lang="en-US" sz="1800" dirty="0" err="1" smtClean="0"/>
              <a:t>symbionts</a:t>
            </a:r>
            <a:r>
              <a:rPr lang="en-US" sz="1800" dirty="0" smtClean="0"/>
              <a:t> are in close contact and interdependent on each </a:t>
            </a:r>
            <a:r>
              <a:rPr lang="en-US" sz="1800" dirty="0" smtClean="0"/>
              <a:t>other</a:t>
            </a:r>
          </a:p>
          <a:p>
            <a:endParaRPr lang="en-US" sz="1800" dirty="0" smtClean="0"/>
          </a:p>
          <a:p>
            <a:r>
              <a:rPr lang="en-US" sz="1800" dirty="0" smtClean="0"/>
              <a:t>Also </a:t>
            </a:r>
            <a:r>
              <a:rPr lang="en-US" sz="1800" dirty="0" smtClean="0"/>
              <a:t>referred as mutualism with continuous contact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Examples: </a:t>
            </a:r>
            <a:endParaRPr lang="en-US" sz="1800" dirty="0" smtClean="0"/>
          </a:p>
          <a:p>
            <a:endParaRPr lang="en-US" sz="1800" dirty="0" smtClean="0"/>
          </a:p>
          <a:p>
            <a:pPr>
              <a:buAutoNum type="arabicPeriod"/>
            </a:pPr>
            <a:r>
              <a:rPr lang="en-US" sz="1800" dirty="0" smtClean="0"/>
              <a:t>Hermit </a:t>
            </a:r>
            <a:r>
              <a:rPr lang="en-US" sz="1800" dirty="0" smtClean="0"/>
              <a:t>crab and sea Anemone- </a:t>
            </a:r>
            <a:endParaRPr lang="en-US" sz="1800" dirty="0" smtClean="0"/>
          </a:p>
          <a:p>
            <a:pPr lvl="1">
              <a:buAutoNum type="arabicPeriod"/>
            </a:pPr>
            <a:endParaRPr lang="en-US" sz="1800" dirty="0" smtClean="0"/>
          </a:p>
          <a:p>
            <a:pPr lvl="1">
              <a:buAutoNum type="arabicPeriod"/>
            </a:pPr>
            <a:r>
              <a:rPr lang="en-US" sz="1800" dirty="0" smtClean="0"/>
              <a:t>Hermit </a:t>
            </a:r>
            <a:r>
              <a:rPr lang="en-US" sz="1800" dirty="0" smtClean="0"/>
              <a:t>crab (</a:t>
            </a:r>
            <a:r>
              <a:rPr lang="en-US" sz="1800" i="1" dirty="0" err="1" smtClean="0"/>
              <a:t>Eupagurus</a:t>
            </a:r>
            <a:r>
              <a:rPr lang="en-US" sz="1800" i="1" dirty="0" smtClean="0"/>
              <a:t> sp</a:t>
            </a:r>
            <a:r>
              <a:rPr lang="en-US" sz="1800" dirty="0" smtClean="0"/>
              <a:t>) lives in the empty shell of a </a:t>
            </a:r>
            <a:r>
              <a:rPr lang="en-US" sz="1800" dirty="0" smtClean="0"/>
              <a:t>snail</a:t>
            </a:r>
          </a:p>
          <a:p>
            <a:pPr lvl="1">
              <a:buAutoNum type="arabicPeriod"/>
            </a:pPr>
            <a:endParaRPr lang="en-US" sz="1800" dirty="0" smtClean="0"/>
          </a:p>
          <a:p>
            <a:pPr lvl="1">
              <a:buAutoNum type="arabicPeriod"/>
            </a:pPr>
            <a:r>
              <a:rPr lang="en-US" sz="1800" dirty="0" smtClean="0"/>
              <a:t>The </a:t>
            </a:r>
            <a:r>
              <a:rPr lang="en-US" sz="1800" dirty="0" smtClean="0"/>
              <a:t>outer surface of the shell is inhabited by the sea anemone (</a:t>
            </a:r>
            <a:r>
              <a:rPr lang="en-US" sz="1800" i="1" dirty="0" err="1" smtClean="0"/>
              <a:t>Adamsia</a:t>
            </a:r>
            <a:r>
              <a:rPr lang="en-US" sz="1800" i="1" dirty="0" smtClean="0"/>
              <a:t> </a:t>
            </a:r>
            <a:r>
              <a:rPr lang="en-US" sz="1800" i="1" dirty="0" smtClean="0"/>
              <a:t>sp</a:t>
            </a:r>
            <a:r>
              <a:rPr lang="en-US" sz="1800" dirty="0" smtClean="0"/>
              <a:t>)</a:t>
            </a:r>
          </a:p>
          <a:p>
            <a:pPr lvl="1">
              <a:buAutoNum type="arabicPeriod"/>
            </a:pPr>
            <a:endParaRPr lang="en-US" sz="1800" dirty="0" smtClean="0"/>
          </a:p>
          <a:p>
            <a:pPr lvl="1">
              <a:buAutoNum type="arabicPeriod"/>
            </a:pPr>
            <a:r>
              <a:rPr lang="en-US" sz="1800" dirty="0" smtClean="0"/>
              <a:t>The </a:t>
            </a:r>
            <a:r>
              <a:rPr lang="en-US" sz="1800" dirty="0" smtClean="0"/>
              <a:t>hermit crab is protected from the enemies by the nematocysts of the sea </a:t>
            </a:r>
            <a:r>
              <a:rPr lang="en-US" sz="1800" dirty="0" smtClean="0"/>
              <a:t>anemones</a:t>
            </a:r>
          </a:p>
          <a:p>
            <a:pPr lvl="1">
              <a:buAutoNum type="arabicPeriod"/>
            </a:pPr>
            <a:endParaRPr lang="en-US" sz="1800" dirty="0" smtClean="0"/>
          </a:p>
          <a:p>
            <a:pPr lvl="1">
              <a:buAutoNum type="arabicPeriod"/>
            </a:pPr>
            <a:r>
              <a:rPr lang="en-US" sz="1800" dirty="0" smtClean="0"/>
              <a:t>The </a:t>
            </a:r>
            <a:r>
              <a:rPr lang="en-US" sz="1800" dirty="0" smtClean="0"/>
              <a:t>sea anemone derives food from hermit crabs and gets transported from one place to </a:t>
            </a:r>
            <a:r>
              <a:rPr lang="en-US" sz="1800" dirty="0" smtClean="0"/>
              <a:t>another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dirty="0" smtClean="0"/>
              <a:t>2. Giant </a:t>
            </a:r>
            <a:r>
              <a:rPr lang="en-US" sz="1800" dirty="0" smtClean="0"/>
              <a:t>clam and </a:t>
            </a:r>
            <a:r>
              <a:rPr lang="en-US" sz="1800" dirty="0" err="1" smtClean="0"/>
              <a:t>zooxanthellae</a:t>
            </a:r>
            <a:r>
              <a:rPr lang="en-US" sz="1800" dirty="0" smtClean="0"/>
              <a:t>-</a:t>
            </a:r>
          </a:p>
          <a:p>
            <a:pPr algn="just">
              <a:buNone/>
            </a:pPr>
            <a:endParaRPr lang="en-US" sz="1800" dirty="0" smtClean="0"/>
          </a:p>
          <a:p>
            <a:pPr lvl="1" algn="just"/>
            <a:r>
              <a:rPr lang="en-US" sz="1800" dirty="0" smtClean="0"/>
              <a:t>Giant </a:t>
            </a:r>
            <a:r>
              <a:rPr lang="en-US" sz="1800" dirty="0" smtClean="0"/>
              <a:t>clam, </a:t>
            </a:r>
            <a:r>
              <a:rPr lang="en-US" sz="1800" i="1" dirty="0" err="1" smtClean="0"/>
              <a:t>Tridacna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gigas</a:t>
            </a:r>
            <a:r>
              <a:rPr lang="en-US" sz="1800" dirty="0" smtClean="0"/>
              <a:t> lives in the well lighted shallow coastal water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lvl="1" algn="just"/>
            <a:r>
              <a:rPr lang="en-US" sz="1800" dirty="0" smtClean="0"/>
              <a:t>Its </a:t>
            </a:r>
            <a:r>
              <a:rPr lang="en-US" sz="1800" dirty="0" smtClean="0"/>
              <a:t>mantle cavity </a:t>
            </a:r>
            <a:r>
              <a:rPr lang="en-US" sz="1800" dirty="0" err="1" smtClean="0"/>
              <a:t>harbours</a:t>
            </a:r>
            <a:r>
              <a:rPr lang="en-US" sz="1800" dirty="0" smtClean="0"/>
              <a:t> huge population of the algal symbiotic </a:t>
            </a:r>
            <a:r>
              <a:rPr lang="en-US" sz="1800" dirty="0" err="1" smtClean="0"/>
              <a:t>dinoflagellate</a:t>
            </a:r>
            <a:r>
              <a:rPr lang="en-US" sz="1800" dirty="0" smtClean="0"/>
              <a:t> species, which is commonly called </a:t>
            </a:r>
            <a:r>
              <a:rPr lang="en-US" sz="1800" dirty="0" err="1" smtClean="0"/>
              <a:t>Zooxanthellae</a:t>
            </a:r>
            <a:r>
              <a:rPr lang="en-US" sz="1800" dirty="0" smtClean="0"/>
              <a:t> (</a:t>
            </a:r>
            <a:r>
              <a:rPr lang="en-US" sz="1800" i="1" dirty="0" err="1" smtClean="0"/>
              <a:t>Symbiodinium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microadriaticum</a:t>
            </a:r>
            <a:r>
              <a:rPr lang="en-US" sz="1800" dirty="0" smtClean="0"/>
              <a:t>)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lvl="1" algn="just"/>
            <a:r>
              <a:rPr lang="en-US" sz="1800" dirty="0" smtClean="0"/>
              <a:t>Since </a:t>
            </a:r>
            <a:r>
              <a:rPr lang="en-US" sz="1800" dirty="0" smtClean="0"/>
              <a:t>the clam shells are very thick, the shells cannot be closed and this helps the symbiotic algae to receive good sun light and carry out </a:t>
            </a:r>
            <a:r>
              <a:rPr lang="en-US" sz="1800" dirty="0" smtClean="0"/>
              <a:t>photosynthesis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lvl="1" algn="just"/>
            <a:r>
              <a:rPr lang="en-US" sz="1800" dirty="0" smtClean="0"/>
              <a:t>Some </a:t>
            </a:r>
            <a:r>
              <a:rPr lang="en-US" sz="1800" dirty="0" smtClean="0"/>
              <a:t>of the older cells of these algae are in turn consumed by this giant </a:t>
            </a:r>
            <a:r>
              <a:rPr lang="en-US" sz="1800" dirty="0" smtClean="0"/>
              <a:t>clam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II. Facultative mutualism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 </a:t>
            </a:r>
          </a:p>
          <a:p>
            <a:pPr algn="just"/>
            <a:r>
              <a:rPr lang="en-US" sz="1800" dirty="0" smtClean="0"/>
              <a:t>partners </a:t>
            </a:r>
            <a:r>
              <a:rPr lang="en-US" sz="1800" dirty="0" smtClean="0"/>
              <a:t>or </a:t>
            </a:r>
            <a:r>
              <a:rPr lang="en-US" sz="1800" dirty="0" err="1" smtClean="0"/>
              <a:t>symbionts</a:t>
            </a:r>
            <a:r>
              <a:rPr lang="en-US" sz="1800" dirty="0" smtClean="0"/>
              <a:t> are rarely attached to each other and if so it is only for a short </a:t>
            </a:r>
            <a:r>
              <a:rPr lang="en-US" sz="1800" dirty="0" smtClean="0"/>
              <a:t>duration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</a:t>
            </a:r>
            <a:r>
              <a:rPr lang="en-US" sz="1800" dirty="0" smtClean="0"/>
              <a:t>is also called as   mutualism without continuous </a:t>
            </a:r>
            <a:r>
              <a:rPr lang="en-US" sz="1800" dirty="0" smtClean="0"/>
              <a:t>contact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Though </a:t>
            </a:r>
            <a:r>
              <a:rPr lang="en-US" sz="1800" dirty="0" smtClean="0"/>
              <a:t>both the partners are benefited from each other but the nutritional need is primary at least for one of the </a:t>
            </a:r>
            <a:r>
              <a:rPr lang="en-US" sz="1800" dirty="0" smtClean="0"/>
              <a:t>species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	Ex: crocodile </a:t>
            </a:r>
            <a:r>
              <a:rPr lang="en-US" sz="1800" dirty="0" smtClean="0"/>
              <a:t>(</a:t>
            </a:r>
            <a:r>
              <a:rPr lang="en-US" sz="1800" i="1" dirty="0" err="1" smtClean="0"/>
              <a:t>Crocodylus</a:t>
            </a:r>
            <a:r>
              <a:rPr lang="en-US" sz="1800" dirty="0" smtClean="0"/>
              <a:t> spp.) and crocodile-bird  (</a:t>
            </a:r>
            <a:r>
              <a:rPr lang="en-US" sz="1800" i="1" dirty="0" err="1" smtClean="0"/>
              <a:t>Pluvianus</a:t>
            </a:r>
            <a:r>
              <a:rPr lang="en-US" sz="1800" i="1" dirty="0" smtClean="0"/>
              <a:t>  </a:t>
            </a:r>
            <a:r>
              <a:rPr lang="en-US" sz="1800" i="1" dirty="0" err="1" smtClean="0"/>
              <a:t>aegyptius</a:t>
            </a:r>
            <a:r>
              <a:rPr lang="en-US" sz="1800" dirty="0" smtClean="0"/>
              <a:t>), which  removes leaches from around the teeth of the crocodile which allows the bird to enter its mouth for the </a:t>
            </a:r>
            <a:r>
              <a:rPr lang="en-US" sz="1800" dirty="0" smtClean="0"/>
              <a:t>search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Ecology </a:t>
            </a:r>
            <a:r>
              <a:rPr lang="en-US" sz="1800" dirty="0" smtClean="0"/>
              <a:t>is the study of the interrelations of organisms and </a:t>
            </a:r>
            <a:r>
              <a:rPr lang="en-US" sz="1800" dirty="0" smtClean="0"/>
              <a:t>environment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Interrelationships </a:t>
            </a:r>
            <a:r>
              <a:rPr lang="en-US" sz="1800" dirty="0" smtClean="0"/>
              <a:t>or animal associations either direct or indirect, exist among members within a species (Intra specific) or between members of different groups (Inter </a:t>
            </a:r>
            <a:r>
              <a:rPr lang="en-US" sz="1800" dirty="0" smtClean="0"/>
              <a:t>specific)</a:t>
            </a:r>
          </a:p>
          <a:p>
            <a:pPr algn="just"/>
            <a:endParaRPr lang="en-US" sz="1800" dirty="0" smtClean="0"/>
          </a:p>
        </p:txBody>
      </p:sp>
      <p:pic>
        <p:nvPicPr>
          <p:cNvPr id="4" name="Picture 3" descr="http://t0.gstatic.com/images?q=tbn:ANd9GcQvYIpWBVnCwqz4R8U98tJckgA6wNcm3nkvOcxRuKG4uUE4-Ez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657600"/>
            <a:ext cx="3962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COMMENSALISM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Interaction </a:t>
            </a:r>
            <a:r>
              <a:rPr lang="en-US" sz="1800" dirty="0" smtClean="0"/>
              <a:t>between two different species of living organisms, where one partner or species benefits and the other species is neither benefited nor </a:t>
            </a:r>
            <a:r>
              <a:rPr lang="en-US" sz="1800" dirty="0" smtClean="0"/>
              <a:t>harmed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Derived </a:t>
            </a:r>
            <a:r>
              <a:rPr lang="en-US" sz="1800" dirty="0" smtClean="0"/>
              <a:t>from the Latin word </a:t>
            </a:r>
            <a:r>
              <a:rPr lang="en-US" sz="1800" i="1" dirty="0" err="1" smtClean="0"/>
              <a:t>commensa</a:t>
            </a:r>
            <a:r>
              <a:rPr lang="en-US" sz="1800" dirty="0" smtClean="0"/>
              <a:t>, meaning sharing a table as guest </a:t>
            </a:r>
            <a:r>
              <a:rPr lang="en-US" sz="1800" dirty="0" smtClean="0"/>
              <a:t>messmates - coined </a:t>
            </a:r>
            <a:r>
              <a:rPr lang="en-US" sz="1800" dirty="0" smtClean="0"/>
              <a:t>by Van </a:t>
            </a:r>
            <a:r>
              <a:rPr lang="en-US" sz="1800" dirty="0" err="1" smtClean="0"/>
              <a:t>Beneden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There </a:t>
            </a:r>
            <a:r>
              <a:rPr lang="en-US" sz="1800" dirty="0" smtClean="0"/>
              <a:t>is no physiological interdependence among the partners and the partners are referred as </a:t>
            </a:r>
            <a:r>
              <a:rPr lang="en-US" sz="1800" dirty="0" err="1" smtClean="0"/>
              <a:t>commensals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Purpose - </a:t>
            </a:r>
            <a:r>
              <a:rPr lang="en-US" sz="1800" dirty="0" smtClean="0"/>
              <a:t>to get food, space, shelter, defense and </a:t>
            </a:r>
            <a:r>
              <a:rPr lang="en-US" sz="1800" dirty="0" smtClean="0"/>
              <a:t>transport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http://www.ms-starship.com/journal/apr00/images/porcel-Crab-md_smal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419600"/>
            <a:ext cx="4724400" cy="2296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Based on the position or location of the </a:t>
            </a:r>
            <a:r>
              <a:rPr lang="en-US" sz="1800" dirty="0" err="1" smtClean="0"/>
              <a:t>commensal</a:t>
            </a:r>
            <a:r>
              <a:rPr lang="en-US" sz="1800" dirty="0" smtClean="0"/>
              <a:t> on the host species - grouped into </a:t>
            </a:r>
            <a:r>
              <a:rPr lang="en-US" sz="1800" dirty="0" err="1" smtClean="0"/>
              <a:t>Endocommensals</a:t>
            </a:r>
            <a:r>
              <a:rPr lang="en-US" sz="1800" dirty="0" smtClean="0"/>
              <a:t> and </a:t>
            </a:r>
            <a:r>
              <a:rPr lang="en-US" sz="1800" dirty="0" err="1" smtClean="0"/>
              <a:t>Ectocommensals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Commensalism </a:t>
            </a:r>
            <a:r>
              <a:rPr lang="en-US" sz="1800" dirty="0" smtClean="0"/>
              <a:t>is of the following two types based on the level of association between the </a:t>
            </a:r>
            <a:r>
              <a:rPr lang="en-US" sz="1800" dirty="0" err="1" smtClean="0"/>
              <a:t>commensals</a:t>
            </a:r>
            <a:r>
              <a:rPr lang="en-US" sz="1800" dirty="0" smtClean="0"/>
              <a:t>.</a:t>
            </a:r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1" algn="just"/>
            <a:r>
              <a:rPr lang="en-IN" sz="1800" dirty="0" smtClean="0"/>
              <a:t>Permanent </a:t>
            </a:r>
            <a:r>
              <a:rPr lang="en-IN" sz="1800" dirty="0" smtClean="0"/>
              <a:t>commensalism </a:t>
            </a:r>
            <a:endParaRPr lang="en-US" sz="1800" dirty="0" smtClean="0"/>
          </a:p>
          <a:p>
            <a:pPr lvl="1" algn="just"/>
            <a:endParaRPr lang="en-IN" sz="1800" dirty="0" smtClean="0"/>
          </a:p>
          <a:p>
            <a:pPr lvl="1" algn="just"/>
            <a:endParaRPr lang="en-IN" sz="1800" dirty="0" smtClean="0"/>
          </a:p>
          <a:p>
            <a:pPr lvl="1" algn="just"/>
            <a:r>
              <a:rPr lang="en-IN" sz="1800" dirty="0" smtClean="0"/>
              <a:t>Temporary </a:t>
            </a:r>
            <a:r>
              <a:rPr lang="en-IN" sz="1800" dirty="0" smtClean="0"/>
              <a:t>commensalism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b</a:t>
            </a:r>
            <a:r>
              <a:rPr lang="en-US" sz="1800" b="1" dirty="0" smtClean="0"/>
              <a:t>. Temporary Commensalism                    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err="1" smtClean="0"/>
              <a:t>commensals</a:t>
            </a:r>
            <a:r>
              <a:rPr lang="en-US" sz="1800" dirty="0" smtClean="0"/>
              <a:t> remain only in temporary contact with each </a:t>
            </a:r>
            <a:r>
              <a:rPr lang="en-US" sz="1800" dirty="0" smtClean="0"/>
              <a:t>other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This </a:t>
            </a:r>
            <a:r>
              <a:rPr lang="en-US" sz="1800" dirty="0" smtClean="0"/>
              <a:t>intermittent contact between the animals for food, shelter or for breeding sites is seen in many marine animals. Examples - Sucker fish and shark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Temporary </a:t>
            </a:r>
            <a:r>
              <a:rPr lang="en-US" sz="1800" dirty="0" smtClean="0"/>
              <a:t>association or contact between two animal </a:t>
            </a:r>
            <a:r>
              <a:rPr lang="en-US" sz="1800" dirty="0" err="1" smtClean="0"/>
              <a:t>commensals</a:t>
            </a:r>
            <a:r>
              <a:rPr lang="en-US" sz="1800" dirty="0" smtClean="0"/>
              <a:t> is seen in sucker-fish and the sharks or </a:t>
            </a:r>
            <a:r>
              <a:rPr lang="en-US" sz="1800" dirty="0" smtClean="0"/>
              <a:t>whales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Sucker-fish </a:t>
            </a:r>
            <a:r>
              <a:rPr lang="en-US" sz="1800" dirty="0" smtClean="0"/>
              <a:t>(</a:t>
            </a:r>
            <a:r>
              <a:rPr lang="en-US" sz="1800" i="1" dirty="0" err="1" smtClean="0"/>
              <a:t>Echeneis</a:t>
            </a:r>
            <a:r>
              <a:rPr lang="en-US" sz="1800" i="1" dirty="0" smtClean="0"/>
              <a:t>)</a:t>
            </a:r>
            <a:r>
              <a:rPr lang="en-US" sz="1800" dirty="0" smtClean="0"/>
              <a:t> is found attached by means of its dorsal sucker to the underside of a shark or other large </a:t>
            </a:r>
            <a:r>
              <a:rPr lang="en-US" sz="1800" dirty="0" smtClean="0"/>
              <a:t>animal</a:t>
            </a:r>
            <a:endParaRPr lang="en-US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en-US" sz="1800" b="1" dirty="0" smtClean="0"/>
              <a:t>The </a:t>
            </a:r>
            <a:r>
              <a:rPr lang="en-US" sz="1800" b="1" dirty="0" err="1" smtClean="0"/>
              <a:t>decapod</a:t>
            </a:r>
            <a:r>
              <a:rPr lang="en-US" sz="1800" b="1" dirty="0" smtClean="0"/>
              <a:t> crustacean, </a:t>
            </a:r>
            <a:r>
              <a:rPr lang="en-US" sz="1800" i="1" dirty="0" err="1" smtClean="0"/>
              <a:t>Polyonyx</a:t>
            </a:r>
            <a:r>
              <a:rPr lang="en-US" sz="1800" dirty="0" smtClean="0"/>
              <a:t> lives in the U-tube of the marine annelid, </a:t>
            </a:r>
            <a:r>
              <a:rPr lang="en-US" sz="1800" i="1" dirty="0" err="1" smtClean="0"/>
              <a:t>Chaetopterus</a:t>
            </a:r>
            <a:endParaRPr lang="en-US" sz="1800" i="1" dirty="0" smtClean="0"/>
          </a:p>
          <a:p>
            <a:pPr algn="just">
              <a:buAutoNum type="arabicPeriod"/>
            </a:pPr>
            <a:endParaRPr lang="en-US" sz="1800" dirty="0" smtClean="0"/>
          </a:p>
          <a:p>
            <a:pPr algn="just">
              <a:buAutoNum type="arabicPeriod"/>
            </a:pPr>
            <a:r>
              <a:rPr lang="en-US" sz="1800" dirty="0" smtClean="0"/>
              <a:t>It </a:t>
            </a:r>
            <a:r>
              <a:rPr lang="en-US" sz="1800" dirty="0" smtClean="0"/>
              <a:t>obtains food particles and oxygen supply from water entering the tube due to the pumping action of the worm’s </a:t>
            </a:r>
            <a:r>
              <a:rPr lang="en-US" sz="1800" dirty="0" err="1" smtClean="0"/>
              <a:t>parapodia</a:t>
            </a:r>
            <a:r>
              <a:rPr lang="en-US" sz="1800" dirty="0" smtClean="0"/>
              <a:t>.</a:t>
            </a:r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2</a:t>
            </a:r>
            <a:r>
              <a:rPr lang="en-US" sz="1800" b="1" dirty="0" smtClean="0"/>
              <a:t>. Portuguese man-of-war and </a:t>
            </a:r>
            <a:r>
              <a:rPr lang="en-US" sz="1800" b="1" dirty="0" smtClean="0"/>
              <a:t>fish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endParaRPr lang="en-US" sz="1800" dirty="0" smtClean="0"/>
          </a:p>
          <a:p>
            <a:pPr algn="just"/>
            <a:r>
              <a:rPr lang="en-US" sz="1800" dirty="0" smtClean="0"/>
              <a:t>Based </a:t>
            </a:r>
            <a:r>
              <a:rPr lang="en-US" sz="1800" dirty="0" smtClean="0"/>
              <a:t>on the position or location of the </a:t>
            </a:r>
            <a:r>
              <a:rPr lang="en-US" sz="1800" dirty="0" err="1" smtClean="0"/>
              <a:t>commensal</a:t>
            </a:r>
            <a:r>
              <a:rPr lang="en-US" sz="1800" dirty="0" smtClean="0"/>
              <a:t> on the host species, it is grouped into </a:t>
            </a:r>
            <a:r>
              <a:rPr lang="en-US" sz="1800" dirty="0" err="1" smtClean="0"/>
              <a:t>Endocommensals</a:t>
            </a:r>
            <a:r>
              <a:rPr lang="en-US" sz="1800" dirty="0" smtClean="0"/>
              <a:t> and </a:t>
            </a:r>
            <a:r>
              <a:rPr lang="en-US" sz="1800" dirty="0" err="1" smtClean="0"/>
              <a:t>Ectocommensals</a:t>
            </a:r>
            <a:r>
              <a:rPr lang="en-US" sz="1800" b="1" dirty="0" smtClean="0"/>
              <a:t>.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TYPES OF COMMENSAL RELATIONSHIPS</a:t>
            </a:r>
            <a:r>
              <a:rPr lang="en-US" sz="1800" dirty="0" smtClean="0"/>
              <a:t> </a:t>
            </a:r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Epizoism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Endoecism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Inquilinism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b="1" u="sng" dirty="0" err="1" smtClean="0"/>
              <a:t>Epizoism</a:t>
            </a:r>
            <a:r>
              <a:rPr lang="en-US" sz="1800" b="1" u="sng" dirty="0" smtClean="0"/>
              <a:t> </a:t>
            </a:r>
            <a:r>
              <a:rPr lang="en-US" sz="1800" dirty="0" smtClean="0"/>
              <a:t>: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Many </a:t>
            </a:r>
            <a:r>
              <a:rPr lang="en-US" sz="1800" dirty="0" smtClean="0"/>
              <a:t>sedentary marine animals are “</a:t>
            </a:r>
            <a:r>
              <a:rPr lang="en-US" sz="1800" dirty="0" err="1" smtClean="0"/>
              <a:t>epizooic</a:t>
            </a:r>
            <a:r>
              <a:rPr lang="en-US" sz="1800" dirty="0" smtClean="0"/>
              <a:t>” organisms setting facultative or even obligatory on others, particularly in those with hard </a:t>
            </a:r>
            <a:r>
              <a:rPr lang="en-US" sz="1800" dirty="0" smtClean="0"/>
              <a:t>shells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	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Eg</a:t>
            </a:r>
            <a:r>
              <a:rPr lang="en-US" sz="1800" dirty="0" smtClean="0"/>
              <a:t> </a:t>
            </a:r>
            <a:r>
              <a:rPr lang="en-US" sz="1800" dirty="0" smtClean="0"/>
              <a:t>: Ciliates, hydroids, bryozoans, sedentary </a:t>
            </a:r>
            <a:r>
              <a:rPr lang="en-US" sz="1800" dirty="0" err="1" smtClean="0"/>
              <a:t>polychaetes</a:t>
            </a:r>
            <a:r>
              <a:rPr lang="en-US" sz="1800" dirty="0" smtClean="0"/>
              <a:t> and </a:t>
            </a:r>
            <a:r>
              <a:rPr lang="en-US" sz="1800" dirty="0" err="1" smtClean="0"/>
              <a:t>cirripides</a:t>
            </a:r>
            <a:r>
              <a:rPr lang="en-US" sz="1800" dirty="0" smtClean="0"/>
              <a:t> settle on lamellibranches, gastropods, crustaceans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Endemism </a:t>
            </a:r>
            <a:endParaRPr lang="en-US" sz="1800" b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 </a:t>
            </a:r>
            <a:r>
              <a:rPr lang="en-US" sz="1800" dirty="0" smtClean="0"/>
              <a:t>partnership in which animal habitually takes shelter within the tube or burrow of </a:t>
            </a:r>
            <a:r>
              <a:rPr lang="en-US" sz="1800" dirty="0" smtClean="0"/>
              <a:t>another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Here</a:t>
            </a:r>
            <a:r>
              <a:rPr lang="en-US" sz="1800" dirty="0" smtClean="0"/>
              <a:t>, shelter or protection is the factor behind the </a:t>
            </a:r>
            <a:r>
              <a:rPr lang="en-US" sz="1800" dirty="0" smtClean="0"/>
              <a:t>association. However</a:t>
            </a:r>
            <a:r>
              <a:rPr lang="en-US" sz="1800" dirty="0" smtClean="0"/>
              <a:t>, in some cases food sharing </a:t>
            </a:r>
            <a:r>
              <a:rPr lang="en-US" sz="1800" dirty="0" smtClean="0"/>
              <a:t>relationship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Examples-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Burrowing </a:t>
            </a:r>
            <a:r>
              <a:rPr lang="en-IN" sz="1800" dirty="0" smtClean="0"/>
              <a:t>and </a:t>
            </a:r>
            <a:r>
              <a:rPr lang="en-IN" sz="1800" dirty="0" err="1" smtClean="0"/>
              <a:t>tubicolous</a:t>
            </a:r>
            <a:r>
              <a:rPr lang="en-IN" sz="1800" dirty="0" smtClean="0"/>
              <a:t> annelids, </a:t>
            </a:r>
            <a:r>
              <a:rPr lang="en-IN" sz="1800" dirty="0" err="1" smtClean="0"/>
              <a:t>echiuroids</a:t>
            </a:r>
            <a:r>
              <a:rPr lang="en-IN" sz="1800" dirty="0" smtClean="0"/>
              <a:t>, echinoderms, crustaceans etc., are host for many </a:t>
            </a:r>
            <a:r>
              <a:rPr lang="en-IN" sz="1800" dirty="0" err="1" smtClean="0"/>
              <a:t>commensals</a:t>
            </a:r>
            <a:r>
              <a:rPr lang="en-IN" sz="1800" dirty="0" smtClean="0"/>
              <a:t>. The burrow of an echinoid warm (</a:t>
            </a:r>
            <a:r>
              <a:rPr lang="en-IN" sz="1800" i="1" dirty="0" err="1" smtClean="0"/>
              <a:t>Urechis</a:t>
            </a:r>
            <a:r>
              <a:rPr lang="en-IN" sz="1800" i="1" dirty="0" smtClean="0"/>
              <a:t> </a:t>
            </a:r>
            <a:r>
              <a:rPr lang="en-IN" sz="1800" i="1" dirty="0" err="1" smtClean="0"/>
              <a:t>alepo</a:t>
            </a:r>
            <a:r>
              <a:rPr lang="en-IN" sz="1800" i="1" dirty="0" smtClean="0"/>
              <a:t>)</a:t>
            </a:r>
            <a:r>
              <a:rPr lang="en-IN" sz="1800" dirty="0" smtClean="0"/>
              <a:t> is shared with an arrow goby (</a:t>
            </a:r>
            <a:r>
              <a:rPr lang="en-IN" sz="1800" i="1" dirty="0" err="1" smtClean="0"/>
              <a:t>Clevelandia</a:t>
            </a:r>
            <a:r>
              <a:rPr lang="en-IN" sz="1800" i="1" dirty="0" smtClean="0"/>
              <a:t> </a:t>
            </a:r>
            <a:r>
              <a:rPr lang="en-IN" sz="1800" i="1" dirty="0" err="1" smtClean="0"/>
              <a:t>ios</a:t>
            </a:r>
            <a:r>
              <a:rPr lang="en-IN" sz="1800" dirty="0" smtClean="0"/>
              <a:t>), a scale worm (</a:t>
            </a:r>
            <a:r>
              <a:rPr lang="en-IN" sz="1800" i="1" dirty="0" err="1" smtClean="0"/>
              <a:t>Hespernoe</a:t>
            </a:r>
            <a:r>
              <a:rPr lang="en-IN" sz="1800" i="1" dirty="0" smtClean="0"/>
              <a:t> </a:t>
            </a:r>
            <a:r>
              <a:rPr lang="en-IN" sz="1800" i="1" dirty="0" err="1" smtClean="0"/>
              <a:t>adventor</a:t>
            </a:r>
            <a:r>
              <a:rPr lang="en-IN" sz="1800" dirty="0" smtClean="0"/>
              <a:t>) a clam (</a:t>
            </a:r>
            <a:r>
              <a:rPr lang="en-IN" sz="1800" i="1" dirty="0" err="1" smtClean="0"/>
              <a:t>Cryptomya</a:t>
            </a:r>
            <a:r>
              <a:rPr lang="en-IN" sz="1800" i="1" dirty="0" smtClean="0"/>
              <a:t> </a:t>
            </a:r>
            <a:r>
              <a:rPr lang="en-IN" sz="1800" dirty="0" smtClean="0"/>
              <a:t>sp.) and a pea crab (</a:t>
            </a:r>
            <a:r>
              <a:rPr lang="en-IN" sz="1800" i="1" dirty="0" err="1" smtClean="0"/>
              <a:t>Scleroplax</a:t>
            </a:r>
            <a:r>
              <a:rPr lang="en-IN" sz="1800" dirty="0" smtClean="0"/>
              <a:t> sp.) </a:t>
            </a:r>
            <a:endParaRPr lang="en-IN" sz="1800" dirty="0" smtClean="0"/>
          </a:p>
          <a:p>
            <a:pPr lvl="0" algn="just"/>
            <a:endParaRPr lang="en-US" sz="1800" dirty="0" smtClean="0"/>
          </a:p>
          <a:p>
            <a:pPr lvl="0" algn="just"/>
            <a:r>
              <a:rPr lang="en-IN" sz="1800" dirty="0" err="1" smtClean="0"/>
              <a:t>Commensal</a:t>
            </a:r>
            <a:r>
              <a:rPr lang="en-IN" sz="1800" dirty="0" smtClean="0"/>
              <a:t> (</a:t>
            </a:r>
            <a:r>
              <a:rPr lang="en-IN" sz="1800" i="1" dirty="0" err="1" smtClean="0"/>
              <a:t>Nereis</a:t>
            </a:r>
            <a:r>
              <a:rPr lang="en-IN" sz="1800" i="1" dirty="0" smtClean="0"/>
              <a:t> </a:t>
            </a:r>
            <a:r>
              <a:rPr lang="en-IN" sz="1800" i="1" dirty="0" err="1" smtClean="0"/>
              <a:t>fucate</a:t>
            </a:r>
            <a:r>
              <a:rPr lang="en-IN" sz="1800" dirty="0" smtClean="0"/>
              <a:t>) live in the whelk shells inhabited by hermit crab (</a:t>
            </a:r>
            <a:r>
              <a:rPr lang="en-IN" sz="1800" i="1" dirty="0" err="1" smtClean="0"/>
              <a:t>Eupayurus</a:t>
            </a:r>
            <a:r>
              <a:rPr lang="en-IN" sz="1800" dirty="0" smtClean="0"/>
              <a:t> sp.) for protection as well as food.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Inquilinism</a:t>
            </a:r>
            <a:r>
              <a:rPr lang="en-US" sz="1800" b="1" dirty="0" smtClean="0"/>
              <a:t> : </a:t>
            </a: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/>
            <a:r>
              <a:rPr lang="en-US" sz="1800" dirty="0" smtClean="0"/>
              <a:t>This </a:t>
            </a:r>
            <a:r>
              <a:rPr lang="en-US" sz="1800" dirty="0" err="1" smtClean="0"/>
              <a:t>commensal</a:t>
            </a:r>
            <a:r>
              <a:rPr lang="en-US" sz="1800" dirty="0" smtClean="0"/>
              <a:t> association in which one lives within the other, the former utilizing the host animal mainly as </a:t>
            </a:r>
            <a:r>
              <a:rPr lang="en-US" sz="1800" dirty="0" smtClean="0"/>
              <a:t>refuge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Here </a:t>
            </a:r>
            <a:r>
              <a:rPr lang="en-US" sz="1800" dirty="0" smtClean="0"/>
              <a:t>protection is the factor behind </a:t>
            </a:r>
            <a:r>
              <a:rPr lang="en-US" sz="1800" dirty="0" smtClean="0"/>
              <a:t>association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Examples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 </a:t>
            </a:r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Hydroid </a:t>
            </a:r>
            <a:r>
              <a:rPr lang="en-IN" sz="1800" dirty="0" smtClean="0"/>
              <a:t>Colony lives by attaching to the Lamellae of the </a:t>
            </a:r>
            <a:r>
              <a:rPr lang="en-IN" sz="1800" dirty="0" err="1" smtClean="0"/>
              <a:t>ctenidia</a:t>
            </a:r>
            <a:r>
              <a:rPr lang="en-IN" sz="1800" dirty="0" smtClean="0"/>
              <a:t> of wood boring molluscs such as </a:t>
            </a:r>
            <a:r>
              <a:rPr lang="en-IN" sz="1800" i="1" dirty="0" err="1" smtClean="0"/>
              <a:t>Teredo</a:t>
            </a:r>
            <a:r>
              <a:rPr lang="en-IN" sz="1800" i="1" dirty="0" smtClean="0"/>
              <a:t> </a:t>
            </a:r>
            <a:r>
              <a:rPr lang="en-IN" sz="1800" i="1" dirty="0" err="1" smtClean="0"/>
              <a:t>furcifera</a:t>
            </a:r>
            <a:r>
              <a:rPr lang="en-IN" sz="1800" dirty="0" smtClean="0"/>
              <a:t>, </a:t>
            </a:r>
            <a:r>
              <a:rPr lang="en-IN" sz="1800" i="1" dirty="0" err="1" smtClean="0"/>
              <a:t>Martesia</a:t>
            </a:r>
            <a:r>
              <a:rPr lang="en-IN" sz="1800" i="1" dirty="0" smtClean="0"/>
              <a:t>  </a:t>
            </a:r>
            <a:r>
              <a:rPr lang="en-IN" sz="1800" i="1" dirty="0" err="1" smtClean="0"/>
              <a:t>striata</a:t>
            </a:r>
            <a:r>
              <a:rPr lang="en-IN" sz="1800" i="1" dirty="0" smtClean="0"/>
              <a:t>.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The </a:t>
            </a:r>
            <a:r>
              <a:rPr lang="en-IN" sz="1800" dirty="0" smtClean="0"/>
              <a:t>pearl fish (</a:t>
            </a:r>
            <a:r>
              <a:rPr lang="en-IN" sz="1800" i="1" dirty="0" err="1" smtClean="0"/>
              <a:t>Carapus</a:t>
            </a:r>
            <a:r>
              <a:rPr lang="en-IN" sz="1800" i="1" dirty="0" smtClean="0"/>
              <a:t> </a:t>
            </a:r>
            <a:r>
              <a:rPr lang="en-IN" sz="1800" i="1" dirty="0" err="1" smtClean="0"/>
              <a:t>acus</a:t>
            </a:r>
            <a:r>
              <a:rPr lang="en-IN" sz="1800" dirty="0" smtClean="0"/>
              <a:t>) dwells in the intestine of a sea cucumber</a:t>
            </a:r>
            <a:r>
              <a:rPr lang="en-IN" sz="1800" b="1" dirty="0" smtClean="0"/>
              <a:t>      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lvl="0" algn="just"/>
            <a:r>
              <a:rPr lang="en-IN" sz="1800" dirty="0" smtClean="0"/>
              <a:t>Symbiosis 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Commensalisms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Parasitism 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Natural </a:t>
            </a:r>
            <a:r>
              <a:rPr lang="en-IN" sz="1800" dirty="0" smtClean="0"/>
              <a:t>selection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Artificial </a:t>
            </a:r>
            <a:r>
              <a:rPr lang="en-IN" sz="1800" dirty="0" smtClean="0"/>
              <a:t>selection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Prey </a:t>
            </a:r>
            <a:r>
              <a:rPr lang="en-IN" sz="1800" dirty="0" smtClean="0"/>
              <a:t>– predator relationship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Host </a:t>
            </a:r>
            <a:r>
              <a:rPr lang="en-IN" sz="1800" dirty="0" smtClean="0"/>
              <a:t>-  parasitic relationship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Association </a:t>
            </a:r>
            <a:r>
              <a:rPr lang="en-US" sz="1800" dirty="0" smtClean="0"/>
              <a:t>between organisms is for similar requirements in the </a:t>
            </a:r>
            <a:r>
              <a:rPr lang="en-US" sz="1800" dirty="0" smtClean="0"/>
              <a:t>environment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Number </a:t>
            </a:r>
            <a:r>
              <a:rPr lang="en-US" sz="1800" dirty="0" smtClean="0"/>
              <a:t>of unrelated organisms is occurring together in </a:t>
            </a:r>
            <a:r>
              <a:rPr lang="en-US" sz="1800" dirty="0" smtClean="0"/>
              <a:t>associations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Animal </a:t>
            </a:r>
            <a:r>
              <a:rPr lang="en-US" sz="1800" dirty="0" smtClean="0"/>
              <a:t>adapted to live in conditions of competition for space and food, owing to their better means of protection / survival / proliferation and association is predominant in such communities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Natural association of organisms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Animal </a:t>
            </a:r>
            <a:r>
              <a:rPr lang="en-US" sz="1800" dirty="0" smtClean="0"/>
              <a:t>associations are grouped into four principal types based on their degree of intimacy and casual influences.</a:t>
            </a:r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Community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Commensalism 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Parasitism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Symbiosis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4525963"/>
          </a:xfrm>
        </p:spPr>
        <p:txBody>
          <a:bodyPr/>
          <a:lstStyle/>
          <a:p>
            <a:r>
              <a:rPr lang="en-US" sz="2000" b="1" dirty="0" smtClean="0"/>
              <a:t>Communities and their habitat </a:t>
            </a:r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 descr="http://t3.gstatic.com/images?q=tbn:ANd9GcSQarKtsyjOTxCM8Yr_vtp87roNDg9gEh0hx4tXZRDcLr1Ryvt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295400"/>
            <a:ext cx="1752600" cy="18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t2.gstatic.com/images?q=tbn:ANd9GcSAYU-Zm8tNrpfOvU5SzYI9BdpP-SC6fvd4gfg0IiY7peCgVePLp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143000"/>
            <a:ext cx="198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t0.gstatic.com/images?q=tbn:ANd9GcTshtrd8LIm7PbacLbl2V11GYEn75MSS5oWEe3kltuYXRHVjfFgp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295401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rmbr.nus.edu.sg/news2/Tioman_uca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3200400"/>
            <a:ext cx="6248400" cy="3360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Benthic associations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 smtClean="0"/>
              <a:t>animals and plants bring about fundamental changes in the marine environment due to their activities.</a:t>
            </a:r>
          </a:p>
          <a:p>
            <a:pPr lvl="0"/>
            <a:endParaRPr lang="en-IN" sz="1800" dirty="0" smtClean="0"/>
          </a:p>
          <a:p>
            <a:pPr lvl="1"/>
            <a:r>
              <a:rPr lang="en-IN" sz="1800" dirty="0" smtClean="0"/>
              <a:t>Burrowing  </a:t>
            </a:r>
            <a:r>
              <a:rPr lang="en-IN" sz="1800" dirty="0" smtClean="0"/>
              <a:t>organisms 	worms, molluscs, crustaceans </a:t>
            </a:r>
            <a:endParaRPr lang="en-US" sz="1800" dirty="0" smtClean="0"/>
          </a:p>
          <a:p>
            <a:pPr lvl="1"/>
            <a:endParaRPr lang="en-IN" sz="1800" dirty="0" smtClean="0"/>
          </a:p>
          <a:p>
            <a:pPr lvl="1"/>
            <a:r>
              <a:rPr lang="en-IN" sz="1800" dirty="0" smtClean="0"/>
              <a:t>Boring </a:t>
            </a:r>
            <a:r>
              <a:rPr lang="en-IN" sz="1800" dirty="0" smtClean="0"/>
              <a:t>organism-		bivalve, crustaceans</a:t>
            </a:r>
            <a:endParaRPr lang="en-US" sz="1800" dirty="0" smtClean="0"/>
          </a:p>
          <a:p>
            <a:pPr lvl="1"/>
            <a:endParaRPr lang="en-IN" sz="1800" dirty="0" smtClean="0"/>
          </a:p>
          <a:p>
            <a:pPr lvl="1"/>
            <a:r>
              <a:rPr lang="en-IN" sz="1800" dirty="0" smtClean="0"/>
              <a:t>Accumulating </a:t>
            </a:r>
            <a:r>
              <a:rPr lang="en-IN" sz="1800" dirty="0" smtClean="0"/>
              <a:t>organism 	biological oozes</a:t>
            </a:r>
            <a:endParaRPr lang="en-US" sz="1800" dirty="0" smtClean="0"/>
          </a:p>
          <a:p>
            <a:pPr lvl="1"/>
            <a:endParaRPr lang="en-IN" sz="1800" dirty="0" smtClean="0"/>
          </a:p>
          <a:p>
            <a:pPr lvl="1"/>
            <a:r>
              <a:rPr lang="en-IN" sz="1800" dirty="0" smtClean="0"/>
              <a:t>Depositing </a:t>
            </a:r>
            <a:r>
              <a:rPr lang="en-IN" sz="1800" dirty="0" smtClean="0"/>
              <a:t>organisms 	worms, </a:t>
            </a:r>
            <a:r>
              <a:rPr lang="en-IN" sz="1800" dirty="0" err="1" smtClean="0"/>
              <a:t>polychaetes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Benthic communities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err="1" smtClean="0"/>
              <a:t>Macoma</a:t>
            </a:r>
            <a:r>
              <a:rPr lang="en-IN" sz="1800" dirty="0" smtClean="0"/>
              <a:t> </a:t>
            </a:r>
            <a:r>
              <a:rPr lang="en-IN" sz="1800" dirty="0" smtClean="0"/>
              <a:t>community 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err="1" smtClean="0"/>
              <a:t>Tellina</a:t>
            </a:r>
            <a:r>
              <a:rPr lang="en-IN" sz="1800" dirty="0" smtClean="0"/>
              <a:t> </a:t>
            </a:r>
            <a:r>
              <a:rPr lang="en-IN" sz="1800" dirty="0" smtClean="0"/>
              <a:t>– </a:t>
            </a:r>
            <a:r>
              <a:rPr lang="en-IN" sz="1800" dirty="0" err="1" smtClean="0"/>
              <a:t>Donax</a:t>
            </a:r>
            <a:r>
              <a:rPr lang="en-IN" sz="1800" dirty="0" smtClean="0"/>
              <a:t> community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smtClean="0"/>
              <a:t>Venus </a:t>
            </a:r>
            <a:r>
              <a:rPr lang="en-IN" sz="1800" dirty="0" smtClean="0"/>
              <a:t>community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err="1" smtClean="0"/>
              <a:t>Syndosmya</a:t>
            </a:r>
            <a:r>
              <a:rPr lang="en-IN" sz="1800" dirty="0" smtClean="0"/>
              <a:t> </a:t>
            </a:r>
            <a:r>
              <a:rPr lang="en-IN" sz="1800" dirty="0" smtClean="0"/>
              <a:t>community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err="1" smtClean="0"/>
              <a:t>Dendraster</a:t>
            </a:r>
            <a:r>
              <a:rPr lang="en-IN" sz="1800" dirty="0" smtClean="0"/>
              <a:t> </a:t>
            </a:r>
            <a:r>
              <a:rPr lang="en-IN" sz="1800" dirty="0" smtClean="0"/>
              <a:t>community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err="1" smtClean="0"/>
              <a:t>Amphiura</a:t>
            </a:r>
            <a:r>
              <a:rPr lang="en-IN" sz="1800" dirty="0" smtClean="0"/>
              <a:t> </a:t>
            </a:r>
            <a:r>
              <a:rPr lang="en-IN" sz="1800" dirty="0" smtClean="0"/>
              <a:t>community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interaction </a:t>
            </a:r>
            <a:r>
              <a:rPr lang="en-US" sz="1800" dirty="0" smtClean="0"/>
              <a:t>is essential obtaining </a:t>
            </a:r>
            <a:r>
              <a:rPr lang="en-US" sz="1800" dirty="0" smtClean="0"/>
              <a:t>food and shelter and for meeting other necessary </a:t>
            </a:r>
            <a:r>
              <a:rPr lang="en-US" sz="1800" dirty="0" smtClean="0"/>
              <a:t>requirements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interaction or inter-dependence or inter-relationship between the individuals of the same species is known as intra-specific </a:t>
            </a:r>
            <a:r>
              <a:rPr lang="en-US" sz="1800" dirty="0" smtClean="0"/>
              <a:t>relationship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Relationship </a:t>
            </a:r>
            <a:r>
              <a:rPr lang="en-US" sz="1800" dirty="0" smtClean="0"/>
              <a:t>between the organisms of different species is termed as inter-specific </a:t>
            </a:r>
            <a:r>
              <a:rPr lang="en-US" sz="1800" dirty="0" smtClean="0"/>
              <a:t>relationship</a:t>
            </a:r>
          </a:p>
          <a:p>
            <a:pPr algn="just"/>
            <a:endParaRPr lang="en-US" sz="1800" i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Two </a:t>
            </a:r>
            <a:r>
              <a:rPr lang="en-US" sz="1800" dirty="0" smtClean="0"/>
              <a:t>types of inter-specific relations </a:t>
            </a:r>
            <a:r>
              <a:rPr lang="en-US" sz="1800" dirty="0" smtClean="0"/>
              <a:t>- symbiosis </a:t>
            </a:r>
            <a:r>
              <a:rPr lang="en-US" sz="1800" dirty="0" smtClean="0"/>
              <a:t>and </a:t>
            </a:r>
            <a:r>
              <a:rPr lang="en-US" sz="1800" dirty="0" smtClean="0"/>
              <a:t>antagonism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Symbiosis - either </a:t>
            </a:r>
            <a:r>
              <a:rPr lang="en-US" sz="1800" dirty="0" smtClean="0"/>
              <a:t>one or both the species are benefited but neither species is harmed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Antagonism - any </a:t>
            </a:r>
            <a:r>
              <a:rPr lang="en-US" sz="1800" dirty="0" smtClean="0"/>
              <a:t>one of the partner species is </a:t>
            </a:r>
            <a:r>
              <a:rPr lang="en-US" sz="1800" dirty="0" smtClean="0"/>
              <a:t>harmed</a:t>
            </a:r>
            <a:endParaRPr lang="en-US" sz="1800" i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1222</Words>
  <Application>Microsoft Office PowerPoint</Application>
  <PresentationFormat>On-screen Show (4:3)</PresentationFormat>
  <Paragraphs>291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ANIMAL ASSOCIATIONS AND INERACTIONS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ASSOCIATIONS AND INERACTIONS</dc:title>
  <dc:creator/>
  <cp:lastModifiedBy>ELAB3</cp:lastModifiedBy>
  <cp:revision>16</cp:revision>
  <dcterms:created xsi:type="dcterms:W3CDTF">2006-08-16T00:00:00Z</dcterms:created>
  <dcterms:modified xsi:type="dcterms:W3CDTF">2012-05-21T06:44:10Z</dcterms:modified>
</cp:coreProperties>
</file>