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2" r:id="rId19"/>
    <p:sldId id="273" r:id="rId20"/>
    <p:sldId id="274" r:id="rId21"/>
    <p:sldId id="275"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lstStyle/>
          <a:p>
            <a:r>
              <a:rPr lang="en-US" b="1" dirty="0" smtClean="0"/>
              <a:t>PARASITISM</a:t>
            </a:r>
            <a:endParaRPr lang="en-US" dirty="0"/>
          </a:p>
        </p:txBody>
      </p:sp>
      <p:pic>
        <p:nvPicPr>
          <p:cNvPr id="20482" name="Picture 2" descr="http://media.treehugger.com/assets/images/2011/10/Sea-Lice-On-Pink-Salmon.jpg"/>
          <p:cNvPicPr>
            <a:picLocks noChangeAspect="1" noChangeArrowheads="1"/>
          </p:cNvPicPr>
          <p:nvPr/>
        </p:nvPicPr>
        <p:blipFill>
          <a:blip r:embed="rId2"/>
          <a:srcRect/>
          <a:stretch>
            <a:fillRect/>
          </a:stretch>
        </p:blipFill>
        <p:spPr bwMode="auto">
          <a:xfrm>
            <a:off x="1447800" y="2209800"/>
            <a:ext cx="6248400" cy="403860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a:bodyPr>
          <a:lstStyle/>
          <a:p>
            <a:pPr algn="just">
              <a:buNone/>
            </a:pPr>
            <a:r>
              <a:rPr lang="en-US" sz="1800" b="1" dirty="0" smtClean="0"/>
              <a:t>COMPETITION</a:t>
            </a:r>
          </a:p>
          <a:p>
            <a:pPr algn="just"/>
            <a:endParaRPr lang="en-US" sz="1800" dirty="0" smtClean="0"/>
          </a:p>
          <a:p>
            <a:pPr algn="just"/>
            <a:r>
              <a:rPr lang="en-US" sz="1800" dirty="0" smtClean="0"/>
              <a:t>A common </a:t>
            </a:r>
            <a:r>
              <a:rPr lang="en-US" sz="1800" dirty="0" smtClean="0"/>
              <a:t>feature found in animals and it adversely affects the other species with reference to food, space, light, oxygen or any other common </a:t>
            </a:r>
            <a:r>
              <a:rPr lang="en-US" sz="1800" dirty="0" smtClean="0"/>
              <a:t>need</a:t>
            </a:r>
          </a:p>
          <a:p>
            <a:pPr algn="just">
              <a:buNone/>
            </a:pPr>
            <a:endParaRPr lang="en-US" sz="1800" dirty="0" smtClean="0"/>
          </a:p>
          <a:p>
            <a:pPr algn="just"/>
            <a:r>
              <a:rPr lang="en-US" sz="1800" dirty="0" smtClean="0"/>
              <a:t>Two types - intra-specific </a:t>
            </a:r>
            <a:r>
              <a:rPr lang="en-US" sz="1800" dirty="0" smtClean="0"/>
              <a:t>competition and inter-specific </a:t>
            </a:r>
            <a:r>
              <a:rPr lang="en-US" sz="1800" dirty="0" smtClean="0"/>
              <a:t>competition</a:t>
            </a:r>
          </a:p>
          <a:p>
            <a:pPr algn="just">
              <a:buNone/>
            </a:pPr>
            <a:endParaRPr lang="en-US" sz="1800" dirty="0" smtClean="0"/>
          </a:p>
          <a:p>
            <a:pPr algn="just"/>
            <a:r>
              <a:rPr lang="en-US" sz="1800" dirty="0" smtClean="0"/>
              <a:t>Intra-specific competition - competition </a:t>
            </a:r>
            <a:r>
              <a:rPr lang="en-US" sz="1800" dirty="0" smtClean="0"/>
              <a:t>between the individuals of the same </a:t>
            </a:r>
            <a:r>
              <a:rPr lang="en-US" sz="1800" dirty="0" smtClean="0"/>
              <a:t>species</a:t>
            </a:r>
            <a:r>
              <a:rPr lang="en-US" sz="1800" dirty="0" smtClean="0"/>
              <a:t>, e.g. some of the larger fishes preying on smaller </a:t>
            </a:r>
            <a:r>
              <a:rPr lang="en-US" sz="1800" dirty="0" smtClean="0"/>
              <a:t>fishes</a:t>
            </a:r>
          </a:p>
          <a:p>
            <a:pPr algn="just">
              <a:buNone/>
            </a:pPr>
            <a:endParaRPr lang="en-US" sz="1800" dirty="0" smtClean="0"/>
          </a:p>
          <a:p>
            <a:pPr algn="just"/>
            <a:r>
              <a:rPr lang="en-US" sz="1800" dirty="0" smtClean="0"/>
              <a:t>Inter-specific competition -  competition </a:t>
            </a:r>
            <a:r>
              <a:rPr lang="en-US" sz="1800" dirty="0" smtClean="0"/>
              <a:t>between two different species. E.g. Fishes eating the mosquito larvae and Carnivores feeding on the </a:t>
            </a:r>
            <a:r>
              <a:rPr lang="en-US" sz="1800" dirty="0" smtClean="0"/>
              <a:t>herbivores</a:t>
            </a:r>
            <a:endParaRPr lang="en-US" sz="1800" dirty="0" smtClean="0"/>
          </a:p>
          <a:p>
            <a:pPr algn="just"/>
            <a:endParaRPr lang="en-US" sz="1800" dirty="0" smtClean="0"/>
          </a:p>
          <a:p>
            <a:pPr algn="just"/>
            <a:endParaRPr lang="en-US" sz="1800" dirty="0"/>
          </a:p>
        </p:txBody>
      </p:sp>
      <p:pic>
        <p:nvPicPr>
          <p:cNvPr id="4" name="Picture 3" descr="http://www.peteducation.com/images/articles/nature_22383_639.jpg"/>
          <p:cNvPicPr/>
          <p:nvPr/>
        </p:nvPicPr>
        <p:blipFill>
          <a:blip r:embed="rId2"/>
          <a:srcRect/>
          <a:stretch>
            <a:fillRect/>
          </a:stretch>
        </p:blipFill>
        <p:spPr bwMode="auto">
          <a:xfrm>
            <a:off x="2514600" y="4648200"/>
            <a:ext cx="4419600" cy="2057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33400"/>
          <a:ext cx="7738111" cy="4494370"/>
        </p:xfrm>
        <a:graphic>
          <a:graphicData uri="http://schemas.openxmlformats.org/drawingml/2006/table">
            <a:tbl>
              <a:tblPr/>
              <a:tblGrid>
                <a:gridCol w="706689"/>
                <a:gridCol w="1479116"/>
                <a:gridCol w="1095930"/>
                <a:gridCol w="1103714"/>
                <a:gridCol w="3352662"/>
              </a:tblGrid>
              <a:tr h="797686">
                <a:tc>
                  <a:txBody>
                    <a:bodyPr/>
                    <a:lstStyle/>
                    <a:p>
                      <a:pPr marL="0" marR="0" algn="just">
                        <a:lnSpc>
                          <a:spcPct val="150000"/>
                        </a:lnSpc>
                        <a:spcBef>
                          <a:spcPts val="0"/>
                        </a:spcBef>
                        <a:spcAft>
                          <a:spcPts val="0"/>
                        </a:spcAft>
                      </a:pPr>
                      <a:r>
                        <a:rPr lang="en-US" sz="1600" dirty="0">
                          <a:solidFill>
                            <a:schemeClr val="tx1"/>
                          </a:solidFill>
                          <a:latin typeface="Times New Roman"/>
                          <a:ea typeface="Times New Roman"/>
                        </a:rPr>
                        <a:t>S. 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dirty="0">
                          <a:solidFill>
                            <a:schemeClr val="tx1"/>
                          </a:solidFill>
                          <a:latin typeface="Times New Roman"/>
                          <a:ea typeface="Times New Roman"/>
                        </a:rPr>
                        <a:t>Type of Relationship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Species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Species 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Effect of relationship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843">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Neutralism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Neither species affects the other.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843">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Mutualism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dirty="0">
                          <a:solidFill>
                            <a:schemeClr val="tx1"/>
                          </a:solidFill>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dirty="0" err="1">
                          <a:solidFill>
                            <a:schemeClr val="tx1"/>
                          </a:solidFill>
                          <a:latin typeface="Times New Roman"/>
                          <a:ea typeface="Times New Roman"/>
                        </a:rPr>
                        <a:t>Favourable</a:t>
                      </a:r>
                      <a:r>
                        <a:rPr lang="en-US" sz="1600" dirty="0">
                          <a:solidFill>
                            <a:schemeClr val="tx1"/>
                          </a:solidFill>
                          <a:latin typeface="Times New Roman"/>
                          <a:ea typeface="Times New Roman"/>
                        </a:rPr>
                        <a:t> to both.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686">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Commensalism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Favourable to A, the commensal, but not to B, the host.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686">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Exploitation or Parasitism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Favourable to A, the parasite but harmful to B, the host.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686">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Predation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Beneficial to A, the predator but harmful to B, the prey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5940">
                <a:tc>
                  <a:txBody>
                    <a:bodyPr/>
                    <a:lstStyle/>
                    <a:p>
                      <a:pPr marL="0" marR="0" algn="just">
                        <a:lnSpc>
                          <a:spcPct val="150000"/>
                        </a:lnSpc>
                        <a:spcBef>
                          <a:spcPts val="0"/>
                        </a:spcBef>
                        <a:spcAft>
                          <a:spcPts val="0"/>
                        </a:spcAft>
                      </a:pPr>
                      <a:r>
                        <a:rPr lang="en-US" sz="1600" dirty="0">
                          <a:solidFill>
                            <a:schemeClr val="tx1"/>
                          </a:solidFill>
                          <a:latin typeface="Times New Roman"/>
                          <a:ea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Competition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solidFill>
                            <a:schemeClr val="tx1"/>
                          </a:solidFill>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dirty="0">
                          <a:solidFill>
                            <a:schemeClr val="tx1"/>
                          </a:solidFill>
                          <a:latin typeface="Times New Roman"/>
                          <a:ea typeface="Times New Roman"/>
                        </a:rPr>
                        <a:t>Harmful to one species or the other.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41" name="Rectangle 1"/>
          <p:cNvSpPr>
            <a:spLocks noChangeArrowheads="1"/>
          </p:cNvSpPr>
          <p:nvPr/>
        </p:nvSpPr>
        <p:spPr bwMode="auto">
          <a:xfrm>
            <a:off x="0" y="5410200"/>
            <a:ext cx="8382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  - denotes the fact that both members of the partnership are benefited</a:t>
            </a:r>
          </a:p>
          <a:p>
            <a:pPr marL="0" marR="0" lvl="0" indent="0" algn="just" defTabSz="914400" rtl="0" eaLnBrk="1" fontAlgn="base" latinLnBrk="0" hangingPunct="1">
              <a:lnSpc>
                <a:spcPct val="100000"/>
              </a:lnSpc>
              <a:spcBef>
                <a:spcPct val="0"/>
              </a:spcBef>
              <a:spcAft>
                <a:spcPct val="0"/>
              </a:spcAft>
              <a:buClrTx/>
              <a:buSzTx/>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 refers to the harmful nature of the association </a:t>
            </a:r>
          </a:p>
          <a:p>
            <a:pPr marL="0" marR="0" lvl="0" indent="0" algn="just" defTabSz="914400" rtl="0" eaLnBrk="1" fontAlgn="base" latinLnBrk="0" hangingPunct="1">
              <a:lnSpc>
                <a:spcPct val="100000"/>
              </a:lnSpc>
              <a:spcBef>
                <a:spcPct val="0"/>
              </a:spcBef>
              <a:spcAft>
                <a:spcPct val="0"/>
              </a:spcAft>
              <a:buClrTx/>
              <a:buSzTx/>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‘0’ denotes the fact that there is no significant effect as a result of partnership on the partners</a:t>
            </a:r>
            <a:endParaRPr kumimoji="0" lang="en-US" sz="1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n-US" sz="1800" b="1" dirty="0" smtClean="0"/>
              <a:t>PREY – PREDATOR </a:t>
            </a:r>
            <a:r>
              <a:rPr lang="en-US" sz="1800" b="1" dirty="0" smtClean="0"/>
              <a:t>INTERACTION</a:t>
            </a:r>
            <a:endParaRPr lang="en-US" sz="1800" dirty="0" smtClean="0"/>
          </a:p>
          <a:p>
            <a:pPr algn="just"/>
            <a:r>
              <a:rPr lang="en-US" sz="1800" b="1" dirty="0" smtClean="0"/>
              <a:t>“</a:t>
            </a:r>
            <a:r>
              <a:rPr lang="en-US" sz="1800" b="1" dirty="0" smtClean="0"/>
              <a:t>Predators”</a:t>
            </a:r>
            <a:r>
              <a:rPr lang="en-US" sz="1800" dirty="0" smtClean="0"/>
              <a:t> are hunting animals that capture and kill their </a:t>
            </a:r>
            <a:r>
              <a:rPr lang="en-US" sz="1800" b="1" dirty="0" smtClean="0"/>
              <a:t>“</a:t>
            </a:r>
            <a:r>
              <a:rPr lang="en-US" sz="1800" b="1" dirty="0" smtClean="0"/>
              <a:t>prey”</a:t>
            </a:r>
          </a:p>
          <a:p>
            <a:pPr algn="just"/>
            <a:endParaRPr lang="en-US" sz="1800" dirty="0" smtClean="0"/>
          </a:p>
          <a:p>
            <a:pPr algn="just"/>
            <a:endParaRPr lang="en-US" sz="1800" dirty="0" smtClean="0"/>
          </a:p>
          <a:p>
            <a:pPr algn="just"/>
            <a:r>
              <a:rPr lang="en-US" sz="1800" dirty="0" smtClean="0"/>
              <a:t>Factors influencing the state of predation - the </a:t>
            </a:r>
            <a:r>
              <a:rPr lang="en-US" sz="1800" dirty="0" smtClean="0"/>
              <a:t>abundance of the </a:t>
            </a:r>
            <a:r>
              <a:rPr lang="en-US" sz="1800" dirty="0" smtClean="0"/>
              <a:t>prey</a:t>
            </a:r>
          </a:p>
          <a:p>
            <a:pPr algn="just"/>
            <a:endParaRPr lang="en-US" sz="1800" dirty="0" smtClean="0"/>
          </a:p>
          <a:p>
            <a:pPr algn="just"/>
            <a:endParaRPr lang="en-US" sz="1800" dirty="0" smtClean="0"/>
          </a:p>
          <a:p>
            <a:pPr algn="just"/>
            <a:r>
              <a:rPr lang="en-US" sz="1800" dirty="0" smtClean="0"/>
              <a:t>If </a:t>
            </a:r>
            <a:r>
              <a:rPr lang="en-US" sz="1800" dirty="0" smtClean="0"/>
              <a:t>the prey is dense, a predator will be able to capture as many as it needs with a minimum of effort and </a:t>
            </a:r>
            <a:r>
              <a:rPr lang="en-US" sz="1800" dirty="0" smtClean="0"/>
              <a:t>time</a:t>
            </a:r>
          </a:p>
          <a:p>
            <a:pPr algn="just"/>
            <a:endParaRPr lang="en-US" sz="1800" dirty="0" smtClean="0"/>
          </a:p>
          <a:p>
            <a:pPr algn="just"/>
            <a:endParaRPr lang="en-US" sz="1800" dirty="0" smtClean="0"/>
          </a:p>
          <a:p>
            <a:pPr algn="just"/>
            <a:r>
              <a:rPr lang="en-US" sz="1800" dirty="0" smtClean="0"/>
              <a:t>If </a:t>
            </a:r>
            <a:r>
              <a:rPr lang="en-US" sz="1800" dirty="0" smtClean="0"/>
              <a:t>the prey is sparse, the predator will have to seek persistently even to catch only a few. </a:t>
            </a:r>
            <a:endParaRPr lang="en-US" sz="1800" dirty="0"/>
          </a:p>
        </p:txBody>
      </p:sp>
      <p:pic>
        <p:nvPicPr>
          <p:cNvPr id="4" name="Picture 3" descr="http://t2.gstatic.com/images?q=tbn:ANd9GcSCGC6R26zwcUJMVbxE6R_0I0rIddWer4EHOjL-099B8rGqGyg04w"/>
          <p:cNvPicPr/>
          <p:nvPr/>
        </p:nvPicPr>
        <p:blipFill>
          <a:blip r:embed="rId2"/>
          <a:srcRect/>
          <a:stretch>
            <a:fillRect/>
          </a:stretch>
        </p:blipFill>
        <p:spPr bwMode="auto">
          <a:xfrm>
            <a:off x="3048000" y="4572000"/>
            <a:ext cx="3962400" cy="205613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sz="1800" b="1" dirty="0" smtClean="0"/>
              <a:t>HOST AND PARASITE RELATIONSHIP </a:t>
            </a:r>
            <a:endParaRPr lang="en-US" sz="1800" b="1" dirty="0" smtClean="0"/>
          </a:p>
          <a:p>
            <a:pPr algn="just"/>
            <a:endParaRPr lang="en-US" sz="1800" dirty="0" smtClean="0"/>
          </a:p>
          <a:p>
            <a:pPr algn="just"/>
            <a:r>
              <a:rPr lang="en-US" sz="1800" dirty="0" smtClean="0"/>
              <a:t>The </a:t>
            </a:r>
            <a:r>
              <a:rPr lang="en-US" sz="1800" dirty="0" smtClean="0"/>
              <a:t>concept of parasitism is complete in relationship between the parasite and its </a:t>
            </a:r>
            <a:r>
              <a:rPr lang="en-US" sz="1800" dirty="0" smtClean="0"/>
              <a:t>host</a:t>
            </a:r>
          </a:p>
          <a:p>
            <a:pPr algn="just"/>
            <a:endParaRPr lang="en-US" sz="1800" dirty="0" smtClean="0"/>
          </a:p>
          <a:p>
            <a:pPr algn="just"/>
            <a:r>
              <a:rPr lang="en-US" sz="1800" dirty="0" smtClean="0"/>
              <a:t>Parasitism - is </a:t>
            </a:r>
            <a:r>
              <a:rPr lang="en-US" sz="1800" dirty="0" smtClean="0"/>
              <a:t>the condition of life normal and necessary for an organism that lives on or in its host and that nourishes itself at the expenses of the host without destroying it as a predator does its prey but after influence some degree of injury affecting its </a:t>
            </a:r>
            <a:r>
              <a:rPr lang="en-US" sz="1800" dirty="0" smtClean="0"/>
              <a:t>welfare</a:t>
            </a:r>
            <a:endParaRPr lang="en-US" sz="1800" dirty="0" smtClean="0"/>
          </a:p>
          <a:p>
            <a:pPr algn="just"/>
            <a:endParaRPr lang="en-US" sz="1800" dirty="0" smtClean="0"/>
          </a:p>
          <a:p>
            <a:pPr algn="just"/>
            <a:endParaRPr lang="en-US" sz="1800" dirty="0"/>
          </a:p>
        </p:txBody>
      </p:sp>
      <p:pic>
        <p:nvPicPr>
          <p:cNvPr id="4" name="Picture 3" descr="http://t3.gstatic.com/images?q=tbn:ANd9GcROQyOzmjaf3FI4FPZG8qNmL87IBo_X8vYoyFReck7p_L7jMUBQgA"/>
          <p:cNvPicPr/>
          <p:nvPr/>
        </p:nvPicPr>
        <p:blipFill>
          <a:blip r:embed="rId2"/>
          <a:srcRect/>
          <a:stretch>
            <a:fillRect/>
          </a:stretch>
        </p:blipFill>
        <p:spPr bwMode="auto">
          <a:xfrm>
            <a:off x="1828800" y="3733800"/>
            <a:ext cx="5257800" cy="25146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24600"/>
          </a:xfrm>
        </p:spPr>
        <p:txBody>
          <a:bodyPr>
            <a:normAutofit/>
          </a:bodyPr>
          <a:lstStyle/>
          <a:p>
            <a:pPr algn="just">
              <a:buNone/>
            </a:pPr>
            <a:endParaRPr lang="en-US" sz="1800" b="1" dirty="0" smtClean="0"/>
          </a:p>
          <a:p>
            <a:pPr algn="just">
              <a:buNone/>
            </a:pPr>
            <a:r>
              <a:rPr lang="en-US" sz="1800" b="1" dirty="0" smtClean="0"/>
              <a:t>NATURAL </a:t>
            </a:r>
            <a:r>
              <a:rPr lang="en-US" sz="1800" b="1" dirty="0" smtClean="0"/>
              <a:t>SELECTION</a:t>
            </a:r>
          </a:p>
          <a:p>
            <a:pPr algn="just"/>
            <a:endParaRPr lang="en-US" sz="1800" dirty="0" smtClean="0"/>
          </a:p>
          <a:p>
            <a:pPr algn="just"/>
            <a:r>
              <a:rPr lang="en-US" sz="1800" dirty="0" smtClean="0"/>
              <a:t>Nonrandom </a:t>
            </a:r>
            <a:r>
              <a:rPr lang="en-US" sz="1800" dirty="0" smtClean="0"/>
              <a:t>process by which </a:t>
            </a:r>
            <a:r>
              <a:rPr lang="en-US" sz="1800" dirty="0" smtClean="0"/>
              <a:t>biological traits</a:t>
            </a:r>
            <a:r>
              <a:rPr lang="en-US" sz="1800" dirty="0" smtClean="0"/>
              <a:t> become more or less common in a </a:t>
            </a:r>
            <a:r>
              <a:rPr lang="en-US" sz="1800" dirty="0" smtClean="0"/>
              <a:t>population</a:t>
            </a:r>
            <a:r>
              <a:rPr lang="en-US" sz="1800" dirty="0" smtClean="0"/>
              <a:t> as a function of differential reproduction of their </a:t>
            </a:r>
            <a:r>
              <a:rPr lang="en-US" sz="1800" dirty="0" smtClean="0"/>
              <a:t>bearers</a:t>
            </a:r>
          </a:p>
          <a:p>
            <a:pPr algn="just"/>
            <a:endParaRPr lang="en-US" sz="1800" dirty="0" smtClean="0"/>
          </a:p>
          <a:p>
            <a:pPr algn="just"/>
            <a:r>
              <a:rPr lang="en-US" sz="1800" dirty="0" smtClean="0"/>
              <a:t>Charles </a:t>
            </a:r>
            <a:r>
              <a:rPr lang="en-US" sz="1800" dirty="0" smtClean="0"/>
              <a:t>Darwin coined the term "natural selection," </a:t>
            </a:r>
            <a:endParaRPr lang="en-US" sz="1800" dirty="0" smtClean="0"/>
          </a:p>
          <a:p>
            <a:pPr algn="just"/>
            <a:endParaRPr lang="en-US" sz="1800" dirty="0" smtClean="0"/>
          </a:p>
          <a:p>
            <a:pPr algn="just"/>
            <a:r>
              <a:rPr lang="en-US" sz="1800" dirty="0" smtClean="0"/>
              <a:t>Natural </a:t>
            </a:r>
            <a:r>
              <a:rPr lang="en-US" sz="1800" dirty="0" smtClean="0"/>
              <a:t>selection is one of the basic mechanisms of evolution, along with mutation, migration, and genetic </a:t>
            </a:r>
            <a:r>
              <a:rPr lang="en-US" sz="1800" dirty="0" smtClean="0"/>
              <a:t>drift</a:t>
            </a:r>
          </a:p>
          <a:p>
            <a:pPr algn="just"/>
            <a:endParaRPr lang="en-US" sz="1800" dirty="0" smtClean="0"/>
          </a:p>
          <a:p>
            <a:pPr algn="just"/>
            <a:r>
              <a:rPr lang="en-US" sz="1800" dirty="0" smtClean="0"/>
              <a:t>Natural </a:t>
            </a:r>
            <a:r>
              <a:rPr lang="en-US" sz="1800" dirty="0" smtClean="0"/>
              <a:t>selection is a very efficient, predictable mechanism of evolution, illustrating mainly on</a:t>
            </a:r>
          </a:p>
          <a:p>
            <a:pPr lvl="1" algn="just"/>
            <a:endParaRPr lang="en-US" sz="1800" dirty="0" smtClean="0"/>
          </a:p>
          <a:p>
            <a:pPr lvl="1" algn="just"/>
            <a:r>
              <a:rPr lang="en-US" sz="1800" dirty="0" smtClean="0"/>
              <a:t>how </a:t>
            </a:r>
            <a:r>
              <a:rPr lang="en-US" sz="1800" dirty="0" smtClean="0"/>
              <a:t>species adapt to their </a:t>
            </a:r>
            <a:r>
              <a:rPr lang="en-US" sz="1800" dirty="0" smtClean="0"/>
              <a:t>environment</a:t>
            </a:r>
          </a:p>
          <a:p>
            <a:pPr lvl="1" algn="just"/>
            <a:r>
              <a:rPr lang="en-US" sz="1800" dirty="0" smtClean="0"/>
              <a:t>the </a:t>
            </a:r>
            <a:r>
              <a:rPr lang="en-US" sz="1800" dirty="0" smtClean="0"/>
              <a:t>reproductive success of a </a:t>
            </a:r>
            <a:r>
              <a:rPr lang="en-US" sz="1800" dirty="0" smtClean="0"/>
              <a:t>species</a:t>
            </a:r>
          </a:p>
          <a:p>
            <a:pPr lvl="1" algn="just"/>
            <a:r>
              <a:rPr lang="en-US" sz="1800" dirty="0" smtClean="0"/>
              <a:t>design </a:t>
            </a:r>
            <a:r>
              <a:rPr lang="en-US" sz="1800" dirty="0" smtClean="0"/>
              <a:t>in </a:t>
            </a:r>
            <a:r>
              <a:rPr lang="en-US" sz="1800" dirty="0" smtClean="0"/>
              <a:t>nature</a:t>
            </a:r>
          </a:p>
          <a:p>
            <a:pPr lvl="1" algn="just"/>
            <a:r>
              <a:rPr lang="en-US" sz="1800" dirty="0" smtClean="0"/>
              <a:t>evidence </a:t>
            </a:r>
            <a:r>
              <a:rPr lang="en-US" sz="1800" dirty="0" smtClean="0"/>
              <a:t>of evolution in action, e.g., antibiotic resistance etc.</a:t>
            </a:r>
          </a:p>
          <a:p>
            <a:pPr algn="just"/>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r>
              <a:rPr lang="en-US" sz="1800" b="1" dirty="0" smtClean="0"/>
              <a:t>What is natural selection</a:t>
            </a:r>
          </a:p>
          <a:p>
            <a:pPr algn="just"/>
            <a:r>
              <a:rPr lang="en-US" sz="1800" dirty="0" smtClean="0"/>
              <a:t>Natural selection is how species evolve by adapting to their environment and it is the driving force behind the evolutionary </a:t>
            </a:r>
            <a:r>
              <a:rPr lang="en-US" sz="1800" dirty="0" smtClean="0"/>
              <a:t>process</a:t>
            </a:r>
            <a:endParaRPr lang="en-US" sz="1800" i="1" dirty="0" smtClean="0"/>
          </a:p>
          <a:p>
            <a:pPr algn="just"/>
            <a:endParaRPr lang="en-US" sz="1800" i="1" dirty="0" smtClean="0"/>
          </a:p>
          <a:p>
            <a:pPr algn="just"/>
            <a:r>
              <a:rPr lang="en-US" sz="1800" dirty="0" smtClean="0"/>
              <a:t>Fishing </a:t>
            </a:r>
            <a:r>
              <a:rPr lang="en-US" sz="1800" dirty="0" smtClean="0"/>
              <a:t>drives natural selection for smaller fish that grow more slowly and have reduced reproductive </a:t>
            </a:r>
            <a:r>
              <a:rPr lang="en-US" sz="1800" dirty="0" smtClean="0"/>
              <a:t>potential</a:t>
            </a:r>
          </a:p>
          <a:p>
            <a:pPr algn="just"/>
            <a:endParaRPr lang="en-US" sz="1800" dirty="0" smtClean="0"/>
          </a:p>
          <a:p>
            <a:pPr algn="just"/>
            <a:r>
              <a:rPr lang="en-US" sz="1800" dirty="0" smtClean="0"/>
              <a:t>Large </a:t>
            </a:r>
            <a:r>
              <a:rPr lang="en-US" sz="1800" dirty="0" smtClean="0"/>
              <a:t>fish with huge reproductive potential are being replaced by smaller fish with diminished reproductive </a:t>
            </a:r>
            <a:r>
              <a:rPr lang="en-US" sz="1800" dirty="0" smtClean="0"/>
              <a:t>potential</a:t>
            </a:r>
            <a:endParaRPr lang="en-US" sz="1800" dirty="0" smtClean="0"/>
          </a:p>
          <a:p>
            <a:pPr algn="just"/>
            <a:endParaRPr lang="en-US" sz="1800" dirty="0"/>
          </a:p>
        </p:txBody>
      </p:sp>
      <p:pic>
        <p:nvPicPr>
          <p:cNvPr id="4" name="Picture 3" descr="http://i.ehow.com/images/a06/dg/0t/natural-habitat-koi-200X200.jpg"/>
          <p:cNvPicPr/>
          <p:nvPr/>
        </p:nvPicPr>
        <p:blipFill>
          <a:blip r:embed="rId2"/>
          <a:srcRect/>
          <a:stretch>
            <a:fillRect/>
          </a:stretch>
        </p:blipFill>
        <p:spPr bwMode="auto">
          <a:xfrm>
            <a:off x="457200" y="4038600"/>
            <a:ext cx="4267200" cy="2286000"/>
          </a:xfrm>
          <a:prstGeom prst="rect">
            <a:avLst/>
          </a:prstGeom>
          <a:noFill/>
          <a:ln w="9525">
            <a:noFill/>
            <a:miter lim="800000"/>
            <a:headEnd/>
            <a:tailEnd/>
          </a:ln>
        </p:spPr>
      </p:pic>
      <p:pic>
        <p:nvPicPr>
          <p:cNvPr id="6146" name="Picture 2" descr="http://upload.wikimedia.org/wikipedia/commons/thumb/9/97/Darwin's_finches.jpeg/220px-Darwin's_finches.jpeg"/>
          <p:cNvPicPr>
            <a:picLocks noChangeAspect="1" noChangeArrowheads="1"/>
          </p:cNvPicPr>
          <p:nvPr/>
        </p:nvPicPr>
        <p:blipFill>
          <a:blip r:embed="rId3"/>
          <a:srcRect b="21875"/>
          <a:stretch>
            <a:fillRect/>
          </a:stretch>
        </p:blipFill>
        <p:spPr bwMode="auto">
          <a:xfrm>
            <a:off x="5486400" y="3886200"/>
            <a:ext cx="2971800" cy="25146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endParaRPr lang="en-US" sz="1800" dirty="0" smtClean="0"/>
          </a:p>
          <a:p>
            <a:pPr algn="just"/>
            <a:endParaRPr lang="en-US" sz="1800" dirty="0" smtClean="0"/>
          </a:p>
          <a:p>
            <a:pPr algn="just"/>
            <a:r>
              <a:rPr lang="en-US" sz="1800" dirty="0" smtClean="0"/>
              <a:t>Natural </a:t>
            </a:r>
            <a:r>
              <a:rPr lang="en-US" sz="1800" dirty="0" smtClean="0"/>
              <a:t>selection is the process by which species adapt to their </a:t>
            </a:r>
            <a:r>
              <a:rPr lang="en-US" sz="1800" dirty="0" smtClean="0"/>
              <a:t>environment</a:t>
            </a:r>
          </a:p>
          <a:p>
            <a:pPr algn="just"/>
            <a:endParaRPr lang="en-US" sz="1800" dirty="0" smtClean="0"/>
          </a:p>
          <a:p>
            <a:pPr algn="just"/>
            <a:endParaRPr lang="en-US" sz="1800" dirty="0" smtClean="0"/>
          </a:p>
          <a:p>
            <a:pPr algn="just"/>
            <a:r>
              <a:rPr lang="en-US" sz="1800" dirty="0" smtClean="0"/>
              <a:t>The </a:t>
            </a:r>
            <a:r>
              <a:rPr lang="en-US" sz="1800" dirty="0" smtClean="0"/>
              <a:t>organisms with the best or most favorable genetic adaptations out-compete other organisms in a population, tending to displace the less-adapted </a:t>
            </a:r>
            <a:r>
              <a:rPr lang="en-US" sz="1800" dirty="0" smtClean="0"/>
              <a:t>organisms</a:t>
            </a:r>
          </a:p>
          <a:p>
            <a:pPr algn="just"/>
            <a:endParaRPr lang="en-US" sz="1800" dirty="0" smtClean="0"/>
          </a:p>
          <a:p>
            <a:pPr algn="just"/>
            <a:endParaRPr lang="en-US" sz="1800" dirty="0" smtClean="0"/>
          </a:p>
          <a:p>
            <a:pPr algn="just"/>
            <a:r>
              <a:rPr lang="en-US" sz="1800" dirty="0" smtClean="0"/>
              <a:t>Natural </a:t>
            </a:r>
            <a:r>
              <a:rPr lang="en-US" sz="1800" dirty="0" smtClean="0"/>
              <a:t>selection leads to evolutionary change </a:t>
            </a:r>
            <a:r>
              <a:rPr lang="en-US" sz="1800" dirty="0" smtClean="0"/>
              <a:t>and </a:t>
            </a:r>
            <a:r>
              <a:rPr lang="en-US" sz="1800" dirty="0" smtClean="0"/>
              <a:t>pass on these inheritable genetic characteristics to their </a:t>
            </a:r>
            <a:r>
              <a:rPr lang="en-US" sz="1800" dirty="0" smtClean="0"/>
              <a:t>offspring</a:t>
            </a:r>
          </a:p>
          <a:p>
            <a:pPr algn="just"/>
            <a:endParaRPr lang="en-US" sz="1800" dirty="0" smtClean="0"/>
          </a:p>
          <a:p>
            <a:pPr algn="just"/>
            <a:endParaRPr lang="en-US" sz="1800" dirty="0" smtClean="0"/>
          </a:p>
          <a:p>
            <a:pPr algn="just"/>
            <a:r>
              <a:rPr lang="en-US" sz="1800" dirty="0" smtClean="0"/>
              <a:t>Natural </a:t>
            </a:r>
            <a:r>
              <a:rPr lang="en-US" sz="1800" dirty="0" smtClean="0"/>
              <a:t>selection is a consistent difference in survival and reproduction between different </a:t>
            </a:r>
            <a:r>
              <a:rPr lang="en-US" sz="1800" dirty="0" smtClean="0"/>
              <a:t>genotypes - reproductive success</a:t>
            </a:r>
          </a:p>
          <a:p>
            <a:pPr algn="just"/>
            <a:endParaRPr lang="en-US" sz="1800" dirty="0" smtClean="0"/>
          </a:p>
          <a:p>
            <a:pPr algn="just"/>
            <a:endParaRPr lang="en-US" sz="1800" dirty="0" smtClean="0"/>
          </a:p>
          <a:p>
            <a:pPr algn="just"/>
            <a:endParaRPr 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endParaRPr lang="en-US" sz="1800" dirty="0" smtClean="0"/>
          </a:p>
          <a:p>
            <a:pPr algn="just"/>
            <a:endParaRPr lang="en-US" sz="1800" dirty="0" smtClean="0"/>
          </a:p>
          <a:p>
            <a:pPr algn="just"/>
            <a:r>
              <a:rPr lang="en-US" sz="1800" dirty="0" smtClean="0"/>
              <a:t>A </a:t>
            </a:r>
            <a:r>
              <a:rPr lang="en-US" sz="1800" dirty="0" smtClean="0"/>
              <a:t>genotype is a group of organisms sharing a specific genetic makeup</a:t>
            </a:r>
            <a:endParaRPr lang="en-US" sz="1800" i="1" dirty="0" smtClean="0"/>
          </a:p>
          <a:p>
            <a:pPr algn="just"/>
            <a:endParaRPr lang="en-US" sz="1800" dirty="0" smtClean="0"/>
          </a:p>
          <a:p>
            <a:pPr algn="just"/>
            <a:endParaRPr lang="en-US" sz="1800" dirty="0" smtClean="0"/>
          </a:p>
          <a:p>
            <a:pPr algn="just"/>
            <a:endParaRPr lang="en-US" sz="1800" dirty="0" smtClean="0"/>
          </a:p>
          <a:p>
            <a:pPr algn="just"/>
            <a:endParaRPr lang="en-US" sz="1800" dirty="0" smtClean="0"/>
          </a:p>
          <a:p>
            <a:pPr algn="just"/>
            <a:r>
              <a:rPr lang="en-US" sz="1800" dirty="0" smtClean="0"/>
              <a:t>Darwin </a:t>
            </a:r>
            <a:r>
              <a:rPr lang="en-US" sz="1800" dirty="0" smtClean="0"/>
              <a:t>used </a:t>
            </a:r>
            <a:r>
              <a:rPr lang="en-US" sz="1800" dirty="0" smtClean="0"/>
              <a:t>concept </a:t>
            </a:r>
            <a:r>
              <a:rPr lang="en-US" sz="1800" dirty="0" smtClean="0"/>
              <a:t>of natural selection to explain the variation he observed within and between </a:t>
            </a:r>
            <a:r>
              <a:rPr lang="en-US" sz="1800" dirty="0" smtClean="0"/>
              <a:t>species</a:t>
            </a:r>
          </a:p>
          <a:p>
            <a:pPr algn="just"/>
            <a:endParaRPr lang="en-US" sz="1800" dirty="0" smtClean="0"/>
          </a:p>
          <a:p>
            <a:pPr algn="just"/>
            <a:endParaRPr lang="en-US" sz="1800" dirty="0" smtClean="0"/>
          </a:p>
          <a:p>
            <a:pPr algn="just"/>
            <a:endParaRPr lang="en-US" sz="1800" dirty="0" smtClean="0"/>
          </a:p>
          <a:p>
            <a:pPr algn="just"/>
            <a:endParaRPr lang="en-US" sz="1800" dirty="0" smtClean="0"/>
          </a:p>
          <a:p>
            <a:pPr algn="just"/>
            <a:r>
              <a:rPr lang="en-US" sz="1800" dirty="0" smtClean="0"/>
              <a:t>The adaptations </a:t>
            </a:r>
            <a:r>
              <a:rPr lang="en-US" sz="1800" dirty="0" smtClean="0"/>
              <a:t>which conferred survival advantages in a given environment would come to dominate a population, or else being </a:t>
            </a:r>
            <a:r>
              <a:rPr lang="en-US" sz="1800" dirty="0" smtClean="0"/>
              <a:t>equal</a:t>
            </a:r>
            <a:endParaRPr lang="en-US" sz="1800" i="1" dirty="0" smtClean="0"/>
          </a:p>
          <a:p>
            <a:pPr algn="just"/>
            <a:endParaRPr lang="en-US" sz="18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endParaRPr lang="en-US" sz="1800" b="1" dirty="0" smtClean="0"/>
          </a:p>
          <a:p>
            <a:pPr algn="just">
              <a:buNone/>
            </a:pPr>
            <a:r>
              <a:rPr lang="en-US" sz="1800" b="1" dirty="0" smtClean="0"/>
              <a:t>ARTIFICIAL </a:t>
            </a:r>
            <a:r>
              <a:rPr lang="en-US" sz="1800" b="1" dirty="0" smtClean="0"/>
              <a:t>SELECTION</a:t>
            </a:r>
            <a:endParaRPr lang="en-US" sz="1800" dirty="0" smtClean="0"/>
          </a:p>
          <a:p>
            <a:pPr algn="just"/>
            <a:endParaRPr lang="en-US" sz="1800" dirty="0" smtClean="0"/>
          </a:p>
          <a:p>
            <a:pPr algn="just"/>
            <a:r>
              <a:rPr lang="en-US" sz="1800" dirty="0" smtClean="0"/>
              <a:t>When </a:t>
            </a:r>
            <a:r>
              <a:rPr lang="en-US" sz="1800" dirty="0" smtClean="0"/>
              <a:t>the population is fished, many of the largest fish are removed, so, more of the small-bodied fish </a:t>
            </a:r>
            <a:r>
              <a:rPr lang="en-US" sz="1800" dirty="0" smtClean="0"/>
              <a:t>remain</a:t>
            </a:r>
          </a:p>
          <a:p>
            <a:pPr algn="just"/>
            <a:endParaRPr lang="en-US" sz="1800" dirty="0" smtClean="0"/>
          </a:p>
          <a:p>
            <a:pPr algn="just"/>
            <a:endParaRPr lang="en-US" sz="1800" dirty="0" smtClean="0"/>
          </a:p>
          <a:p>
            <a:pPr algn="just"/>
            <a:r>
              <a:rPr lang="en-US" sz="1800" b="1" dirty="0" smtClean="0"/>
              <a:t>Artificial selection</a:t>
            </a:r>
            <a:r>
              <a:rPr lang="en-US" sz="1800" dirty="0" smtClean="0"/>
              <a:t> is the intentional selection, breeding of plants or animals. It means the </a:t>
            </a:r>
            <a:r>
              <a:rPr lang="en-US" sz="1800" b="1" dirty="0" smtClean="0"/>
              <a:t>selective </a:t>
            </a:r>
            <a:r>
              <a:rPr lang="en-US" sz="1800" b="1" dirty="0" smtClean="0"/>
              <a:t>breeding</a:t>
            </a:r>
            <a:endParaRPr lang="en-US" sz="1800" dirty="0" smtClean="0"/>
          </a:p>
          <a:p>
            <a:pPr algn="just"/>
            <a:endParaRPr lang="en-US" sz="1800" dirty="0"/>
          </a:p>
        </p:txBody>
      </p:sp>
      <p:pic>
        <p:nvPicPr>
          <p:cNvPr id="4" name="Picture 3" descr="http://understandingscience.whirl-i-gig.com/media/3/46084_evo_resources_resource_image_386_original.gif"/>
          <p:cNvPicPr/>
          <p:nvPr/>
        </p:nvPicPr>
        <p:blipFill>
          <a:blip r:embed="rId2"/>
          <a:srcRect/>
          <a:stretch>
            <a:fillRect/>
          </a:stretch>
        </p:blipFill>
        <p:spPr bwMode="auto">
          <a:xfrm>
            <a:off x="762000" y="3886200"/>
            <a:ext cx="7696200" cy="21336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endParaRPr lang="en-US" sz="1800" dirty="0" smtClean="0"/>
          </a:p>
          <a:p>
            <a:pPr algn="just"/>
            <a:endParaRPr lang="en-US" sz="1800" dirty="0" smtClean="0"/>
          </a:p>
          <a:p>
            <a:pPr algn="just"/>
            <a:r>
              <a:rPr lang="en-US" sz="1800" dirty="0" smtClean="0"/>
              <a:t>The </a:t>
            </a:r>
            <a:r>
              <a:rPr lang="en-US" sz="1800" dirty="0" smtClean="0"/>
              <a:t>breeder </a:t>
            </a:r>
            <a:r>
              <a:rPr lang="en-US" sz="1800" dirty="0" smtClean="0"/>
              <a:t>has to select animals </a:t>
            </a:r>
            <a:r>
              <a:rPr lang="en-US" sz="1800" dirty="0" smtClean="0"/>
              <a:t>to breed that have such a good </a:t>
            </a:r>
            <a:r>
              <a:rPr lang="en-US" sz="1800" dirty="0" smtClean="0"/>
              <a:t>quality</a:t>
            </a:r>
          </a:p>
          <a:p>
            <a:pPr algn="just"/>
            <a:endParaRPr lang="en-US" sz="1800" dirty="0" smtClean="0"/>
          </a:p>
          <a:p>
            <a:pPr algn="just"/>
            <a:endParaRPr lang="en-US" sz="1800" dirty="0" smtClean="0"/>
          </a:p>
          <a:p>
            <a:pPr algn="just"/>
            <a:endParaRPr lang="en-US" sz="1800" dirty="0" smtClean="0"/>
          </a:p>
          <a:p>
            <a:pPr algn="just"/>
            <a:endParaRPr lang="en-US" sz="1800" dirty="0" smtClean="0"/>
          </a:p>
          <a:p>
            <a:pPr algn="just"/>
            <a:r>
              <a:rPr lang="en-US" sz="1800" dirty="0" smtClean="0"/>
              <a:t>Selective </a:t>
            </a:r>
            <a:r>
              <a:rPr lang="en-US" sz="1800" dirty="0" smtClean="0"/>
              <a:t>breeding often leads to </a:t>
            </a:r>
            <a:r>
              <a:rPr lang="en-US" sz="1800" dirty="0" smtClean="0"/>
              <a:t>inbreeding and </a:t>
            </a:r>
            <a:r>
              <a:rPr lang="en-US" sz="1800" dirty="0" smtClean="0"/>
              <a:t>loss of </a:t>
            </a:r>
            <a:r>
              <a:rPr lang="en-US" sz="1800" dirty="0" err="1" smtClean="0"/>
              <a:t>fetility</a:t>
            </a:r>
            <a:endParaRPr lang="en-US" sz="1800" dirty="0" smtClean="0"/>
          </a:p>
          <a:p>
            <a:pPr algn="just"/>
            <a:endParaRPr lang="en-US" sz="1800" dirty="0" smtClean="0"/>
          </a:p>
          <a:p>
            <a:pPr algn="just"/>
            <a:endParaRPr lang="en-US" sz="1800" dirty="0" smtClean="0"/>
          </a:p>
          <a:p>
            <a:pPr algn="just"/>
            <a:endParaRPr lang="en-US" sz="1800" dirty="0" smtClean="0"/>
          </a:p>
          <a:p>
            <a:pPr algn="just"/>
            <a:endParaRPr lang="en-US" sz="1800" dirty="0" smtClean="0"/>
          </a:p>
          <a:p>
            <a:pPr algn="just"/>
            <a:r>
              <a:rPr lang="en-US" sz="1800" dirty="0" smtClean="0"/>
              <a:t>To </a:t>
            </a:r>
            <a:r>
              <a:rPr lang="en-US" sz="1800" dirty="0" smtClean="0"/>
              <a:t>control this, most breeds are </a:t>
            </a:r>
            <a:r>
              <a:rPr lang="en-US" sz="1800" dirty="0" err="1" smtClean="0"/>
              <a:t>outcrossed</a:t>
            </a:r>
            <a:r>
              <a:rPr lang="en-US" sz="1800" dirty="0" smtClean="0"/>
              <a:t> or backcrossed to </a:t>
            </a:r>
            <a:r>
              <a:rPr lang="en-US" sz="1800" dirty="0" smtClean="0"/>
              <a:t>wild-type</a:t>
            </a:r>
            <a:r>
              <a:rPr lang="en-US" sz="1800" dirty="0" smtClean="0"/>
              <a:t> individuals or at least less inbred </a:t>
            </a:r>
            <a:r>
              <a:rPr lang="en-US" sz="1800" dirty="0" smtClean="0"/>
              <a:t>stock</a:t>
            </a:r>
          </a:p>
          <a:p>
            <a:pPr algn="just"/>
            <a:endParaRPr lang="en-US" sz="1800" dirty="0" smtClean="0"/>
          </a:p>
          <a:p>
            <a:pPr algn="just"/>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endParaRPr lang="en-US" sz="1800" dirty="0" smtClean="0"/>
          </a:p>
          <a:p>
            <a:pPr algn="just"/>
            <a:r>
              <a:rPr lang="en-US" sz="1800" dirty="0" smtClean="0"/>
              <a:t>In </a:t>
            </a:r>
            <a:r>
              <a:rPr lang="en-US" sz="1800" dirty="0" smtClean="0"/>
              <a:t>this relationship, one animal or species (the parasite) benefits at the expense of the other (the </a:t>
            </a:r>
            <a:r>
              <a:rPr lang="en-US" sz="1800" dirty="0" smtClean="0"/>
              <a:t>host)</a:t>
            </a:r>
          </a:p>
          <a:p>
            <a:pPr algn="just"/>
            <a:endParaRPr lang="en-US" sz="1800" dirty="0" smtClean="0"/>
          </a:p>
          <a:p>
            <a:pPr algn="just"/>
            <a:endParaRPr lang="en-US" sz="1800" dirty="0" smtClean="0"/>
          </a:p>
          <a:p>
            <a:pPr algn="just"/>
            <a:r>
              <a:rPr lang="en-US" sz="1800" dirty="0" smtClean="0"/>
              <a:t>The benefited </a:t>
            </a:r>
            <a:r>
              <a:rPr lang="en-US" sz="1800" dirty="0" smtClean="0"/>
              <a:t>partner is called as parasite and the affected partner is a </a:t>
            </a:r>
            <a:r>
              <a:rPr lang="en-US" sz="1800" dirty="0" smtClean="0"/>
              <a:t>host</a:t>
            </a:r>
            <a:endParaRPr lang="en-US" sz="1800" dirty="0" smtClean="0"/>
          </a:p>
          <a:p>
            <a:pPr algn="just">
              <a:buNone/>
            </a:pPr>
            <a:endParaRPr lang="en-US" sz="1800" dirty="0" smtClean="0"/>
          </a:p>
          <a:p>
            <a:pPr algn="just"/>
            <a:endParaRPr lang="en-US" sz="1800" dirty="0"/>
          </a:p>
        </p:txBody>
      </p:sp>
      <p:pic>
        <p:nvPicPr>
          <p:cNvPr id="19460" name="Picture 4" descr="http://microbeworld.org/images/stories/twip/anopheles_gambiae.jpg"/>
          <p:cNvPicPr>
            <a:picLocks noChangeAspect="1" noChangeArrowheads="1"/>
          </p:cNvPicPr>
          <p:nvPr/>
        </p:nvPicPr>
        <p:blipFill>
          <a:blip r:embed="rId2"/>
          <a:srcRect/>
          <a:stretch>
            <a:fillRect/>
          </a:stretch>
        </p:blipFill>
        <p:spPr bwMode="auto">
          <a:xfrm>
            <a:off x="838200" y="3733800"/>
            <a:ext cx="3810000" cy="2533504"/>
          </a:xfrm>
          <a:prstGeom prst="rect">
            <a:avLst/>
          </a:prstGeom>
          <a:noFill/>
        </p:spPr>
      </p:pic>
      <p:pic>
        <p:nvPicPr>
          <p:cNvPr id="19462" name="Picture 6" descr="http://apassionforscience.pbworks.com/f/parasitism.jpg"/>
          <p:cNvPicPr>
            <a:picLocks noChangeAspect="1" noChangeArrowheads="1"/>
          </p:cNvPicPr>
          <p:nvPr/>
        </p:nvPicPr>
        <p:blipFill>
          <a:blip r:embed="rId3"/>
          <a:srcRect/>
          <a:stretch>
            <a:fillRect/>
          </a:stretch>
        </p:blipFill>
        <p:spPr bwMode="auto">
          <a:xfrm>
            <a:off x="4876800" y="3102588"/>
            <a:ext cx="2438400" cy="3564912"/>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lnSpcReduction="10000"/>
          </a:bodyPr>
          <a:lstStyle/>
          <a:p>
            <a:pPr algn="just"/>
            <a:r>
              <a:rPr lang="en-US" sz="1800" dirty="0" smtClean="0"/>
              <a:t>Charles </a:t>
            </a:r>
            <a:r>
              <a:rPr lang="en-US" sz="1800" dirty="0" err="1" smtClean="0"/>
              <a:t>darwin</a:t>
            </a:r>
            <a:r>
              <a:rPr lang="en-US" sz="1800" dirty="0" smtClean="0"/>
              <a:t> used the example of artificial selection to introduce his idea of natural selection</a:t>
            </a:r>
          </a:p>
          <a:p>
            <a:pPr algn="just"/>
            <a:endParaRPr lang="en-US" sz="1800" dirty="0" smtClean="0"/>
          </a:p>
          <a:p>
            <a:pPr algn="just"/>
            <a:endParaRPr lang="en-US" sz="1800" dirty="0" smtClean="0"/>
          </a:p>
          <a:p>
            <a:pPr algn="just"/>
            <a:endParaRPr lang="en-US" sz="1800" dirty="0" smtClean="0"/>
          </a:p>
          <a:p>
            <a:pPr algn="just"/>
            <a:r>
              <a:rPr lang="en-US" sz="1800" dirty="0" smtClean="0"/>
              <a:t>Artificial </a:t>
            </a:r>
            <a:r>
              <a:rPr lang="en-US" sz="1800" dirty="0" smtClean="0"/>
              <a:t>selection may be contrasted with the process of natural selection</a:t>
            </a:r>
          </a:p>
          <a:p>
            <a:pPr algn="just"/>
            <a:endParaRPr lang="en-US" sz="1800" dirty="0" smtClean="0"/>
          </a:p>
          <a:p>
            <a:pPr algn="just"/>
            <a:endParaRPr lang="en-US" sz="1800" dirty="0" smtClean="0"/>
          </a:p>
          <a:p>
            <a:pPr algn="just"/>
            <a:endParaRPr lang="en-US" sz="1800" dirty="0" smtClean="0"/>
          </a:p>
          <a:p>
            <a:pPr algn="just"/>
            <a:endParaRPr lang="en-US" sz="1800" dirty="0" smtClean="0"/>
          </a:p>
          <a:p>
            <a:pPr algn="just"/>
            <a:r>
              <a:rPr lang="en-US" sz="1800" dirty="0" smtClean="0"/>
              <a:t>In </a:t>
            </a:r>
            <a:r>
              <a:rPr lang="en-US" sz="1800" dirty="0" smtClean="0"/>
              <a:t>natural selection, the differential reproduction of organisms with certain traits happens</a:t>
            </a:r>
          </a:p>
          <a:p>
            <a:pPr algn="just"/>
            <a:endParaRPr lang="en-US" sz="1800" dirty="0" smtClean="0"/>
          </a:p>
          <a:p>
            <a:pPr algn="just"/>
            <a:endParaRPr lang="en-US" sz="1800" dirty="0" smtClean="0"/>
          </a:p>
          <a:p>
            <a:pPr algn="just"/>
            <a:endParaRPr lang="en-US" sz="1800" dirty="0" smtClean="0"/>
          </a:p>
          <a:p>
            <a:pPr algn="just"/>
            <a:r>
              <a:rPr lang="en-US" sz="1800" dirty="0" smtClean="0"/>
              <a:t>This </a:t>
            </a:r>
            <a:r>
              <a:rPr lang="en-US" sz="1800" dirty="0" smtClean="0"/>
              <a:t>is because some variations help the organism to have better survival and reproduction and also maintains or enhances the fitness of a population in its natural habitat</a:t>
            </a:r>
          </a:p>
          <a:p>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US" sz="1800" dirty="0" smtClean="0"/>
              <a:t>Inbreeding</a:t>
            </a:r>
            <a:r>
              <a:rPr lang="en-US" sz="1800" dirty="0" smtClean="0"/>
              <a:t> is a particular kind of selective breeding, designed to produce a population which is genetically, virtually </a:t>
            </a:r>
            <a:r>
              <a:rPr lang="en-US" sz="1800" dirty="0" smtClean="0"/>
              <a:t>identical</a:t>
            </a:r>
          </a:p>
          <a:p>
            <a:pPr algn="just"/>
            <a:endParaRPr lang="en-US" sz="1800" dirty="0" smtClean="0"/>
          </a:p>
          <a:p>
            <a:pPr algn="just"/>
            <a:endParaRPr lang="en-US" sz="1800" dirty="0" smtClean="0"/>
          </a:p>
          <a:p>
            <a:pPr algn="just"/>
            <a:endParaRPr lang="en-US" sz="1800" dirty="0" smtClean="0"/>
          </a:p>
          <a:p>
            <a:pPr algn="just"/>
            <a:endParaRPr lang="en-US" sz="1800" dirty="0" smtClean="0"/>
          </a:p>
          <a:p>
            <a:pPr algn="just"/>
            <a:r>
              <a:rPr lang="en-US" sz="1800" dirty="0" smtClean="0"/>
              <a:t>Sometimes </a:t>
            </a:r>
            <a:r>
              <a:rPr lang="en-US" sz="1800" dirty="0" smtClean="0"/>
              <a:t>a dwindling population needs a jumpstart. And for threatened or endangered fish populations, that often means supplementing wild populations with hatchery-raised </a:t>
            </a:r>
            <a:r>
              <a:rPr lang="en-US" sz="1800" dirty="0" smtClean="0"/>
              <a:t>fish</a:t>
            </a:r>
          </a:p>
          <a:p>
            <a:pPr algn="just"/>
            <a:endParaRPr lang="en-US" sz="1800" dirty="0" smtClean="0"/>
          </a:p>
          <a:p>
            <a:pPr algn="just"/>
            <a:endParaRPr lang="en-US" sz="1800" dirty="0" smtClean="0"/>
          </a:p>
          <a:p>
            <a:pPr algn="just"/>
            <a:endParaRPr lang="en-US" sz="1800" dirty="0" smtClean="0"/>
          </a:p>
          <a:p>
            <a:pPr algn="just"/>
            <a:r>
              <a:rPr lang="en-US" sz="1800" dirty="0" smtClean="0"/>
              <a:t>But </a:t>
            </a:r>
            <a:r>
              <a:rPr lang="en-US" sz="1800" dirty="0" smtClean="0"/>
              <a:t>this conservation tactic is not risk-free: hatchery fish populations may evolve in different directions from wild populations—and hatchery genes may be dangerous for wild populations</a:t>
            </a:r>
          </a:p>
          <a:p>
            <a:pPr algn="just"/>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buNone/>
            </a:pPr>
            <a:r>
              <a:rPr lang="en-US" sz="1800" b="1" dirty="0" smtClean="0"/>
              <a:t>I. Parasite </a:t>
            </a:r>
            <a:endParaRPr lang="en-US" sz="1800" dirty="0" smtClean="0"/>
          </a:p>
          <a:p>
            <a:pPr algn="just"/>
            <a:endParaRPr lang="en-US" sz="1800" dirty="0" smtClean="0"/>
          </a:p>
          <a:p>
            <a:pPr algn="just"/>
            <a:r>
              <a:rPr lang="en-US" sz="1800" dirty="0" smtClean="0"/>
              <a:t>A </a:t>
            </a:r>
            <a:r>
              <a:rPr lang="en-US" sz="1800" dirty="0" smtClean="0"/>
              <a:t>parasite is an organism which exploits another organism for the purpose of nourishing from its tissues</a:t>
            </a:r>
          </a:p>
          <a:p>
            <a:pPr algn="just"/>
            <a:endParaRPr lang="en-US" sz="1800" dirty="0" smtClean="0"/>
          </a:p>
          <a:p>
            <a:pPr algn="just"/>
            <a:endParaRPr lang="en-US" sz="1800" dirty="0" smtClean="0"/>
          </a:p>
          <a:p>
            <a:pPr algn="just"/>
            <a:r>
              <a:rPr lang="en-US" sz="1800" dirty="0" smtClean="0"/>
              <a:t>It </a:t>
            </a:r>
            <a:r>
              <a:rPr lang="en-US" sz="1800" dirty="0" smtClean="0"/>
              <a:t>lives in or on the body of the host</a:t>
            </a:r>
          </a:p>
          <a:p>
            <a:pPr algn="just"/>
            <a:endParaRPr lang="en-US" sz="1800" dirty="0" smtClean="0"/>
          </a:p>
          <a:p>
            <a:pPr algn="just"/>
            <a:endParaRPr lang="en-US" sz="1800" dirty="0" smtClean="0"/>
          </a:p>
          <a:p>
            <a:pPr algn="just"/>
            <a:r>
              <a:rPr lang="en-US" sz="1800" dirty="0" smtClean="0"/>
              <a:t>A </a:t>
            </a:r>
            <a:r>
              <a:rPr lang="en-US" sz="1800" dirty="0" smtClean="0"/>
              <a:t>number of organisms also go through a parasitic stage at some point during their lives and afterwards they lead a different life</a:t>
            </a:r>
          </a:p>
          <a:p>
            <a:pPr algn="just"/>
            <a:endParaRPr lang="en-US" sz="1800" dirty="0" smtClean="0"/>
          </a:p>
          <a:p>
            <a:pPr algn="just"/>
            <a:endParaRPr lang="en-US" sz="1800" dirty="0" smtClean="0"/>
          </a:p>
          <a:p>
            <a:pPr algn="just"/>
            <a:r>
              <a:rPr lang="en-US" sz="1800" dirty="0" smtClean="0"/>
              <a:t>Hence</a:t>
            </a:r>
            <a:r>
              <a:rPr lang="en-US" sz="1800" dirty="0" smtClean="0"/>
              <a:t>, based on the duration of parasitic mode of life, parasites are classified as permanent and temporary </a:t>
            </a:r>
            <a:r>
              <a:rPr lang="en-US" sz="1800" dirty="0" smtClean="0"/>
              <a:t>parasites</a:t>
            </a:r>
            <a:endParaRPr lang="en-US" sz="1800" dirty="0" smtClean="0"/>
          </a:p>
          <a:p>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endParaRPr lang="en-US" sz="1800" b="1" dirty="0" smtClean="0"/>
          </a:p>
          <a:p>
            <a:pPr algn="just">
              <a:buNone/>
            </a:pPr>
            <a:r>
              <a:rPr lang="en-US" sz="1800" b="1" dirty="0" smtClean="0"/>
              <a:t>a</a:t>
            </a:r>
            <a:r>
              <a:rPr lang="en-US" sz="1800" b="1" dirty="0" smtClean="0"/>
              <a:t>. Temporary parasites </a:t>
            </a:r>
            <a:endParaRPr lang="en-US" sz="1800" dirty="0" smtClean="0"/>
          </a:p>
          <a:p>
            <a:pPr algn="just"/>
            <a:endParaRPr lang="en-US" sz="1800" dirty="0" smtClean="0"/>
          </a:p>
          <a:p>
            <a:pPr algn="just"/>
            <a:r>
              <a:rPr lang="en-US" sz="1800" dirty="0" smtClean="0"/>
              <a:t> </a:t>
            </a:r>
            <a:r>
              <a:rPr lang="en-US" sz="1800" dirty="0" smtClean="0"/>
              <a:t>Those organisms which spend only a portion of their life as parasites on the host are called temporary </a:t>
            </a:r>
            <a:r>
              <a:rPr lang="en-US" sz="1800" dirty="0" smtClean="0"/>
              <a:t>parasites</a:t>
            </a:r>
          </a:p>
          <a:p>
            <a:pPr algn="just">
              <a:buNone/>
            </a:pPr>
            <a:r>
              <a:rPr lang="en-US" sz="1800" dirty="0" smtClean="0"/>
              <a:t>	</a:t>
            </a:r>
            <a:endParaRPr lang="en-US" sz="1800" dirty="0" smtClean="0"/>
          </a:p>
          <a:p>
            <a:pPr algn="just">
              <a:buNone/>
            </a:pPr>
            <a:endParaRPr lang="en-US" sz="1800" dirty="0" smtClean="0"/>
          </a:p>
          <a:p>
            <a:pPr algn="just">
              <a:buNone/>
            </a:pPr>
            <a:r>
              <a:rPr lang="en-US" sz="1800" dirty="0" smtClean="0"/>
              <a:t>E.g</a:t>
            </a:r>
            <a:r>
              <a:rPr lang="en-US" sz="1800" dirty="0" smtClean="0"/>
              <a:t>. Lamprey (</a:t>
            </a:r>
            <a:r>
              <a:rPr lang="en-US" sz="1800" i="1" dirty="0" err="1" smtClean="0"/>
              <a:t>Petromyzon</a:t>
            </a:r>
            <a:r>
              <a:rPr lang="en-US" sz="1800" dirty="0" smtClean="0"/>
              <a:t>) and marine fish. The lamprey sucks the blood from the large fishes with its sucker and leaves the </a:t>
            </a:r>
            <a:r>
              <a:rPr lang="en-US" sz="1800" dirty="0" smtClean="0"/>
              <a:t>host</a:t>
            </a:r>
          </a:p>
          <a:p>
            <a:pPr algn="just"/>
            <a:endParaRPr lang="en-US" sz="1800" dirty="0" smtClean="0"/>
          </a:p>
          <a:p>
            <a:pPr algn="just"/>
            <a:endParaRPr lang="en-US" sz="1800" dirty="0" smtClean="0"/>
          </a:p>
          <a:p>
            <a:pPr algn="just"/>
            <a:r>
              <a:rPr lang="en-US" sz="1800" dirty="0" smtClean="0"/>
              <a:t>This </a:t>
            </a:r>
            <a:r>
              <a:rPr lang="en-US" sz="1800" dirty="0" smtClean="0"/>
              <a:t>type of parasitic forms is also known as facultative </a:t>
            </a:r>
            <a:r>
              <a:rPr lang="en-US" sz="1800" dirty="0" smtClean="0"/>
              <a:t>parasites</a:t>
            </a:r>
          </a:p>
          <a:p>
            <a:pPr algn="just"/>
            <a:endParaRPr lang="en-US" sz="1800" dirty="0" smtClean="0"/>
          </a:p>
          <a:p>
            <a:pPr algn="just"/>
            <a:endParaRPr lang="en-US" sz="1800" dirty="0" smtClean="0"/>
          </a:p>
          <a:p>
            <a:pPr algn="just"/>
            <a:r>
              <a:rPr lang="en-US" sz="1800" dirty="0" smtClean="0"/>
              <a:t>The </a:t>
            </a:r>
            <a:r>
              <a:rPr lang="en-US" sz="1800" dirty="0" err="1" smtClean="0"/>
              <a:t>glochidium</a:t>
            </a:r>
            <a:r>
              <a:rPr lang="en-US" sz="1800" dirty="0" smtClean="0"/>
              <a:t> larva of freshwater mussel attaches to the host fish by its hooks till it attains a young stage and leads a permanent benthic </a:t>
            </a:r>
            <a:r>
              <a:rPr lang="en-US" sz="1800" dirty="0" smtClean="0"/>
              <a:t>life</a:t>
            </a:r>
            <a:endParaRPr lang="en-US" sz="1800" dirty="0" smtClean="0"/>
          </a:p>
          <a:p>
            <a:pPr algn="just"/>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rmAutofit lnSpcReduction="10000"/>
          </a:bodyPr>
          <a:lstStyle/>
          <a:p>
            <a:pPr algn="just">
              <a:buNone/>
            </a:pPr>
            <a:r>
              <a:rPr lang="en-US" sz="1800" b="1" dirty="0" smtClean="0"/>
              <a:t>b. Permanent parasites</a:t>
            </a:r>
            <a:endParaRPr lang="en-US" sz="1800" dirty="0" smtClean="0"/>
          </a:p>
          <a:p>
            <a:pPr algn="just"/>
            <a:endParaRPr lang="en-US" sz="1800" dirty="0" smtClean="0"/>
          </a:p>
          <a:p>
            <a:pPr algn="just"/>
            <a:r>
              <a:rPr lang="en-US" sz="1800" dirty="0" smtClean="0"/>
              <a:t>Those </a:t>
            </a:r>
            <a:r>
              <a:rPr lang="en-US" sz="1800" dirty="0" smtClean="0"/>
              <a:t>organisms which spend their entire life as parasites are called permanent </a:t>
            </a:r>
            <a:r>
              <a:rPr lang="en-US" sz="1800" dirty="0" smtClean="0"/>
              <a:t>parasites</a:t>
            </a:r>
          </a:p>
          <a:p>
            <a:pPr algn="just"/>
            <a:endParaRPr lang="en-US" sz="1800" dirty="0" smtClean="0"/>
          </a:p>
          <a:p>
            <a:pPr algn="just"/>
            <a:endParaRPr lang="en-US" sz="1800" dirty="0" smtClean="0"/>
          </a:p>
          <a:p>
            <a:pPr algn="just"/>
            <a:r>
              <a:rPr lang="en-US" sz="1800" dirty="0" smtClean="0"/>
              <a:t>The </a:t>
            </a:r>
            <a:r>
              <a:rPr lang="en-US" sz="1800" dirty="0" smtClean="0"/>
              <a:t>permanent parasites of plants are called the </a:t>
            </a:r>
            <a:r>
              <a:rPr lang="en-US" sz="1800" i="1" dirty="0" err="1" smtClean="0"/>
              <a:t>phytoparasites</a:t>
            </a:r>
            <a:r>
              <a:rPr lang="en-US" sz="1800" dirty="0" smtClean="0"/>
              <a:t> and those of animals as </a:t>
            </a:r>
            <a:r>
              <a:rPr lang="en-US" sz="1800" i="1" dirty="0" smtClean="0"/>
              <a:t>zooparasites</a:t>
            </a:r>
          </a:p>
          <a:p>
            <a:pPr algn="just"/>
            <a:endParaRPr lang="en-US" sz="1800" i="1" dirty="0" smtClean="0"/>
          </a:p>
          <a:p>
            <a:pPr algn="just"/>
            <a:endParaRPr lang="en-US" sz="1800" dirty="0" smtClean="0"/>
          </a:p>
          <a:p>
            <a:pPr algn="just"/>
            <a:r>
              <a:rPr lang="en-US" sz="1800" dirty="0" smtClean="0"/>
              <a:t>These </a:t>
            </a:r>
            <a:r>
              <a:rPr lang="en-US" sz="1800" dirty="0" smtClean="0"/>
              <a:t>are also called as obligatory parasites, which must need a </a:t>
            </a:r>
            <a:r>
              <a:rPr lang="en-US" sz="1800" dirty="0" smtClean="0"/>
              <a:t>host</a:t>
            </a:r>
            <a:endParaRPr lang="en-US" sz="1800" dirty="0" smtClean="0"/>
          </a:p>
          <a:p>
            <a:pPr algn="just">
              <a:buNone/>
            </a:pPr>
            <a:endParaRPr lang="en-US" sz="1800" dirty="0" smtClean="0"/>
          </a:p>
          <a:p>
            <a:pPr algn="just"/>
            <a:endParaRPr lang="en-US" sz="1800" dirty="0" smtClean="0"/>
          </a:p>
          <a:p>
            <a:pPr algn="just"/>
            <a:r>
              <a:rPr lang="en-US" sz="1800" dirty="0" smtClean="0"/>
              <a:t>The </a:t>
            </a:r>
            <a:r>
              <a:rPr lang="en-US" sz="1800" dirty="0" smtClean="0"/>
              <a:t>permanent parasites can be divided into two categories, viz. </a:t>
            </a:r>
            <a:r>
              <a:rPr lang="en-US" sz="1800" i="1" dirty="0" err="1" smtClean="0"/>
              <a:t>ectoparasites</a:t>
            </a:r>
            <a:r>
              <a:rPr lang="en-US" sz="1800" i="1" dirty="0" smtClean="0"/>
              <a:t> </a:t>
            </a:r>
            <a:r>
              <a:rPr lang="en-US" sz="1800" dirty="0" smtClean="0"/>
              <a:t>and </a:t>
            </a:r>
            <a:r>
              <a:rPr lang="en-US" sz="1800" i="1" dirty="0" err="1" smtClean="0"/>
              <a:t>endoparasites</a:t>
            </a:r>
            <a:endParaRPr lang="en-US" sz="1800" i="1" dirty="0" smtClean="0"/>
          </a:p>
          <a:p>
            <a:pPr algn="just"/>
            <a:endParaRPr lang="en-US" sz="1800" dirty="0" smtClean="0"/>
          </a:p>
          <a:p>
            <a:pPr algn="just"/>
            <a:endParaRPr lang="en-US" sz="1800" dirty="0" smtClean="0"/>
          </a:p>
          <a:p>
            <a:pPr algn="just"/>
            <a:r>
              <a:rPr lang="en-US" sz="1800" dirty="0" smtClean="0"/>
              <a:t>The </a:t>
            </a:r>
            <a:r>
              <a:rPr lang="en-US" sz="1800" dirty="0" smtClean="0"/>
              <a:t>former referring to external parasites, and the latter internal </a:t>
            </a:r>
            <a:r>
              <a:rPr lang="en-US" sz="1800" dirty="0" smtClean="0"/>
              <a:t>parasites</a:t>
            </a:r>
          </a:p>
          <a:p>
            <a:pPr algn="just"/>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normAutofit/>
          </a:bodyPr>
          <a:lstStyle/>
          <a:p>
            <a:pPr algn="just"/>
            <a:r>
              <a:rPr lang="en-US" sz="1800" dirty="0" smtClean="0"/>
              <a:t>The </a:t>
            </a:r>
            <a:r>
              <a:rPr lang="en-US" sz="1800" dirty="0" err="1" smtClean="0"/>
              <a:t>endoparasites</a:t>
            </a:r>
            <a:r>
              <a:rPr lang="en-US" sz="1800" dirty="0" smtClean="0"/>
              <a:t> are further divided into </a:t>
            </a:r>
            <a:r>
              <a:rPr lang="en-US" sz="1800" i="1" dirty="0" smtClean="0"/>
              <a:t>intracellular parasites</a:t>
            </a:r>
            <a:r>
              <a:rPr lang="en-US" sz="1800" dirty="0" smtClean="0"/>
              <a:t> and </a:t>
            </a:r>
            <a:r>
              <a:rPr lang="en-US" sz="1800" i="1" dirty="0" smtClean="0"/>
              <a:t>intercellular </a:t>
            </a:r>
            <a:r>
              <a:rPr lang="en-US" sz="1800" i="1" dirty="0" smtClean="0"/>
              <a:t>parasites</a:t>
            </a:r>
            <a:endParaRPr lang="en-US" sz="1800" i="1" dirty="0" smtClean="0"/>
          </a:p>
          <a:p>
            <a:pPr algn="just"/>
            <a:endParaRPr lang="en-US" sz="1800" i="1" dirty="0" smtClean="0"/>
          </a:p>
          <a:p>
            <a:pPr algn="just"/>
            <a:endParaRPr lang="en-US" sz="1800" dirty="0" smtClean="0"/>
          </a:p>
          <a:p>
            <a:pPr algn="just"/>
            <a:r>
              <a:rPr lang="en-US" sz="1800" dirty="0" smtClean="0"/>
              <a:t>Parasites </a:t>
            </a:r>
            <a:r>
              <a:rPr lang="en-US" sz="1800" dirty="0" smtClean="0"/>
              <a:t>which live inside the host cell are called intracellular parasites (e.g. </a:t>
            </a:r>
            <a:r>
              <a:rPr lang="en-US" sz="1800" i="1" dirty="0" err="1" smtClean="0"/>
              <a:t>Trypanosoma</a:t>
            </a:r>
            <a:r>
              <a:rPr lang="en-US" sz="1800" dirty="0" smtClean="0"/>
              <a:t>) </a:t>
            </a:r>
            <a:endParaRPr lang="en-US" sz="1800" dirty="0" smtClean="0"/>
          </a:p>
          <a:p>
            <a:pPr algn="just"/>
            <a:endParaRPr lang="en-US" sz="1800" dirty="0" smtClean="0"/>
          </a:p>
          <a:p>
            <a:pPr algn="just"/>
            <a:endParaRPr lang="en-US" sz="1800" dirty="0" smtClean="0"/>
          </a:p>
          <a:p>
            <a:pPr algn="just"/>
            <a:r>
              <a:rPr lang="en-US" sz="1800" dirty="0" smtClean="0"/>
              <a:t>Those </a:t>
            </a:r>
            <a:r>
              <a:rPr lang="en-US" sz="1800" dirty="0" smtClean="0"/>
              <a:t>which live in between the cells of the host are intercellular parasites (e.g. flukes, isopods, etc</a:t>
            </a:r>
            <a:r>
              <a:rPr lang="en-US" sz="1800" dirty="0" smtClean="0"/>
              <a:t>.)</a:t>
            </a:r>
          </a:p>
          <a:p>
            <a:pPr algn="just"/>
            <a:endParaRPr lang="en-US" sz="1800" dirty="0" smtClean="0"/>
          </a:p>
          <a:p>
            <a:pPr algn="just"/>
            <a:endParaRPr lang="en-US" sz="1800" dirty="0" smtClean="0"/>
          </a:p>
          <a:p>
            <a:pPr algn="just"/>
            <a:r>
              <a:rPr lang="en-US" sz="1800" dirty="0" smtClean="0"/>
              <a:t>Another </a:t>
            </a:r>
            <a:r>
              <a:rPr lang="en-US" sz="1800" dirty="0" smtClean="0"/>
              <a:t>marine example is that the male angler fish of very small size is attached to the large sized female fish, </a:t>
            </a:r>
            <a:r>
              <a:rPr lang="en-US" sz="1800" i="1" dirty="0" err="1" smtClean="0"/>
              <a:t>Antennarius</a:t>
            </a:r>
            <a:r>
              <a:rPr lang="en-US" sz="1800" i="1" dirty="0" smtClean="0"/>
              <a:t> </a:t>
            </a:r>
            <a:r>
              <a:rPr lang="en-US" sz="1800" i="1" dirty="0" err="1" smtClean="0"/>
              <a:t>hispidus</a:t>
            </a:r>
            <a:endParaRPr lang="en-US" sz="1800" i="1" dirty="0" smtClean="0"/>
          </a:p>
          <a:p>
            <a:pPr algn="just"/>
            <a:endParaRPr lang="en-US" sz="1800" i="1" dirty="0" smtClean="0"/>
          </a:p>
          <a:p>
            <a:pPr algn="just"/>
            <a:endParaRPr lang="en-US" sz="1800" dirty="0" smtClean="0"/>
          </a:p>
          <a:p>
            <a:pPr algn="just"/>
            <a:r>
              <a:rPr lang="en-US" sz="1800" dirty="0" smtClean="0"/>
              <a:t>This </a:t>
            </a:r>
            <a:r>
              <a:rPr lang="en-US" sz="1800" dirty="0" smtClean="0"/>
              <a:t>attachment of male fish with female is to get nourishment as well as for reproduction. This type of parasitism is also termed as </a:t>
            </a:r>
            <a:r>
              <a:rPr lang="en-US" sz="1800" i="1" dirty="0" smtClean="0"/>
              <a:t>sexual parasitism</a:t>
            </a:r>
            <a:r>
              <a:rPr lang="en-US" sz="1800" dirty="0" smtClean="0"/>
              <a:t>. </a:t>
            </a:r>
          </a:p>
          <a:p>
            <a:pPr algn="just"/>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endParaRPr lang="en-US" sz="1800" b="1" dirty="0" smtClean="0"/>
          </a:p>
          <a:p>
            <a:pPr algn="just">
              <a:buNone/>
            </a:pPr>
            <a:endParaRPr lang="en-US" sz="1800" b="1" dirty="0" smtClean="0"/>
          </a:p>
          <a:p>
            <a:pPr algn="just">
              <a:buNone/>
            </a:pPr>
            <a:r>
              <a:rPr lang="en-US" sz="1800" b="1" dirty="0" smtClean="0"/>
              <a:t>2</a:t>
            </a:r>
            <a:r>
              <a:rPr lang="en-US" sz="1800" b="1" dirty="0" smtClean="0"/>
              <a:t>. </a:t>
            </a:r>
            <a:r>
              <a:rPr lang="en-US" sz="1800" b="1" dirty="0" err="1" smtClean="0"/>
              <a:t>Hyperparasitism</a:t>
            </a:r>
            <a:endParaRPr lang="en-US" sz="1800" dirty="0" smtClean="0"/>
          </a:p>
          <a:p>
            <a:pPr algn="just"/>
            <a:endParaRPr lang="en-US" sz="1800" b="1" dirty="0" smtClean="0"/>
          </a:p>
          <a:p>
            <a:pPr algn="just"/>
            <a:endParaRPr lang="en-US" sz="1800" dirty="0" smtClean="0"/>
          </a:p>
          <a:p>
            <a:pPr algn="just"/>
            <a:r>
              <a:rPr lang="en-US" sz="1800" dirty="0" smtClean="0"/>
              <a:t>Sometimes</a:t>
            </a:r>
            <a:r>
              <a:rPr lang="en-US" sz="1800" dirty="0" smtClean="0"/>
              <a:t>, parasites themselves are </a:t>
            </a:r>
            <a:r>
              <a:rPr lang="en-US" sz="1800" dirty="0" err="1" smtClean="0"/>
              <a:t>parasitised</a:t>
            </a:r>
            <a:r>
              <a:rPr lang="en-US" sz="1800" dirty="0" smtClean="0"/>
              <a:t> by other </a:t>
            </a:r>
            <a:r>
              <a:rPr lang="en-US" sz="1800" dirty="0" smtClean="0"/>
              <a:t>organisms - hyperparasites</a:t>
            </a:r>
          </a:p>
          <a:p>
            <a:pPr algn="just"/>
            <a:endParaRPr lang="en-US" sz="1800" dirty="0" smtClean="0"/>
          </a:p>
          <a:p>
            <a:pPr algn="just"/>
            <a:endParaRPr lang="en-US" sz="1800" dirty="0" smtClean="0"/>
          </a:p>
          <a:p>
            <a:pPr algn="just"/>
            <a:r>
              <a:rPr lang="en-US" sz="1800" dirty="0" smtClean="0"/>
              <a:t>Example</a:t>
            </a:r>
            <a:r>
              <a:rPr lang="en-US" sz="1800" dirty="0" smtClean="0"/>
              <a:t>, </a:t>
            </a:r>
            <a:r>
              <a:rPr lang="en-US" sz="1800" i="1" dirty="0" err="1" smtClean="0"/>
              <a:t>Nosema</a:t>
            </a:r>
            <a:r>
              <a:rPr lang="en-US" sz="1800" i="1" dirty="0" smtClean="0"/>
              <a:t> </a:t>
            </a:r>
            <a:r>
              <a:rPr lang="en-US" sz="1800" i="1" dirty="0" err="1" smtClean="0"/>
              <a:t>notabilis</a:t>
            </a:r>
            <a:r>
              <a:rPr lang="en-US" sz="1800" dirty="0" smtClean="0"/>
              <a:t> is a </a:t>
            </a:r>
            <a:r>
              <a:rPr lang="en-US" sz="1800" dirty="0" err="1" smtClean="0"/>
              <a:t>hyperparasite</a:t>
            </a:r>
            <a:r>
              <a:rPr lang="en-US" sz="1800" dirty="0" smtClean="0"/>
              <a:t> on </a:t>
            </a:r>
            <a:r>
              <a:rPr lang="en-US" sz="1800" dirty="0" err="1" smtClean="0"/>
              <a:t>myxosporidian</a:t>
            </a:r>
            <a:r>
              <a:rPr lang="en-US" sz="1800" dirty="0" smtClean="0"/>
              <a:t>, </a:t>
            </a:r>
            <a:r>
              <a:rPr lang="en-US" sz="1800" i="1" dirty="0" err="1" smtClean="0"/>
              <a:t>Sphaerospora</a:t>
            </a:r>
            <a:r>
              <a:rPr lang="en-US" sz="1800" i="1" dirty="0" smtClean="0"/>
              <a:t> </a:t>
            </a:r>
            <a:r>
              <a:rPr lang="en-US" sz="1800" i="1" dirty="0" err="1" smtClean="0"/>
              <a:t>polymorpha</a:t>
            </a:r>
            <a:r>
              <a:rPr lang="en-US" sz="1800" dirty="0" smtClean="0"/>
              <a:t> - a </a:t>
            </a:r>
            <a:r>
              <a:rPr lang="en-US" sz="1800" dirty="0" smtClean="0"/>
              <a:t>common parasite of the urinary bladder of the </a:t>
            </a:r>
            <a:r>
              <a:rPr lang="en-US" sz="1800" dirty="0" smtClean="0"/>
              <a:t>toadfish</a:t>
            </a:r>
            <a:endParaRPr lang="en-US" sz="1800" dirty="0" smtClean="0"/>
          </a:p>
          <a:p>
            <a:pPr algn="just"/>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sz="1800" b="1" dirty="0" smtClean="0"/>
              <a:t>PREDATION</a:t>
            </a:r>
            <a:endParaRPr lang="en-US" sz="1800" dirty="0" smtClean="0"/>
          </a:p>
          <a:p>
            <a:pPr algn="just"/>
            <a:r>
              <a:rPr lang="en-US" sz="1800" dirty="0" smtClean="0"/>
              <a:t>An </a:t>
            </a:r>
            <a:r>
              <a:rPr lang="en-US" sz="1800" dirty="0" smtClean="0"/>
              <a:t>animal relationship where one animal kills and devours the other animal for </a:t>
            </a:r>
            <a:r>
              <a:rPr lang="en-US" sz="1800" dirty="0" smtClean="0"/>
              <a:t>food</a:t>
            </a:r>
          </a:p>
          <a:p>
            <a:pPr algn="just"/>
            <a:endParaRPr lang="en-US" sz="1800" dirty="0" smtClean="0"/>
          </a:p>
          <a:p>
            <a:pPr algn="just"/>
            <a:r>
              <a:rPr lang="en-US" sz="1800" dirty="0" smtClean="0"/>
              <a:t>A </a:t>
            </a:r>
            <a:r>
              <a:rPr lang="en-US" sz="1800" dirty="0" smtClean="0"/>
              <a:t>predator </a:t>
            </a:r>
            <a:r>
              <a:rPr lang="en-US" sz="1800" dirty="0" smtClean="0"/>
              <a:t>- which </a:t>
            </a:r>
            <a:r>
              <a:rPr lang="en-US" sz="1800" dirty="0" smtClean="0"/>
              <a:t>kills its prey belonging to another species for food and the animal which is killed, is called </a:t>
            </a:r>
            <a:r>
              <a:rPr lang="en-US" sz="1800" dirty="0" smtClean="0"/>
              <a:t>prey</a:t>
            </a:r>
          </a:p>
          <a:p>
            <a:pPr algn="just"/>
            <a:endParaRPr lang="en-US" sz="1800" dirty="0" smtClean="0"/>
          </a:p>
          <a:p>
            <a:pPr algn="just"/>
            <a:r>
              <a:rPr lang="en-US" sz="1800" dirty="0" smtClean="0"/>
              <a:t>As </a:t>
            </a:r>
            <a:r>
              <a:rPr lang="en-US" sz="1800" dirty="0" smtClean="0"/>
              <a:t>Elton observes “the predator is said to live on capital whereas the parasite lives on </a:t>
            </a:r>
            <a:r>
              <a:rPr lang="en-US" sz="1800" dirty="0" smtClean="0"/>
              <a:t>interest”</a:t>
            </a:r>
          </a:p>
          <a:p>
            <a:pPr algn="just"/>
            <a:endParaRPr lang="en-US" sz="1800" dirty="0" smtClean="0"/>
          </a:p>
          <a:p>
            <a:pPr algn="just"/>
            <a:r>
              <a:rPr lang="en-US" sz="1800" dirty="0" smtClean="0"/>
              <a:t>Predator </a:t>
            </a:r>
            <a:r>
              <a:rPr lang="en-US" sz="1800" dirty="0" smtClean="0"/>
              <a:t>is bigger than the prey while parasites are smaller than their </a:t>
            </a:r>
            <a:r>
              <a:rPr lang="en-US" sz="1800" dirty="0" smtClean="0"/>
              <a:t>host</a:t>
            </a:r>
            <a:endParaRPr lang="en-US" sz="1800" dirty="0"/>
          </a:p>
        </p:txBody>
      </p:sp>
      <p:pic>
        <p:nvPicPr>
          <p:cNvPr id="4" name="Picture 3" descr="http://t3.gstatic.com/images?q=tbn:ANd9GcS4oQWZTW_V0ujpYiAxYWEqBP66Y1ac6rF_0UmrXaVQLdxTZi1uiA"/>
          <p:cNvPicPr/>
          <p:nvPr/>
        </p:nvPicPr>
        <p:blipFill>
          <a:blip r:embed="rId2"/>
          <a:srcRect/>
          <a:stretch>
            <a:fillRect/>
          </a:stretch>
        </p:blipFill>
        <p:spPr bwMode="auto">
          <a:xfrm>
            <a:off x="609600" y="4419600"/>
            <a:ext cx="3657600" cy="1981200"/>
          </a:xfrm>
          <a:prstGeom prst="rect">
            <a:avLst/>
          </a:prstGeom>
          <a:noFill/>
          <a:ln w="9525">
            <a:noFill/>
            <a:miter lim="800000"/>
            <a:headEnd/>
            <a:tailEnd/>
          </a:ln>
        </p:spPr>
      </p:pic>
      <p:pic>
        <p:nvPicPr>
          <p:cNvPr id="5" name="Picture 4" descr="http://t1.gstatic.com/images?q=tbn:ANd9GcQt1TBxPbWTwod6OujfAPqHOks9u7iGMrWl_prcJ2kfRPuFLDsu"/>
          <p:cNvPicPr/>
          <p:nvPr/>
        </p:nvPicPr>
        <p:blipFill>
          <a:blip r:embed="rId3"/>
          <a:srcRect/>
          <a:stretch>
            <a:fillRect/>
          </a:stretch>
        </p:blipFill>
        <p:spPr bwMode="auto">
          <a:xfrm>
            <a:off x="4495800" y="4419600"/>
            <a:ext cx="3657600" cy="1981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en-US" sz="1800" dirty="0" smtClean="0"/>
          </a:p>
          <a:p>
            <a:pPr algn="just"/>
            <a:r>
              <a:rPr lang="en-US" sz="1800" dirty="0" smtClean="0"/>
              <a:t>All </a:t>
            </a:r>
            <a:r>
              <a:rPr lang="en-US" sz="1800" dirty="0" smtClean="0"/>
              <a:t>animals and insectivorous plants are </a:t>
            </a:r>
            <a:r>
              <a:rPr lang="en-US" sz="1800" dirty="0" smtClean="0"/>
              <a:t>predatory</a:t>
            </a:r>
          </a:p>
          <a:p>
            <a:pPr algn="just"/>
            <a:endParaRPr lang="en-US" sz="1800" dirty="0" smtClean="0"/>
          </a:p>
          <a:p>
            <a:pPr algn="just"/>
            <a:endParaRPr lang="en-US" sz="1800" dirty="0" smtClean="0"/>
          </a:p>
          <a:p>
            <a:pPr algn="just"/>
            <a:endParaRPr lang="en-US" sz="1800" dirty="0" smtClean="0"/>
          </a:p>
          <a:p>
            <a:pPr algn="just"/>
            <a:r>
              <a:rPr lang="en-US" sz="1800" dirty="0" smtClean="0"/>
              <a:t>The </a:t>
            </a:r>
            <a:r>
              <a:rPr lang="en-US" sz="1800" dirty="0" smtClean="0"/>
              <a:t>predators are of two </a:t>
            </a:r>
            <a:r>
              <a:rPr lang="en-US" sz="1800" dirty="0" smtClean="0"/>
              <a:t>types - herbivorous </a:t>
            </a:r>
            <a:r>
              <a:rPr lang="en-US" sz="1800" dirty="0" smtClean="0"/>
              <a:t>and </a:t>
            </a:r>
            <a:r>
              <a:rPr lang="en-US" sz="1800" dirty="0" smtClean="0"/>
              <a:t>carnivorous</a:t>
            </a:r>
          </a:p>
          <a:p>
            <a:pPr algn="just"/>
            <a:endParaRPr lang="en-US" sz="1800" dirty="0" smtClean="0"/>
          </a:p>
          <a:p>
            <a:pPr algn="just"/>
            <a:endParaRPr lang="en-US" sz="1800" dirty="0" smtClean="0"/>
          </a:p>
          <a:p>
            <a:pPr algn="just"/>
            <a:endParaRPr lang="en-US" sz="1800" dirty="0" smtClean="0"/>
          </a:p>
          <a:p>
            <a:pPr algn="just"/>
            <a:r>
              <a:rPr lang="en-US" sz="1800" dirty="0" smtClean="0"/>
              <a:t>The </a:t>
            </a:r>
            <a:r>
              <a:rPr lang="en-US" sz="1800" dirty="0" smtClean="0"/>
              <a:t>predators which eat plants are called </a:t>
            </a:r>
            <a:r>
              <a:rPr lang="en-US" sz="1800" dirty="0" smtClean="0"/>
              <a:t>herbivores</a:t>
            </a:r>
          </a:p>
          <a:p>
            <a:pPr algn="just"/>
            <a:endParaRPr lang="en-US" sz="1800" dirty="0" smtClean="0"/>
          </a:p>
          <a:p>
            <a:pPr algn="just"/>
            <a:endParaRPr lang="en-US" sz="1800" dirty="0" smtClean="0"/>
          </a:p>
          <a:p>
            <a:pPr algn="just"/>
            <a:endParaRPr lang="en-US" sz="1800" dirty="0" smtClean="0"/>
          </a:p>
          <a:p>
            <a:pPr algn="just"/>
            <a:r>
              <a:rPr lang="en-US" sz="1800" dirty="0" smtClean="0"/>
              <a:t>The </a:t>
            </a:r>
            <a:r>
              <a:rPr lang="en-US" sz="1800" dirty="0" smtClean="0"/>
              <a:t>predators which kill and eat animals are called </a:t>
            </a:r>
            <a:r>
              <a:rPr lang="en-US" sz="1800" dirty="0" smtClean="0"/>
              <a:t>carnivores</a:t>
            </a:r>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1053</Words>
  <Application>Microsoft Office PowerPoint</Application>
  <PresentationFormat>On-screen Show (4:3)</PresentationFormat>
  <Paragraphs>246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PARASITISM</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PARASITISM</dc:title>
  <dc:creator/>
  <cp:lastModifiedBy>ELAB3</cp:lastModifiedBy>
  <cp:revision>18</cp:revision>
  <dcterms:created xsi:type="dcterms:W3CDTF">2006-08-16T00:00:00Z</dcterms:created>
  <dcterms:modified xsi:type="dcterms:W3CDTF">2012-05-21T09:39:11Z</dcterms:modified>
</cp:coreProperties>
</file>